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87" r:id="rId3"/>
    <p:sldId id="274" r:id="rId4"/>
    <p:sldId id="284" r:id="rId5"/>
    <p:sldId id="285" r:id="rId6"/>
    <p:sldId id="280" r:id="rId7"/>
    <p:sldId id="277" r:id="rId8"/>
    <p:sldId id="286" r:id="rId9"/>
    <p:sldId id="278" r:id="rId10"/>
    <p:sldId id="272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804954-7F21-961D-F71A-FDC301C35609}" v="29" dt="2025-02-18T21:04:42.64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CED2E2"/>
          </a:solidFill>
        </a:fill>
      </a:tcStyle>
    </a:wholeTbl>
    <a:band2H>
      <a:tcTxStyle/>
      <a:tcStyle>
        <a:tcBdr/>
        <a:fill>
          <a:solidFill>
            <a:srgbClr val="E8EAF1"/>
          </a:solidFill>
        </a:fill>
      </a:tcStyle>
    </a:band2H>
    <a:firstCol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381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381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CBD7EF"/>
          </a:solidFill>
        </a:fill>
      </a:tcStyle>
    </a:wholeTbl>
    <a:band2H>
      <a:tcTxStyle/>
      <a:tcStyle>
        <a:tcBdr/>
        <a:fill>
          <a:solidFill>
            <a:srgbClr val="E7ECF7"/>
          </a:solidFill>
        </a:fill>
      </a:tcStyle>
    </a:band2H>
    <a:firstCol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381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381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DEDBDF"/>
          </a:solidFill>
        </a:fill>
      </a:tcStyle>
    </a:wholeTbl>
    <a:band2H>
      <a:tcTxStyle/>
      <a:tcStyle>
        <a:tcBdr/>
        <a:fill>
          <a:solidFill>
            <a:srgbClr val="EFEEF0"/>
          </a:solidFill>
        </a:fill>
      </a:tcStyle>
    </a:band2H>
    <a:firstCol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381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381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384C81"/>
          </a:solidFill>
        </a:fill>
      </a:tcStyle>
    </a:band2H>
    <a:firstCol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84C81"/>
          </a:solidFill>
        </a:fill>
      </a:tcStyle>
    </a:lastRow>
    <a:fir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381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381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384C81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384C81">
              <a:alpha val="20000"/>
            </a:srgbClr>
          </a:solidFill>
        </a:fill>
      </a:tcStyle>
    </a:firstCol>
    <a:la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508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254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5"/>
    <p:restoredTop sz="77823"/>
  </p:normalViewPr>
  <p:slideViewPr>
    <p:cSldViewPr snapToGrid="0" snapToObjects="1">
      <p:cViewPr varScale="1">
        <p:scale>
          <a:sx n="98" d="100"/>
          <a:sy n="98" d="100"/>
        </p:scale>
        <p:origin x="1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latinLnBrk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6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81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62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1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Content Placeholder 6"/>
          <p:cNvSpPr txBox="1">
            <a:spLocks noGrp="1"/>
          </p:cNvSpPr>
          <p:nvPr>
            <p:ph type="body" sz="half" idx="13"/>
          </p:nvPr>
        </p:nvSpPr>
        <p:spPr>
          <a:xfrm>
            <a:off x="959792" y="1377751"/>
            <a:ext cx="7387235" cy="34149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  <a:defRPr sz="6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Title </a:t>
            </a:r>
          </a:p>
          <a:p>
            <a:pPr>
              <a:lnSpc>
                <a:spcPct val="70000"/>
              </a:lnSpc>
              <a:defRPr sz="4700">
                <a:solidFill>
                  <a:srgbClr val="FFFFFF"/>
                </a:solidFill>
              </a:defRPr>
            </a:pPr>
            <a:r>
              <a:t>in Two Fonts 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7165" y="6062981"/>
            <a:ext cx="620870" cy="586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le Blue Bkgd wit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0"/>
            <a:ext cx="797836" cy="965125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itle 1"/>
          <p:cNvSpPr txBox="1">
            <a:spLocks noGrp="1"/>
          </p:cNvSpPr>
          <p:nvPr>
            <p:ph type="body" sz="quarter" idx="13"/>
          </p:nvPr>
        </p:nvSpPr>
        <p:spPr>
          <a:xfrm>
            <a:off x="1526611" y="804672"/>
            <a:ext cx="9138778" cy="575122"/>
          </a:xfrm>
          <a:prstGeom prst="rect">
            <a:avLst/>
          </a:prstGeom>
        </p:spPr>
        <p:txBody>
          <a:bodyPr lIns="45718" tIns="45718" rIns="45718" bIns="45718" anchor="ctr"/>
          <a:lstStyle>
            <a:lvl1pPr>
              <a:lnSpc>
                <a:spcPct val="90000"/>
              </a:lnSpc>
              <a:spcBef>
                <a:spcPts val="0"/>
              </a:spcBef>
              <a:defRPr sz="1600" b="1" spc="200">
                <a:solidFill>
                  <a:srgbClr val="00317C"/>
                </a:solidFill>
              </a:defRPr>
            </a:lvl1pPr>
          </a:lstStyle>
          <a:p>
            <a:r>
              <a:t>HEADER COPY</a:t>
            </a:r>
          </a:p>
        </p:txBody>
      </p:sp>
      <p:sp>
        <p:nvSpPr>
          <p:cNvPr id="128" name="Title 1"/>
          <p:cNvSpPr txBox="1">
            <a:spLocks noGrp="1"/>
          </p:cNvSpPr>
          <p:nvPr>
            <p:ph type="body" idx="14"/>
          </p:nvPr>
        </p:nvSpPr>
        <p:spPr>
          <a:xfrm>
            <a:off x="1524000" y="1363661"/>
            <a:ext cx="9144000" cy="4613278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r>
              <a:t>Body Copy Listing</a:t>
            </a:r>
          </a:p>
          <a:p>
            <a:r>
              <a:t>Body Copy Listing Item Two</a:t>
            </a:r>
          </a:p>
          <a:p>
            <a:r>
              <a:t>Body Copy Listing Item Three</a:t>
            </a:r>
          </a:p>
          <a:p>
            <a:r>
              <a:t>Body Copy Listing Four</a:t>
            </a:r>
          </a:p>
          <a:p>
            <a:r>
              <a:t>Body Copy Listing Item Five</a:t>
            </a:r>
          </a:p>
          <a:p>
            <a:r>
              <a:t>Body Copy Listing Six</a:t>
            </a:r>
          </a:p>
          <a:p>
            <a:r>
              <a:t>Body Copy Listing Item Seven</a:t>
            </a:r>
          </a:p>
          <a:p>
            <a:r>
              <a:t>Body Copy Listing Eight</a:t>
            </a:r>
          </a:p>
          <a:p>
            <a:r>
              <a:t>Body Copy Listing Item Nine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7165" y="6062981"/>
            <a:ext cx="620870" cy="586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ght Blue Bkgd">
    <p:bg>
      <p:bgPr>
        <a:solidFill>
          <a:srgbClr val="0091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7165" y="6062981"/>
            <a:ext cx="620870" cy="586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ght Gray Bkgd">
    <p:bg>
      <p:bgPr>
        <a:solidFill>
          <a:srgbClr val="E0E0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7165" y="6062981"/>
            <a:ext cx="620870" cy="586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3895" y="2922343"/>
            <a:ext cx="15019790" cy="4245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590" y="1991150"/>
            <a:ext cx="2194820" cy="2377726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7165" y="6062981"/>
            <a:ext cx="620870" cy="586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826683" y="1371600"/>
            <a:ext cx="9753601" cy="465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43365" y="6245545"/>
            <a:ext cx="620870" cy="5867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>
              <a:lnSpc>
                <a:spcPct val="100000"/>
              </a:lnSpc>
              <a:defRPr sz="3200" b="0" spc="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5" r:id="rId3"/>
    <p:sldLayoutId id="2147483667" r:id="rId4"/>
    <p:sldLayoutId id="2147483668" r:id="rId5"/>
    <p:sldLayoutId id="2147483669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767442" marR="0" indent="-310242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1276350" marR="0" indent="-361950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1766453" marR="0" indent="-394853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2223653" marR="0" indent="-394853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2527300" marR="0" indent="-241300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2984500" marR="0" indent="-241300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3441700" marR="0" indent="-241300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3898900" marR="0" indent="-241300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nPsE4KSwT0K80DImBtXfOMq9btOelhxOvVxa39-nJX1UM0tKN0xNQlU2WkFMRkZEVlpEQ1RENUhCTS4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d.emory.edu/help" TargetMode="External"/><Relationship Id="rId4" Type="http://schemas.openxmlformats.org/officeDocument/2006/relationships/hyperlink" Target="mailto:meded-help@emory.edu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agleprint.emory.edu/user" TargetMode="External"/><Relationship Id="rId3" Type="http://schemas.openxmlformats.org/officeDocument/2006/relationships/hyperlink" Target="https://ats.emory.edu/sdl/StudentTechnologySupport/emory-wifi.html" TargetMode="External"/><Relationship Id="rId7" Type="http://schemas.openxmlformats.org/officeDocument/2006/relationships/hyperlink" Target="https://it.emory.edu/vpntool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asses.emory.edu/instructionalsupport/poll-everywere.html" TargetMode="External"/><Relationship Id="rId11" Type="http://schemas.openxmlformats.org/officeDocument/2006/relationships/hyperlink" Target="https://emory.service-now.com/sp?id=kb_article&amp;sys_id=ccb680481b6d2c504fd50e1dcd4bcbb6&amp;table=kb_knowledge" TargetMode="External"/><Relationship Id="rId5" Type="http://schemas.openxmlformats.org/officeDocument/2006/relationships/hyperlink" Target="https://emergency.emory.edu/preparedness/emorysafe.html" TargetMode="External"/><Relationship Id="rId10" Type="http://schemas.openxmlformats.org/officeDocument/2006/relationships/hyperlink" Target="https://online.college.emory.edu/tools-and-technologies/canvas.html" TargetMode="External"/><Relationship Id="rId4" Type="http://schemas.openxmlformats.org/officeDocument/2006/relationships/hyperlink" Target="https://duo.emory.edu/" TargetMode="External"/><Relationship Id="rId9" Type="http://schemas.openxmlformats.org/officeDocument/2006/relationships/hyperlink" Target="https://www.offic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examsoft.com/hc/en-us/articles/11146797283469-Examplify-Download-the-Installers-for-Windows-Ma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ded-help@emory.edu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med.emory.edu/help" TargetMode="External"/><Relationship Id="rId3" Type="http://schemas.openxmlformats.org/officeDocument/2006/relationships/hyperlink" Target="https://software.emory.edu/" TargetMode="External"/><Relationship Id="rId7" Type="http://schemas.openxmlformats.org/officeDocument/2006/relationships/hyperlink" Target="https://help.emory.ed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ts.emory.edu/sdl/" TargetMode="External"/><Relationship Id="rId5" Type="http://schemas.openxmlformats.org/officeDocument/2006/relationships/hyperlink" Target="https://academicsuperstore.com/" TargetMode="External"/><Relationship Id="rId4" Type="http://schemas.openxmlformats.org/officeDocument/2006/relationships/hyperlink" Target="https://emory.onthehub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ontent Placeholder 6"/>
          <p:cNvSpPr txBox="1">
            <a:spLocks noGrp="1"/>
          </p:cNvSpPr>
          <p:nvPr>
            <p:ph type="body" idx="13"/>
          </p:nvPr>
        </p:nvSpPr>
        <p:spPr>
          <a:xfrm>
            <a:off x="1520575" y="415899"/>
            <a:ext cx="6143946" cy="106701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defRPr sz="6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Student / Resident </a:t>
            </a:r>
          </a:p>
          <a:p>
            <a:pPr>
              <a:lnSpc>
                <a:spcPct val="100000"/>
              </a:lnSpc>
              <a:spcBef>
                <a:spcPts val="500"/>
              </a:spcBef>
              <a:defRPr sz="6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Orientation </a:t>
            </a:r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(2025)</a:t>
            </a:r>
            <a:endParaRPr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E2036C6-6B54-58EA-1437-A28C65904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23" y="2106202"/>
            <a:ext cx="3841208" cy="356683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87F645-EFF9-951E-477A-E3BED4C76518}"/>
              </a:ext>
            </a:extLst>
          </p:cNvPr>
          <p:cNvSpPr/>
          <p:nvPr/>
        </p:nvSpPr>
        <p:spPr>
          <a:xfrm>
            <a:off x="1319071" y="768475"/>
            <a:ext cx="9553858" cy="5355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0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egoe UI" panose="020B0502040204020203" pitchFamily="34" charset="0"/>
              </a:rPr>
              <a:t>New SOM Student BYOD Compliance Form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F6D03F-E481-B18C-F9C2-A8B7FD3878C0}"/>
              </a:ext>
            </a:extLst>
          </p:cNvPr>
          <p:cNvSpPr txBox="1">
            <a:spLocks/>
          </p:cNvSpPr>
          <p:nvPr/>
        </p:nvSpPr>
        <p:spPr>
          <a:xfrm>
            <a:off x="1270896" y="2609306"/>
            <a:ext cx="10407494" cy="1639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>
            <a:lvl1pPr marL="0" marR="0" indent="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767442" marR="0" indent="-310242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1276350" marR="0" indent="-36195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1766453" marR="0" indent="-394853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2223653" marR="0" indent="-394853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25273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29845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4417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8989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SOM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en-US" sz="2800" baseline="30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required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complete the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BYOD Compliance Form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schedule a one-on-one meeting with the IT team to review their device information. </a:t>
            </a:r>
            <a:r>
              <a:rPr lang="en-US" b="1" i="1" dirty="0">
                <a:effectLst/>
                <a:latin typeface="Helvetica" pitchFamily="2" charset="0"/>
              </a:rPr>
              <a:t>Residents are not required </a:t>
            </a:r>
            <a:r>
              <a:rPr lang="en-US" dirty="0">
                <a:effectLst/>
                <a:latin typeface="Helvetica" pitchFamily="2" charset="0"/>
              </a:rPr>
              <a:t>to complete this form.</a:t>
            </a:r>
          </a:p>
        </p:txBody>
      </p:sp>
    </p:spTree>
    <p:extLst>
      <p:ext uri="{BB962C8B-B14F-4D97-AF65-F5344CB8AC3E}">
        <p14:creationId xmlns:p14="http://schemas.microsoft.com/office/powerpoint/2010/main" val="9826830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0"/>
            <a:ext cx="797836" cy="965125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Title 1"/>
          <p:cNvSpPr txBox="1">
            <a:spLocks noGrp="1"/>
          </p:cNvSpPr>
          <p:nvPr>
            <p:ph type="body" idx="14"/>
          </p:nvPr>
        </p:nvSpPr>
        <p:spPr>
          <a:xfrm>
            <a:off x="1113119" y="1085315"/>
            <a:ext cx="10276506" cy="134712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All SOM students/residents are </a:t>
            </a:r>
            <a:r>
              <a:rPr lang="en-US" b="1" i="1" dirty="0"/>
              <a:t>required</a:t>
            </a:r>
            <a:r>
              <a:rPr lang="en-US" dirty="0"/>
              <a:t> to own a laptop that meets or exceeds SOMITS’ minimum IT requirements.  Tablets do not meet the requirement (except for Surface Pro tablets running standard Win10/11 (not S mode)).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An external storage solution (hard drive or Cloud) is recommended for backing up data.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0F07EA-D8EA-36FD-3A10-B33129A4CDF3}"/>
              </a:ext>
            </a:extLst>
          </p:cNvPr>
          <p:cNvSpPr txBox="1">
            <a:spLocks/>
          </p:cNvSpPr>
          <p:nvPr/>
        </p:nvSpPr>
        <p:spPr>
          <a:xfrm>
            <a:off x="1782937" y="3095898"/>
            <a:ext cx="4157691" cy="3108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 fontScale="92500" lnSpcReduction="20000"/>
          </a:bodyPr>
          <a:lstStyle>
            <a:lvl1pPr marL="0" marR="0" indent="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767442" marR="0" indent="-310242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1276350" marR="0" indent="-36195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1766453" marR="0" indent="-394853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2223653" marR="0" indent="-394853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25273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29845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4417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8989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500" dirty="0"/>
              <a:t>Memory: 8 GB RAM</a:t>
            </a:r>
          </a:p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500" dirty="0"/>
              <a:t>Hard Drive Storage: 256GB (Less than 256GB ok, but may need ext. storage)</a:t>
            </a:r>
          </a:p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500" dirty="0"/>
              <a:t>OS (</a:t>
            </a:r>
            <a:r>
              <a:rPr lang="en-US" sz="1500" b="1" dirty="0"/>
              <a:t>PC</a:t>
            </a:r>
            <a:r>
              <a:rPr lang="en-US" sz="1500" dirty="0"/>
              <a:t>): Windows 10 (64-bit) version </a:t>
            </a:r>
            <a:r>
              <a:rPr lang="en-US" sz="1500" i="1" dirty="0"/>
              <a:t>22H2.  Alternate versions (RT, Win10/11 S mode) are not supported. </a:t>
            </a:r>
            <a:endParaRPr lang="en-US" sz="1500" dirty="0"/>
          </a:p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500" dirty="0"/>
              <a:t>OS (</a:t>
            </a:r>
            <a:r>
              <a:rPr lang="en-US" sz="1500" b="1" dirty="0"/>
              <a:t>MAC</a:t>
            </a:r>
            <a:r>
              <a:rPr lang="en-US" sz="1500" dirty="0"/>
              <a:t>): macOS 13 (Ventura)</a:t>
            </a:r>
          </a:p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500" b="1" dirty="0"/>
              <a:t>PC</a:t>
            </a:r>
            <a:r>
              <a:rPr lang="en-US" sz="1500" dirty="0"/>
              <a:t> CPU: Intel i7, ARM-based CPU Not Supported.</a:t>
            </a:r>
          </a:p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500" b="1" dirty="0"/>
              <a:t>MAC</a:t>
            </a:r>
            <a:r>
              <a:rPr lang="en-US" sz="1500" dirty="0"/>
              <a:t> CPU: Intel i7.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8D8A4A-B495-14C7-7362-439392BE193E}"/>
              </a:ext>
            </a:extLst>
          </p:cNvPr>
          <p:cNvSpPr txBox="1">
            <a:spLocks/>
          </p:cNvSpPr>
          <p:nvPr/>
        </p:nvSpPr>
        <p:spPr>
          <a:xfrm>
            <a:off x="6251372" y="3208797"/>
            <a:ext cx="4157691" cy="3201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 fontScale="92500"/>
          </a:bodyPr>
          <a:lstStyle>
            <a:lvl1pPr marL="0" marR="0" indent="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767442" marR="0" indent="-310242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1276350" marR="0" indent="-36195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1766453" marR="0" indent="-394853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2223653" marR="0" indent="-394853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25273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29845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4417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8989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500" dirty="0"/>
              <a:t>Memory: 16 GB RAM (or higher)</a:t>
            </a:r>
          </a:p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500" dirty="0"/>
              <a:t>Hard Drive Storage: 512GB (or higher)</a:t>
            </a:r>
          </a:p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500" dirty="0"/>
              <a:t>OS (</a:t>
            </a:r>
            <a:r>
              <a:rPr lang="en-US" sz="1500" b="1" dirty="0"/>
              <a:t>PC</a:t>
            </a:r>
            <a:r>
              <a:rPr lang="en-US" sz="1500" dirty="0"/>
              <a:t>): Windows 10 or 11 (64-bit) version 23H2. </a:t>
            </a:r>
            <a:r>
              <a:rPr lang="en-US" sz="1500" i="1" dirty="0"/>
              <a:t>Alternate versions (RT, Win10/11 S mode) are not supported. </a:t>
            </a:r>
            <a:endParaRPr lang="en-US" sz="1500" dirty="0"/>
          </a:p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500" dirty="0"/>
              <a:t>OS (</a:t>
            </a:r>
            <a:r>
              <a:rPr lang="en-US" sz="1500" b="1" dirty="0"/>
              <a:t>MAC</a:t>
            </a:r>
            <a:r>
              <a:rPr lang="en-US" sz="1500" dirty="0"/>
              <a:t>): macOS 14 (Sonoma)</a:t>
            </a:r>
          </a:p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500" b="1" dirty="0"/>
              <a:t>PC</a:t>
            </a:r>
            <a:r>
              <a:rPr lang="en-US" sz="1500" dirty="0"/>
              <a:t> CPU: Intel i9 (or higher) ARM-based CPU Not Supported.</a:t>
            </a:r>
          </a:p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500" b="1" dirty="0"/>
              <a:t>Mac</a:t>
            </a:r>
            <a:r>
              <a:rPr lang="en-US" sz="1500" dirty="0"/>
              <a:t> CPU: Apple M1 (or higher)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02145E-FF84-BD5E-2D70-704D81D624CC}"/>
              </a:ext>
            </a:extLst>
          </p:cNvPr>
          <p:cNvSpPr txBox="1">
            <a:spLocks/>
          </p:cNvSpPr>
          <p:nvPr/>
        </p:nvSpPr>
        <p:spPr>
          <a:xfrm>
            <a:off x="1659056" y="2615719"/>
            <a:ext cx="4281571" cy="57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200" baseline="0">
                <a:ln>
                  <a:noFill/>
                </a:ln>
                <a:solidFill>
                  <a:srgbClr val="00317C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767442" marR="0" indent="-310242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1276350" marR="0" indent="-36195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1766453" marR="0" indent="-394853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2223653" marR="0" indent="-394853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25273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29845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4417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8989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US" dirty="0"/>
              <a:t>Minimum Requirements</a:t>
            </a:r>
            <a:endParaRPr lang="en-US" i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FEEF83-F3A3-5591-46CA-8C4D74628306}"/>
              </a:ext>
            </a:extLst>
          </p:cNvPr>
          <p:cNvSpPr txBox="1">
            <a:spLocks/>
          </p:cNvSpPr>
          <p:nvPr/>
        </p:nvSpPr>
        <p:spPr>
          <a:xfrm>
            <a:off x="6209682" y="2615719"/>
            <a:ext cx="2869004" cy="57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200" baseline="0">
                <a:ln>
                  <a:noFill/>
                </a:ln>
                <a:solidFill>
                  <a:srgbClr val="00317C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767442" marR="0" indent="-310242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1276350" marR="0" indent="-36195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1766453" marR="0" indent="-394853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2223653" marR="0" indent="-394853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25273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29845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4417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8989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US" dirty="0"/>
              <a:t>Recommended</a:t>
            </a:r>
            <a:endParaRPr lang="en-US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B45B77-75F1-248D-A586-5190268E9807}"/>
              </a:ext>
            </a:extLst>
          </p:cNvPr>
          <p:cNvSpPr/>
          <p:nvPr/>
        </p:nvSpPr>
        <p:spPr>
          <a:xfrm>
            <a:off x="1659057" y="2615719"/>
            <a:ext cx="4436943" cy="379464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spc="266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2C1651-52B0-0BFB-89F5-65636D9A3138}"/>
              </a:ext>
            </a:extLst>
          </p:cNvPr>
          <p:cNvSpPr/>
          <p:nvPr/>
        </p:nvSpPr>
        <p:spPr>
          <a:xfrm>
            <a:off x="6209682" y="2613585"/>
            <a:ext cx="4436943" cy="379464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spc="266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40C55C-565E-0123-97E4-A36B682AD3E9}"/>
              </a:ext>
            </a:extLst>
          </p:cNvPr>
          <p:cNvSpPr/>
          <p:nvPr/>
        </p:nvSpPr>
        <p:spPr>
          <a:xfrm>
            <a:off x="2548394" y="482562"/>
            <a:ext cx="7095212" cy="4801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New Student / Resident IT Requirements</a:t>
            </a:r>
          </a:p>
        </p:txBody>
      </p:sp>
    </p:spTree>
    <p:extLst>
      <p:ext uri="{BB962C8B-B14F-4D97-AF65-F5344CB8AC3E}">
        <p14:creationId xmlns:p14="http://schemas.microsoft.com/office/powerpoint/2010/main" val="39811024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0"/>
            <a:ext cx="797836" cy="965125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Title 1"/>
          <p:cNvSpPr txBox="1">
            <a:spLocks noGrp="1"/>
          </p:cNvSpPr>
          <p:nvPr>
            <p:ph type="body" idx="14"/>
          </p:nvPr>
        </p:nvSpPr>
        <p:spPr>
          <a:xfrm>
            <a:off x="707473" y="1672045"/>
            <a:ext cx="10777053" cy="42256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Laptops must be no more than four years old from the date of purchase. Students/residents are </a:t>
            </a:r>
            <a:r>
              <a:rPr lang="en-US" b="1" i="1" dirty="0"/>
              <a:t>required</a:t>
            </a:r>
            <a:r>
              <a:rPr lang="en-US" dirty="0"/>
              <a:t> to refresh their devices every four years and must be within that lifespan when being used at school.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Alternate versions of Windows are not supported because they are not compatible with some testing software. Certain applications </a:t>
            </a:r>
            <a:r>
              <a:rPr lang="en-US" b="0" dirty="0">
                <a:effectLst/>
              </a:rPr>
              <a:t>will not run on Chromebooks, Android, or Linux operating systems.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Minimum Screen Resolution: 1366 x 768 pixels.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>
                <a:effectLst/>
              </a:rPr>
              <a:t>Emory Wi-Fi Compatibility: Wi-Fi 802.11g (802.11n better, 802.11ac best)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We recommend a device with a Solid-State Drive vs a Hard Disk Drive. SSDs offer better performance and a faster computing experience.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EE7C9-7957-1AD8-2408-E24D110A2F54}"/>
              </a:ext>
            </a:extLst>
          </p:cNvPr>
          <p:cNvSpPr/>
          <p:nvPr/>
        </p:nvSpPr>
        <p:spPr>
          <a:xfrm>
            <a:off x="3272150" y="669659"/>
            <a:ext cx="5647700" cy="5909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Additional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404098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0"/>
            <a:ext cx="797836" cy="965125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Title 1"/>
          <p:cNvSpPr txBox="1">
            <a:spLocks noGrp="1"/>
          </p:cNvSpPr>
          <p:nvPr>
            <p:ph type="body" idx="14"/>
          </p:nvPr>
        </p:nvSpPr>
        <p:spPr>
          <a:xfrm>
            <a:off x="787929" y="2227216"/>
            <a:ext cx="10276506" cy="42256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b="0" dirty="0">
                <a:effectLst/>
              </a:rPr>
              <a:t>Smartphones must be capable of running Emory’s Duo 2-factor authentication app.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/>
              <a:t>OS: iOS or Android.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b="1" dirty="0"/>
              <a:t>Prohibited Device Manufacturers: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sz="1200" b="0" dirty="0">
                <a:effectLst/>
              </a:rPr>
              <a:t>Huawei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sz="1200" dirty="0"/>
              <a:t>ZTE Corp.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sz="1200" b="0" dirty="0">
                <a:effectLst/>
              </a:rPr>
              <a:t>Hytera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sz="1200" dirty="0"/>
              <a:t>Hangzhou Hikvision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sz="1200" b="0" dirty="0">
                <a:effectLst/>
              </a:rPr>
              <a:t>Dahua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b="1" dirty="0"/>
              <a:t>Prohibited Service Providers: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sz="1200" dirty="0"/>
              <a:t>AO Kaspersky Lab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sz="1200" dirty="0"/>
              <a:t>China Mobile International USA Inc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sz="1200" dirty="0"/>
              <a:t>China Telecom (Americas) Corp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sz="1200" dirty="0"/>
              <a:t>Pacific Networks Corp and its wholly-owned subsidiary ComNet (USA) LLC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sz="1200" dirty="0"/>
              <a:t>China Unicom (Americas) Operations Limited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sz="1200" dirty="0"/>
              <a:t>Kaspersky Lab, Inc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DAFC00-E038-7817-C0D0-F19155A8815F}"/>
              </a:ext>
            </a:extLst>
          </p:cNvPr>
          <p:cNvSpPr/>
          <p:nvPr/>
        </p:nvSpPr>
        <p:spPr>
          <a:xfrm>
            <a:off x="3706564" y="352856"/>
            <a:ext cx="4778872" cy="4801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Smartphone Requirements</a:t>
            </a:r>
          </a:p>
        </p:txBody>
      </p:sp>
    </p:spTree>
    <p:extLst>
      <p:ext uri="{BB962C8B-B14F-4D97-AF65-F5344CB8AC3E}">
        <p14:creationId xmlns:p14="http://schemas.microsoft.com/office/powerpoint/2010/main" val="10504626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0"/>
            <a:ext cx="797836" cy="965125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Title 1"/>
          <p:cNvSpPr txBox="1">
            <a:spLocks noGrp="1"/>
          </p:cNvSpPr>
          <p:nvPr>
            <p:ph type="body" idx="14"/>
          </p:nvPr>
        </p:nvSpPr>
        <p:spPr>
          <a:xfrm>
            <a:off x="483325" y="2050870"/>
            <a:ext cx="11223811" cy="251302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School of Medicine’s Office of Information Technology Services – Curricular Support (SOMITS-CS):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Monday-Friday 8:00am-5:00pm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School of Medicine Bldg. Suite AB51 (basement level)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Reach us or open a support ticket via email: </a:t>
            </a:r>
            <a:r>
              <a:rPr lang="en-US" dirty="0">
                <a:hlinkClick r:id="rId4"/>
              </a:rPr>
              <a:t>meded-help@emory.edu</a:t>
            </a:r>
            <a:r>
              <a:rPr lang="en-US" dirty="0"/>
              <a:t> or at: </a:t>
            </a:r>
            <a:r>
              <a:rPr lang="en-US" dirty="0">
                <a:hlinkClick r:id="rId5"/>
              </a:rPr>
              <a:t>https://med.emory.edu/help</a:t>
            </a:r>
            <a:r>
              <a:rPr lang="en-US" dirty="0"/>
              <a:t> 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Call us @ 404-727-6648 (404-72-SOMIT)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DB749B-BEF0-8F82-DED8-6BDE669A8968}"/>
              </a:ext>
            </a:extLst>
          </p:cNvPr>
          <p:cNvSpPr txBox="1">
            <a:spLocks/>
          </p:cNvSpPr>
          <p:nvPr/>
        </p:nvSpPr>
        <p:spPr>
          <a:xfrm>
            <a:off x="483325" y="4563894"/>
            <a:ext cx="11223811" cy="1832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>
            <a:lvl1pPr marL="0" marR="0" indent="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767442" marR="0" indent="-310242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1276350" marR="0" indent="-36195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1766453" marR="0" indent="-394853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2223653" marR="0" indent="-394853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25273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29845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4417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8989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600" b="1" dirty="0"/>
              <a:t>Emory Digital (ED) enterprise IT support:</a:t>
            </a:r>
          </a:p>
          <a:p>
            <a:pPr marL="1109980" lvl="1" indent="-342900" algn="l" hangingPunct="1">
              <a:buFont typeface="Arial" panose="020B0604020202020204" pitchFamily="34" charset="0"/>
              <a:buChar char="•"/>
            </a:pPr>
            <a:r>
              <a:rPr lang="en-US" sz="1600" dirty="0"/>
              <a:t>Monday-Friday 7:00am-6:00pm</a:t>
            </a:r>
          </a:p>
          <a:p>
            <a:pPr marL="1109980" lvl="1" indent="-342900" algn="l" hangingPunct="1">
              <a:buFont typeface="Arial" panose="020B0604020202020204" pitchFamily="34" charset="0"/>
              <a:buChar char="•"/>
            </a:pPr>
            <a:r>
              <a:rPr lang="en-US" sz="1600" dirty="0"/>
              <a:t>Walk-In Support: Woodruff Library, 1</a:t>
            </a:r>
            <a:r>
              <a:rPr lang="en-US" sz="1600" baseline="30000" dirty="0"/>
              <a:t>st</a:t>
            </a:r>
            <a:r>
              <a:rPr lang="en-US" sz="1600" dirty="0"/>
              <a:t> Floor Mon-Fri 11:00am-6:00pm</a:t>
            </a:r>
          </a:p>
          <a:p>
            <a:pPr marL="1109980" lvl="1" indent="-342900" algn="l" hangingPunct="1">
              <a:buFont typeface="Arial" panose="020B0604020202020204" pitchFamily="34" charset="0"/>
              <a:buChar char="•"/>
            </a:pPr>
            <a:r>
              <a:rPr lang="en-US" sz="1600" dirty="0"/>
              <a:t>Phone: 404-727-7777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826513-0893-FFDB-C8CA-47B717B0D839}"/>
              </a:ext>
            </a:extLst>
          </p:cNvPr>
          <p:cNvSpPr/>
          <p:nvPr/>
        </p:nvSpPr>
        <p:spPr>
          <a:xfrm>
            <a:off x="3605574" y="273554"/>
            <a:ext cx="4980851" cy="5909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IT Support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104F82-E902-7D90-19CC-D1C0DCEDDD3C}"/>
              </a:ext>
            </a:extLst>
          </p:cNvPr>
          <p:cNvSpPr txBox="1"/>
          <p:nvPr/>
        </p:nvSpPr>
        <p:spPr>
          <a:xfrm>
            <a:off x="804773" y="1012477"/>
            <a:ext cx="10633165" cy="9910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>
              <a:lnSpc>
                <a:spcPts val="3750"/>
              </a:lnSpc>
            </a:pPr>
            <a:r>
              <a:rPr lang="en-US" b="0" spc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All </a:t>
            </a:r>
            <a:r>
              <a:rPr lang="en-US" spc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students</a:t>
            </a:r>
            <a:r>
              <a:rPr lang="en-US" b="0" spc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must reach out to SOMITS-CS for assistance with BYOD laptop setup (</a:t>
            </a:r>
            <a:r>
              <a:rPr lang="en-US" spc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residents are not required to reach out to SOMITS-CS</a:t>
            </a:r>
            <a:r>
              <a:rPr lang="en-US" b="0" spc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).​</a:t>
            </a:r>
          </a:p>
        </p:txBody>
      </p:sp>
    </p:spTree>
    <p:extLst>
      <p:ext uri="{BB962C8B-B14F-4D97-AF65-F5344CB8AC3E}">
        <p14:creationId xmlns:p14="http://schemas.microsoft.com/office/powerpoint/2010/main" val="18432724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300" y="0"/>
            <a:ext cx="797836" cy="965125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Title 1"/>
          <p:cNvSpPr txBox="1">
            <a:spLocks noGrp="1"/>
          </p:cNvSpPr>
          <p:nvPr>
            <p:ph type="body" idx="14"/>
          </p:nvPr>
        </p:nvSpPr>
        <p:spPr>
          <a:xfrm>
            <a:off x="692331" y="1641328"/>
            <a:ext cx="10541922" cy="454046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Connect your laptop/smartphone to the </a:t>
            </a:r>
            <a:r>
              <a:rPr lang="en-US" dirty="0">
                <a:hlinkClick r:id="rId3"/>
              </a:rPr>
              <a:t>EmoryUnplugged</a:t>
            </a:r>
            <a:r>
              <a:rPr lang="en-US" dirty="0"/>
              <a:t> network using your NetID and Password.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Mobile Apps</a:t>
            </a:r>
          </a:p>
          <a:p>
            <a:pPr marL="110998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Duo Mobile </a:t>
            </a:r>
            <a:r>
              <a:rPr lang="en-US" dirty="0"/>
              <a:t>– Enroll and set up your devices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. </a:t>
            </a:r>
          </a:p>
          <a:p>
            <a:pPr marL="1109980" lvl="1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Emory SAFE</a:t>
            </a:r>
            <a:r>
              <a:rPr lang="en-US" dirty="0"/>
              <a:t> – This application delivers emergency notifications and alerts regarding any activity on campus to all students, faculty, and staff. download </a:t>
            </a:r>
            <a:r>
              <a:rPr lang="en-US" dirty="0">
                <a:hlinkClick r:id="rId5"/>
              </a:rPr>
              <a:t>here</a:t>
            </a:r>
            <a:r>
              <a:rPr lang="en-US" dirty="0"/>
              <a:t>.</a:t>
            </a:r>
          </a:p>
          <a:p>
            <a:pPr marL="110998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Poll Everywhere </a:t>
            </a:r>
            <a:r>
              <a:rPr lang="en-US" dirty="0"/>
              <a:t>– To create an account or access poll everywhere click </a:t>
            </a:r>
            <a:r>
              <a:rPr lang="en-US" dirty="0">
                <a:hlinkClick r:id="rId6"/>
              </a:rPr>
              <a:t>here</a:t>
            </a:r>
            <a:r>
              <a:rPr lang="en-US" dirty="0"/>
              <a:t>.</a:t>
            </a:r>
            <a:endParaRPr lang="en-US" b="1" dirty="0"/>
          </a:p>
          <a:p>
            <a:pPr marL="110998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Emory VPN - </a:t>
            </a:r>
            <a:r>
              <a:rPr lang="en-US" dirty="0"/>
              <a:t>Download and set up your VPN client </a:t>
            </a:r>
            <a:r>
              <a:rPr lang="en-US" dirty="0">
                <a:hlinkClick r:id="rId7"/>
              </a:rPr>
              <a:t>here</a:t>
            </a:r>
            <a:r>
              <a:rPr lang="en-US" dirty="0"/>
              <a:t>. </a:t>
            </a:r>
            <a:endParaRPr lang="en-US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Eagle Print </a:t>
            </a:r>
            <a:r>
              <a:rPr lang="en-US" dirty="0"/>
              <a:t>– Download and set up your printer client </a:t>
            </a:r>
            <a:r>
              <a:rPr lang="en-US" dirty="0">
                <a:hlinkClick r:id="rId8"/>
              </a:rPr>
              <a:t>here</a:t>
            </a:r>
            <a:r>
              <a:rPr lang="en-US" dirty="0"/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Microsoft Office </a:t>
            </a:r>
            <a:r>
              <a:rPr lang="en-US" dirty="0"/>
              <a:t>– Download and Access your Microsoft applications, email, and OneDrive folder </a:t>
            </a:r>
            <a:r>
              <a:rPr lang="en-US" dirty="0">
                <a:hlinkClick r:id="rId9"/>
              </a:rPr>
              <a:t>here</a:t>
            </a:r>
            <a:r>
              <a:rPr lang="en-US" dirty="0"/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Canvas</a:t>
            </a:r>
            <a:r>
              <a:rPr lang="en-US" dirty="0"/>
              <a:t> – Access, set up your Canvas account, and request support </a:t>
            </a:r>
            <a:r>
              <a:rPr lang="en-US" dirty="0">
                <a:hlinkClick r:id="rId10"/>
              </a:rPr>
              <a:t>here</a:t>
            </a:r>
            <a:r>
              <a:rPr lang="en-US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For suggested Anti-Virus software, </a:t>
            </a:r>
            <a:r>
              <a:rPr lang="en-US" dirty="0">
                <a:solidFill>
                  <a:srgbClr val="0000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US" dirty="0">
              <a:solidFill>
                <a:srgbClr val="0000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2A0708-224C-F526-EE45-C4C44583D9F1}"/>
              </a:ext>
            </a:extLst>
          </p:cNvPr>
          <p:cNvSpPr/>
          <p:nvPr/>
        </p:nvSpPr>
        <p:spPr>
          <a:xfrm>
            <a:off x="3436706" y="697359"/>
            <a:ext cx="5318588" cy="5355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Device Setup/Applications</a:t>
            </a:r>
          </a:p>
        </p:txBody>
      </p:sp>
    </p:spTree>
    <p:extLst>
      <p:ext uri="{BB962C8B-B14F-4D97-AF65-F5344CB8AC3E}">
        <p14:creationId xmlns:p14="http://schemas.microsoft.com/office/powerpoint/2010/main" val="181600495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5275769A-E657-EE5D-CA3F-745B8A47E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300" y="0"/>
            <a:ext cx="797836" cy="96512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9690D64-B25F-C5C0-594A-C3C2ADABD104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957747" y="2458295"/>
            <a:ext cx="10276506" cy="19414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Examplify - Online Testing (MD, DPT, PA students only):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Installers for Windows &amp; Mac</a:t>
            </a:r>
            <a:endParaRPr lang="en-US" dirty="0">
              <a:solidFill>
                <a:srgbClr val="0000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If assistance with additional testing software is needed, please contact us via </a:t>
            </a:r>
            <a:r>
              <a:rPr lang="en-US" dirty="0">
                <a:hlinkClick r:id="rId4"/>
              </a:rPr>
              <a:t>meded-help@emory.edu</a:t>
            </a:r>
            <a:r>
              <a:rPr lang="en-US" dirty="0"/>
              <a:t> or call the SOMITS Help Line at 404-727-6648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1EA3E7-254F-A200-73B7-CF8049FACED0}"/>
              </a:ext>
            </a:extLst>
          </p:cNvPr>
          <p:cNvSpPr/>
          <p:nvPr/>
        </p:nvSpPr>
        <p:spPr>
          <a:xfrm>
            <a:off x="4223532" y="482562"/>
            <a:ext cx="37449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Online Testing</a:t>
            </a:r>
          </a:p>
        </p:txBody>
      </p:sp>
    </p:spTree>
    <p:extLst>
      <p:ext uri="{BB962C8B-B14F-4D97-AF65-F5344CB8AC3E}">
        <p14:creationId xmlns:p14="http://schemas.microsoft.com/office/powerpoint/2010/main" val="24835547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300" y="0"/>
            <a:ext cx="797836" cy="965125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Title 1"/>
          <p:cNvSpPr txBox="1">
            <a:spLocks noGrp="1"/>
          </p:cNvSpPr>
          <p:nvPr>
            <p:ph type="body" idx="14"/>
          </p:nvPr>
        </p:nvSpPr>
        <p:spPr>
          <a:xfrm>
            <a:off x="957747" y="2399544"/>
            <a:ext cx="10276506" cy="302403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https://software.emory.edu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– Free software for Students/Staff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https://emory.onthehub.com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– Discounted software for Students/Staff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https://academicsuperstore.com</a:t>
            </a:r>
            <a:r>
              <a:rPr lang="en-US" dirty="0"/>
              <a:t> – Additional discounted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https://ats.emory.edu/sdl/</a:t>
            </a:r>
            <a:r>
              <a:rPr lang="en-US" dirty="0"/>
              <a:t> - Student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https://help.emory.edu</a:t>
            </a:r>
            <a:r>
              <a:rPr lang="en-US" dirty="0"/>
              <a:t> – IT support with access to FAQ, Live Chat and Service Requests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https://med.emory.edu/help</a:t>
            </a:r>
            <a:r>
              <a:rPr lang="en-US" dirty="0"/>
              <a:t> - SOMITS-CS Resources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A3036D-ECAD-BEDA-FE18-5B6AA230FC23}"/>
              </a:ext>
            </a:extLst>
          </p:cNvPr>
          <p:cNvSpPr/>
          <p:nvPr/>
        </p:nvSpPr>
        <p:spPr>
          <a:xfrm>
            <a:off x="3477334" y="482562"/>
            <a:ext cx="5237331" cy="5355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Additional Software/Tools</a:t>
            </a:r>
          </a:p>
        </p:txBody>
      </p:sp>
    </p:spTree>
    <p:extLst>
      <p:ext uri="{BB962C8B-B14F-4D97-AF65-F5344CB8AC3E}">
        <p14:creationId xmlns:p14="http://schemas.microsoft.com/office/powerpoint/2010/main" val="37231324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elcomeDoc">
  <a:themeElements>
    <a:clrScheme name="WelcomeDo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WelcomeDoc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WelcomeDo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84C8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cap="none" spc="266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cap="none" spc="266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elcomeDoc">
  <a:themeElements>
    <a:clrScheme name="WelcomeDo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WelcomeDoc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WelcomeDo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84C8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cap="none" spc="266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cap="none" spc="266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4525</TotalTime>
  <Words>842</Words>
  <Application>Microsoft Macintosh PowerPoint</Application>
  <PresentationFormat>Widescreen</PresentationFormat>
  <Paragraphs>77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Helvetica</vt:lpstr>
      <vt:lpstr>Segoe UI</vt:lpstr>
      <vt:lpstr>Verdana</vt:lpstr>
      <vt:lpstr>WelcomeDoc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Safi, NAJIBULLAH</cp:lastModifiedBy>
  <cp:revision>105</cp:revision>
  <dcterms:modified xsi:type="dcterms:W3CDTF">2025-03-27T12:07:23Z</dcterms:modified>
</cp:coreProperties>
</file>