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150"/>
  </p:notesMasterIdLst>
  <p:sldIdLst>
    <p:sldId id="441" r:id="rId5"/>
    <p:sldId id="444" r:id="rId6"/>
    <p:sldId id="446" r:id="rId7"/>
    <p:sldId id="447" r:id="rId8"/>
    <p:sldId id="956" r:id="rId9"/>
    <p:sldId id="957" r:id="rId10"/>
    <p:sldId id="448" r:id="rId11"/>
    <p:sldId id="449" r:id="rId12"/>
    <p:sldId id="450" r:id="rId13"/>
    <p:sldId id="452" r:id="rId14"/>
    <p:sldId id="453" r:id="rId15"/>
    <p:sldId id="454" r:id="rId16"/>
    <p:sldId id="455" r:id="rId17"/>
    <p:sldId id="456" r:id="rId18"/>
    <p:sldId id="458" r:id="rId19"/>
    <p:sldId id="459" r:id="rId20"/>
    <p:sldId id="958" r:id="rId21"/>
    <p:sldId id="460" r:id="rId22"/>
    <p:sldId id="397" r:id="rId23"/>
    <p:sldId id="403" r:id="rId24"/>
    <p:sldId id="404" r:id="rId25"/>
    <p:sldId id="405" r:id="rId26"/>
    <p:sldId id="461" r:id="rId27"/>
    <p:sldId id="462" r:id="rId28"/>
    <p:sldId id="912" r:id="rId29"/>
    <p:sldId id="463" r:id="rId30"/>
    <p:sldId id="464" r:id="rId31"/>
    <p:sldId id="908" r:id="rId32"/>
    <p:sldId id="911" r:id="rId33"/>
    <p:sldId id="953" r:id="rId34"/>
    <p:sldId id="909" r:id="rId35"/>
    <p:sldId id="910" r:id="rId36"/>
    <p:sldId id="916" r:id="rId37"/>
    <p:sldId id="924" r:id="rId38"/>
    <p:sldId id="925" r:id="rId39"/>
    <p:sldId id="920" r:id="rId40"/>
    <p:sldId id="262" r:id="rId41"/>
    <p:sldId id="261" r:id="rId42"/>
    <p:sldId id="278" r:id="rId43"/>
    <p:sldId id="918" r:id="rId44"/>
    <p:sldId id="919" r:id="rId45"/>
    <p:sldId id="921" r:id="rId46"/>
    <p:sldId id="923" r:id="rId47"/>
    <p:sldId id="922" r:id="rId48"/>
    <p:sldId id="926" r:id="rId49"/>
    <p:sldId id="959" r:id="rId50"/>
    <p:sldId id="928" r:id="rId51"/>
    <p:sldId id="940" r:id="rId52"/>
    <p:sldId id="941" r:id="rId53"/>
    <p:sldId id="927" r:id="rId54"/>
    <p:sldId id="932" r:id="rId55"/>
    <p:sldId id="934" r:id="rId56"/>
    <p:sldId id="938" r:id="rId57"/>
    <p:sldId id="933" r:id="rId58"/>
    <p:sldId id="937" r:id="rId59"/>
    <p:sldId id="286" r:id="rId60"/>
    <p:sldId id="936" r:id="rId61"/>
    <p:sldId id="954" r:id="rId62"/>
    <p:sldId id="939" r:id="rId63"/>
    <p:sldId id="914" r:id="rId64"/>
    <p:sldId id="280" r:id="rId65"/>
    <p:sldId id="965" r:id="rId66"/>
    <p:sldId id="966" r:id="rId67"/>
    <p:sldId id="964" r:id="rId68"/>
    <p:sldId id="915" r:id="rId69"/>
    <p:sldId id="429" r:id="rId70"/>
    <p:sldId id="960" r:id="rId71"/>
    <p:sldId id="269" r:id="rId72"/>
    <p:sldId id="961" r:id="rId73"/>
    <p:sldId id="264" r:id="rId74"/>
    <p:sldId id="267" r:id="rId75"/>
    <p:sldId id="319" r:id="rId76"/>
    <p:sldId id="1362" r:id="rId77"/>
    <p:sldId id="963" r:id="rId78"/>
    <p:sldId id="942" r:id="rId79"/>
    <p:sldId id="944" r:id="rId80"/>
    <p:sldId id="356" r:id="rId81"/>
    <p:sldId id="1397" r:id="rId82"/>
    <p:sldId id="398" r:id="rId83"/>
    <p:sldId id="943" r:id="rId84"/>
    <p:sldId id="256" r:id="rId85"/>
    <p:sldId id="1363" r:id="rId86"/>
    <p:sldId id="258" r:id="rId87"/>
    <p:sldId id="410" r:id="rId88"/>
    <p:sldId id="408" r:id="rId89"/>
    <p:sldId id="411" r:id="rId90"/>
    <p:sldId id="412" r:id="rId91"/>
    <p:sldId id="415" r:id="rId92"/>
    <p:sldId id="413" r:id="rId93"/>
    <p:sldId id="416" r:id="rId94"/>
    <p:sldId id="418" r:id="rId95"/>
    <p:sldId id="419" r:id="rId96"/>
    <p:sldId id="420" r:id="rId97"/>
    <p:sldId id="422" r:id="rId98"/>
    <p:sldId id="421" r:id="rId99"/>
    <p:sldId id="424" r:id="rId100"/>
    <p:sldId id="406" r:id="rId101"/>
    <p:sldId id="427" r:id="rId102"/>
    <p:sldId id="428" r:id="rId103"/>
    <p:sldId id="945" r:id="rId104"/>
    <p:sldId id="433" r:id="rId105"/>
    <p:sldId id="434" r:id="rId106"/>
    <p:sldId id="435" r:id="rId107"/>
    <p:sldId id="436" r:id="rId108"/>
    <p:sldId id="288" r:id="rId109"/>
    <p:sldId id="316" r:id="rId110"/>
    <p:sldId id="437" r:id="rId111"/>
    <p:sldId id="946" r:id="rId112"/>
    <p:sldId id="948" r:id="rId113"/>
    <p:sldId id="949" r:id="rId114"/>
    <p:sldId id="950" r:id="rId115"/>
    <p:sldId id="967" r:id="rId116"/>
    <p:sldId id="438" r:id="rId117"/>
    <p:sldId id="1340" r:id="rId118"/>
    <p:sldId id="1380" r:id="rId119"/>
    <p:sldId id="1392" r:id="rId120"/>
    <p:sldId id="1391" r:id="rId121"/>
    <p:sldId id="1393" r:id="rId122"/>
    <p:sldId id="1394" r:id="rId123"/>
    <p:sldId id="1395" r:id="rId124"/>
    <p:sldId id="1398" r:id="rId125"/>
    <p:sldId id="952" r:id="rId126"/>
    <p:sldId id="309" r:id="rId127"/>
    <p:sldId id="1399" r:id="rId128"/>
    <p:sldId id="282" r:id="rId129"/>
    <p:sldId id="310" r:id="rId130"/>
    <p:sldId id="311" r:id="rId131"/>
    <p:sldId id="318" r:id="rId132"/>
    <p:sldId id="307" r:id="rId133"/>
    <p:sldId id="320" r:id="rId134"/>
    <p:sldId id="1400" r:id="rId135"/>
    <p:sldId id="321" r:id="rId136"/>
    <p:sldId id="322" r:id="rId137"/>
    <p:sldId id="1401" r:id="rId138"/>
    <p:sldId id="317" r:id="rId139"/>
    <p:sldId id="1402" r:id="rId140"/>
    <p:sldId id="1403" r:id="rId141"/>
    <p:sldId id="1404" r:id="rId142"/>
    <p:sldId id="303" r:id="rId143"/>
    <p:sldId id="1405" r:id="rId144"/>
    <p:sldId id="1406" r:id="rId145"/>
    <p:sldId id="260" r:id="rId146"/>
    <p:sldId id="1407" r:id="rId147"/>
    <p:sldId id="1408" r:id="rId148"/>
    <p:sldId id="283"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CDD1"/>
    <a:srgbClr val="1E0A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8FB4C4-C353-474B-B8EC-E57553475CB5}" v="1" dt="2023-09-04T20:37:36.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9419" autoAdjust="0"/>
  </p:normalViewPr>
  <p:slideViewPr>
    <p:cSldViewPr snapToGrid="0">
      <p:cViewPr varScale="1">
        <p:scale>
          <a:sx n="102" d="100"/>
          <a:sy n="102"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55" Type="http://schemas.microsoft.com/office/2016/11/relationships/changesInfo" Target="changesInfos/changesInfo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presProps" Target="presProps.xml"/><Relationship Id="rId156"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low, Nadine" userId="8b66e7b0-e314-4df7-85a7-1fc8eb5bf000" providerId="ADAL" clId="{AD8FB4C4-C353-474B-B8EC-E57553475CB5}"/>
    <pc:docChg chg="custSel addSld modSld">
      <pc:chgData name="Kaslow, Nadine" userId="8b66e7b0-e314-4df7-85a7-1fc8eb5bf000" providerId="ADAL" clId="{AD8FB4C4-C353-474B-B8EC-E57553475CB5}" dt="2023-09-04T20:37:36.223" v="8" actId="27636"/>
      <pc:docMkLst>
        <pc:docMk/>
      </pc:docMkLst>
      <pc:sldChg chg="add">
        <pc:chgData name="Kaslow, Nadine" userId="8b66e7b0-e314-4df7-85a7-1fc8eb5bf000" providerId="ADAL" clId="{AD8FB4C4-C353-474B-B8EC-E57553475CB5}" dt="2023-09-04T20:37:36.137" v="2"/>
        <pc:sldMkLst>
          <pc:docMk/>
          <pc:sldMk cId="818131873" sldId="260"/>
        </pc:sldMkLst>
      </pc:sldChg>
      <pc:sldChg chg="add">
        <pc:chgData name="Kaslow, Nadine" userId="8b66e7b0-e314-4df7-85a7-1fc8eb5bf000" providerId="ADAL" clId="{AD8FB4C4-C353-474B-B8EC-E57553475CB5}" dt="2023-09-04T20:37:36.137" v="2"/>
        <pc:sldMkLst>
          <pc:docMk/>
          <pc:sldMk cId="2371691812" sldId="282"/>
        </pc:sldMkLst>
      </pc:sldChg>
      <pc:sldChg chg="modSp add mod">
        <pc:chgData name="Kaslow, Nadine" userId="8b66e7b0-e314-4df7-85a7-1fc8eb5bf000" providerId="ADAL" clId="{AD8FB4C4-C353-474B-B8EC-E57553475CB5}" dt="2023-09-04T20:37:36.223" v="8" actId="27636"/>
        <pc:sldMkLst>
          <pc:docMk/>
          <pc:sldMk cId="691848971" sldId="283"/>
        </pc:sldMkLst>
        <pc:spChg chg="mod">
          <ac:chgData name="Kaslow, Nadine" userId="8b66e7b0-e314-4df7-85a7-1fc8eb5bf000" providerId="ADAL" clId="{AD8FB4C4-C353-474B-B8EC-E57553475CB5}" dt="2023-09-04T20:37:36.223" v="8" actId="27636"/>
          <ac:spMkLst>
            <pc:docMk/>
            <pc:sldMk cId="691848971" sldId="283"/>
            <ac:spMk id="3" creationId="{00000000-0000-0000-0000-000000000000}"/>
          </ac:spMkLst>
        </pc:spChg>
      </pc:sldChg>
      <pc:sldChg chg="modSp add mod">
        <pc:chgData name="Kaslow, Nadine" userId="8b66e7b0-e314-4df7-85a7-1fc8eb5bf000" providerId="ADAL" clId="{AD8FB4C4-C353-474B-B8EC-E57553475CB5}" dt="2023-09-04T20:37:36.203" v="5" actId="27636"/>
        <pc:sldMkLst>
          <pc:docMk/>
          <pc:sldMk cId="2798982720" sldId="303"/>
        </pc:sldMkLst>
        <pc:spChg chg="mod">
          <ac:chgData name="Kaslow, Nadine" userId="8b66e7b0-e314-4df7-85a7-1fc8eb5bf000" providerId="ADAL" clId="{AD8FB4C4-C353-474B-B8EC-E57553475CB5}" dt="2023-09-04T20:37:36.203" v="5" actId="27636"/>
          <ac:spMkLst>
            <pc:docMk/>
            <pc:sldMk cId="2798982720" sldId="303"/>
            <ac:spMk id="3" creationId="{F1E041DD-B724-0D4D-8603-FA54B1B859A7}"/>
          </ac:spMkLst>
        </pc:spChg>
      </pc:sldChg>
      <pc:sldChg chg="add">
        <pc:chgData name="Kaslow, Nadine" userId="8b66e7b0-e314-4df7-85a7-1fc8eb5bf000" providerId="ADAL" clId="{AD8FB4C4-C353-474B-B8EC-E57553475CB5}" dt="2023-09-04T20:37:36.137" v="2"/>
        <pc:sldMkLst>
          <pc:docMk/>
          <pc:sldMk cId="861902488" sldId="307"/>
        </pc:sldMkLst>
      </pc:sldChg>
      <pc:sldChg chg="add">
        <pc:chgData name="Kaslow, Nadine" userId="8b66e7b0-e314-4df7-85a7-1fc8eb5bf000" providerId="ADAL" clId="{AD8FB4C4-C353-474B-B8EC-E57553475CB5}" dt="2023-09-04T20:37:36.137" v="2"/>
        <pc:sldMkLst>
          <pc:docMk/>
          <pc:sldMk cId="874059226" sldId="309"/>
        </pc:sldMkLst>
      </pc:sldChg>
      <pc:sldChg chg="add">
        <pc:chgData name="Kaslow, Nadine" userId="8b66e7b0-e314-4df7-85a7-1fc8eb5bf000" providerId="ADAL" clId="{AD8FB4C4-C353-474B-B8EC-E57553475CB5}" dt="2023-09-04T20:37:36.137" v="2"/>
        <pc:sldMkLst>
          <pc:docMk/>
          <pc:sldMk cId="2325741980" sldId="310"/>
        </pc:sldMkLst>
      </pc:sldChg>
      <pc:sldChg chg="add">
        <pc:chgData name="Kaslow, Nadine" userId="8b66e7b0-e314-4df7-85a7-1fc8eb5bf000" providerId="ADAL" clId="{AD8FB4C4-C353-474B-B8EC-E57553475CB5}" dt="2023-09-04T20:37:36.137" v="2"/>
        <pc:sldMkLst>
          <pc:docMk/>
          <pc:sldMk cId="60163735" sldId="311"/>
        </pc:sldMkLst>
      </pc:sldChg>
      <pc:sldChg chg="delSp modSp add mod setBg delDesignElem">
        <pc:chgData name="Kaslow, Nadine" userId="8b66e7b0-e314-4df7-85a7-1fc8eb5bf000" providerId="ADAL" clId="{AD8FB4C4-C353-474B-B8EC-E57553475CB5}" dt="2023-09-04T20:37:36.188" v="3" actId="27636"/>
        <pc:sldMkLst>
          <pc:docMk/>
          <pc:sldMk cId="661110686" sldId="317"/>
        </pc:sldMkLst>
        <pc:spChg chg="mod">
          <ac:chgData name="Kaslow, Nadine" userId="8b66e7b0-e314-4df7-85a7-1fc8eb5bf000" providerId="ADAL" clId="{AD8FB4C4-C353-474B-B8EC-E57553475CB5}" dt="2023-09-04T20:37:36.188" v="3" actId="27636"/>
          <ac:spMkLst>
            <pc:docMk/>
            <pc:sldMk cId="661110686" sldId="317"/>
            <ac:spMk id="3" creationId="{5ED9F622-2E96-FB4F-AD17-57FEECBFD1F5}"/>
          </ac:spMkLst>
        </pc:spChg>
        <pc:spChg chg="del">
          <ac:chgData name="Kaslow, Nadine" userId="8b66e7b0-e314-4df7-85a7-1fc8eb5bf000" providerId="ADAL" clId="{AD8FB4C4-C353-474B-B8EC-E57553475CB5}" dt="2023-09-04T20:37:36.137" v="2"/>
          <ac:spMkLst>
            <pc:docMk/>
            <pc:sldMk cId="661110686" sldId="317"/>
            <ac:spMk id="8" creationId="{9A3764AE-D7B7-4CB5-A0E1-2885E4598A09}"/>
          </ac:spMkLst>
        </pc:spChg>
        <pc:spChg chg="del">
          <ac:chgData name="Kaslow, Nadine" userId="8b66e7b0-e314-4df7-85a7-1fc8eb5bf000" providerId="ADAL" clId="{AD8FB4C4-C353-474B-B8EC-E57553475CB5}" dt="2023-09-04T20:37:36.137" v="2"/>
          <ac:spMkLst>
            <pc:docMk/>
            <pc:sldMk cId="661110686" sldId="317"/>
            <ac:spMk id="10" creationId="{329C095C-3AB6-49D8-9436-3672566FEEDB}"/>
          </ac:spMkLst>
        </pc:spChg>
      </pc:sldChg>
      <pc:sldChg chg="add">
        <pc:chgData name="Kaslow, Nadine" userId="8b66e7b0-e314-4df7-85a7-1fc8eb5bf000" providerId="ADAL" clId="{AD8FB4C4-C353-474B-B8EC-E57553475CB5}" dt="2023-09-04T20:37:36.137" v="2"/>
        <pc:sldMkLst>
          <pc:docMk/>
          <pc:sldMk cId="1844572514" sldId="318"/>
        </pc:sldMkLst>
      </pc:sldChg>
      <pc:sldChg chg="add">
        <pc:chgData name="Kaslow, Nadine" userId="8b66e7b0-e314-4df7-85a7-1fc8eb5bf000" providerId="ADAL" clId="{AD8FB4C4-C353-474B-B8EC-E57553475CB5}" dt="2023-09-04T20:37:36.137" v="2"/>
        <pc:sldMkLst>
          <pc:docMk/>
          <pc:sldMk cId="1680744729" sldId="320"/>
        </pc:sldMkLst>
      </pc:sldChg>
      <pc:sldChg chg="add">
        <pc:chgData name="Kaslow, Nadine" userId="8b66e7b0-e314-4df7-85a7-1fc8eb5bf000" providerId="ADAL" clId="{AD8FB4C4-C353-474B-B8EC-E57553475CB5}" dt="2023-09-04T20:37:36.137" v="2"/>
        <pc:sldMkLst>
          <pc:docMk/>
          <pc:sldMk cId="339459817" sldId="321"/>
        </pc:sldMkLst>
      </pc:sldChg>
      <pc:sldChg chg="add">
        <pc:chgData name="Kaslow, Nadine" userId="8b66e7b0-e314-4df7-85a7-1fc8eb5bf000" providerId="ADAL" clId="{AD8FB4C4-C353-474B-B8EC-E57553475CB5}" dt="2023-09-04T20:37:36.137" v="2"/>
        <pc:sldMkLst>
          <pc:docMk/>
          <pc:sldMk cId="498526734" sldId="322"/>
        </pc:sldMkLst>
      </pc:sldChg>
      <pc:sldChg chg="add">
        <pc:chgData name="Kaslow, Nadine" userId="8b66e7b0-e314-4df7-85a7-1fc8eb5bf000" providerId="ADAL" clId="{AD8FB4C4-C353-474B-B8EC-E57553475CB5}" dt="2023-09-04T20:37:36.137" v="2"/>
        <pc:sldMkLst>
          <pc:docMk/>
          <pc:sldMk cId="1154448523" sldId="1399"/>
        </pc:sldMkLst>
      </pc:sldChg>
      <pc:sldChg chg="add">
        <pc:chgData name="Kaslow, Nadine" userId="8b66e7b0-e314-4df7-85a7-1fc8eb5bf000" providerId="ADAL" clId="{AD8FB4C4-C353-474B-B8EC-E57553475CB5}" dt="2023-09-04T20:37:36.137" v="2"/>
        <pc:sldMkLst>
          <pc:docMk/>
          <pc:sldMk cId="2831890384" sldId="1400"/>
        </pc:sldMkLst>
      </pc:sldChg>
      <pc:sldChg chg="add">
        <pc:chgData name="Kaslow, Nadine" userId="8b66e7b0-e314-4df7-85a7-1fc8eb5bf000" providerId="ADAL" clId="{AD8FB4C4-C353-474B-B8EC-E57553475CB5}" dt="2023-09-04T20:37:36.137" v="2"/>
        <pc:sldMkLst>
          <pc:docMk/>
          <pc:sldMk cId="1926821881" sldId="1401"/>
        </pc:sldMkLst>
      </pc:sldChg>
      <pc:sldChg chg="add">
        <pc:chgData name="Kaslow, Nadine" userId="8b66e7b0-e314-4df7-85a7-1fc8eb5bf000" providerId="ADAL" clId="{AD8FB4C4-C353-474B-B8EC-E57553475CB5}" dt="2023-09-04T20:37:36.137" v="2"/>
        <pc:sldMkLst>
          <pc:docMk/>
          <pc:sldMk cId="106708178" sldId="1402"/>
        </pc:sldMkLst>
      </pc:sldChg>
      <pc:sldChg chg="delSp modSp add mod setBg delDesignElem">
        <pc:chgData name="Kaslow, Nadine" userId="8b66e7b0-e314-4df7-85a7-1fc8eb5bf000" providerId="ADAL" clId="{AD8FB4C4-C353-474B-B8EC-E57553475CB5}" dt="2023-09-04T20:37:36.203" v="4" actId="27636"/>
        <pc:sldMkLst>
          <pc:docMk/>
          <pc:sldMk cId="464116783" sldId="1403"/>
        </pc:sldMkLst>
        <pc:spChg chg="mod">
          <ac:chgData name="Kaslow, Nadine" userId="8b66e7b0-e314-4df7-85a7-1fc8eb5bf000" providerId="ADAL" clId="{AD8FB4C4-C353-474B-B8EC-E57553475CB5}" dt="2023-09-04T20:37:36.203" v="4" actId="27636"/>
          <ac:spMkLst>
            <pc:docMk/>
            <pc:sldMk cId="464116783" sldId="1403"/>
            <ac:spMk id="3" creationId="{5ED9F622-2E96-FB4F-AD17-57FEECBFD1F5}"/>
          </ac:spMkLst>
        </pc:spChg>
        <pc:spChg chg="del">
          <ac:chgData name="Kaslow, Nadine" userId="8b66e7b0-e314-4df7-85a7-1fc8eb5bf000" providerId="ADAL" clId="{AD8FB4C4-C353-474B-B8EC-E57553475CB5}" dt="2023-09-04T20:37:36.137" v="2"/>
          <ac:spMkLst>
            <pc:docMk/>
            <pc:sldMk cId="464116783" sldId="1403"/>
            <ac:spMk id="8" creationId="{9A3764AE-D7B7-4CB5-A0E1-2885E4598A09}"/>
          </ac:spMkLst>
        </pc:spChg>
        <pc:spChg chg="del">
          <ac:chgData name="Kaslow, Nadine" userId="8b66e7b0-e314-4df7-85a7-1fc8eb5bf000" providerId="ADAL" clId="{AD8FB4C4-C353-474B-B8EC-E57553475CB5}" dt="2023-09-04T20:37:36.137" v="2"/>
          <ac:spMkLst>
            <pc:docMk/>
            <pc:sldMk cId="464116783" sldId="1403"/>
            <ac:spMk id="10" creationId="{329C095C-3AB6-49D8-9436-3672566FEEDB}"/>
          </ac:spMkLst>
        </pc:spChg>
      </pc:sldChg>
      <pc:sldChg chg="add">
        <pc:chgData name="Kaslow, Nadine" userId="8b66e7b0-e314-4df7-85a7-1fc8eb5bf000" providerId="ADAL" clId="{AD8FB4C4-C353-474B-B8EC-E57553475CB5}" dt="2023-09-04T20:37:36.137" v="2"/>
        <pc:sldMkLst>
          <pc:docMk/>
          <pc:sldMk cId="563963537" sldId="1404"/>
        </pc:sldMkLst>
      </pc:sldChg>
      <pc:sldChg chg="add">
        <pc:chgData name="Kaslow, Nadine" userId="8b66e7b0-e314-4df7-85a7-1fc8eb5bf000" providerId="ADAL" clId="{AD8FB4C4-C353-474B-B8EC-E57553475CB5}" dt="2023-09-04T20:37:36.137" v="2"/>
        <pc:sldMkLst>
          <pc:docMk/>
          <pc:sldMk cId="1326776829" sldId="1405"/>
        </pc:sldMkLst>
      </pc:sldChg>
      <pc:sldChg chg="modSp add mod">
        <pc:chgData name="Kaslow, Nadine" userId="8b66e7b0-e314-4df7-85a7-1fc8eb5bf000" providerId="ADAL" clId="{AD8FB4C4-C353-474B-B8EC-E57553475CB5}" dt="2023-09-04T20:37:36.219" v="6" actId="27636"/>
        <pc:sldMkLst>
          <pc:docMk/>
          <pc:sldMk cId="3340084491" sldId="1406"/>
        </pc:sldMkLst>
        <pc:spChg chg="mod">
          <ac:chgData name="Kaslow, Nadine" userId="8b66e7b0-e314-4df7-85a7-1fc8eb5bf000" providerId="ADAL" clId="{AD8FB4C4-C353-474B-B8EC-E57553475CB5}" dt="2023-09-04T20:37:36.219" v="6" actId="27636"/>
          <ac:spMkLst>
            <pc:docMk/>
            <pc:sldMk cId="3340084491" sldId="1406"/>
            <ac:spMk id="3" creationId="{F1E041DD-B724-0D4D-8603-FA54B1B859A7}"/>
          </ac:spMkLst>
        </pc:spChg>
      </pc:sldChg>
      <pc:sldChg chg="modSp add mod">
        <pc:chgData name="Kaslow, Nadine" userId="8b66e7b0-e314-4df7-85a7-1fc8eb5bf000" providerId="ADAL" clId="{AD8FB4C4-C353-474B-B8EC-E57553475CB5}" dt="2023-09-04T20:37:36.223" v="7" actId="27636"/>
        <pc:sldMkLst>
          <pc:docMk/>
          <pc:sldMk cId="3139910172" sldId="1407"/>
        </pc:sldMkLst>
        <pc:spChg chg="mod">
          <ac:chgData name="Kaslow, Nadine" userId="8b66e7b0-e314-4df7-85a7-1fc8eb5bf000" providerId="ADAL" clId="{AD8FB4C4-C353-474B-B8EC-E57553475CB5}" dt="2023-09-04T20:37:36.223" v="7" actId="27636"/>
          <ac:spMkLst>
            <pc:docMk/>
            <pc:sldMk cId="3139910172" sldId="1407"/>
            <ac:spMk id="3" creationId="{00000000-0000-0000-0000-000000000000}"/>
          </ac:spMkLst>
        </pc:spChg>
      </pc:sldChg>
      <pc:sldChg chg="add">
        <pc:chgData name="Kaslow, Nadine" userId="8b66e7b0-e314-4df7-85a7-1fc8eb5bf000" providerId="ADAL" clId="{AD8FB4C4-C353-474B-B8EC-E57553475CB5}" dt="2023-09-04T20:37:36.137" v="2"/>
        <pc:sldMkLst>
          <pc:docMk/>
          <pc:sldMk cId="3996700926" sldId="14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3814304461942256"/>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Number of antibiotic prescriptions in 2014 (millions)</c:v>
                </c:pt>
              </c:strCache>
            </c:strRef>
          </c:tx>
          <c:spPr>
            <a:solidFill>
              <a:schemeClr val="bg1"/>
            </a:solidFill>
            <a:ln>
              <a:noFill/>
            </a:ln>
            <a:effectLst/>
          </c:spPr>
          <c:invertIfNegative val="0"/>
          <c:cat>
            <c:strRef>
              <c:f>Sheet1!$A$2:$A$9</c:f>
              <c:strCache>
                <c:ptCount val="8"/>
                <c:pt idx="0">
                  <c:v>Obstetrics/Gynecology</c:v>
                </c:pt>
                <c:pt idx="1">
                  <c:v>Dermatology</c:v>
                </c:pt>
                <c:pt idx="2">
                  <c:v>Emergency Medicine</c:v>
                </c:pt>
                <c:pt idx="3">
                  <c:v>Surgical Specialties</c:v>
                </c:pt>
                <c:pt idx="4">
                  <c:v>Dentists</c:v>
                </c:pt>
                <c:pt idx="5">
                  <c:v>Pediatricians</c:v>
                </c:pt>
                <c:pt idx="6">
                  <c:v>Internists</c:v>
                </c:pt>
                <c:pt idx="7">
                  <c:v>Family Practice</c:v>
                </c:pt>
              </c:strCache>
            </c:strRef>
          </c:cat>
          <c:val>
            <c:numRef>
              <c:f>Sheet1!$B$2:$B$9</c:f>
              <c:numCache>
                <c:formatCode>General</c:formatCode>
                <c:ptCount val="8"/>
                <c:pt idx="0">
                  <c:v>6.6</c:v>
                </c:pt>
                <c:pt idx="1">
                  <c:v>7.6</c:v>
                </c:pt>
                <c:pt idx="2">
                  <c:v>14.2</c:v>
                </c:pt>
                <c:pt idx="3">
                  <c:v>19.899999999999999</c:v>
                </c:pt>
                <c:pt idx="4">
                  <c:v>24.9</c:v>
                </c:pt>
                <c:pt idx="5">
                  <c:v>25.4</c:v>
                </c:pt>
                <c:pt idx="6">
                  <c:v>30.1</c:v>
                </c:pt>
                <c:pt idx="7">
                  <c:v>58.1</c:v>
                </c:pt>
              </c:numCache>
            </c:numRef>
          </c:val>
          <c:extLst>
            <c:ext xmlns:c16="http://schemas.microsoft.com/office/drawing/2014/chart" uri="{C3380CC4-5D6E-409C-BE32-E72D297353CC}">
              <c16:uniqueId val="{00000000-A761-4A4F-976E-58F208A912CB}"/>
            </c:ext>
          </c:extLst>
        </c:ser>
        <c:dLbls>
          <c:showLegendKey val="0"/>
          <c:showVal val="0"/>
          <c:showCatName val="0"/>
          <c:showSerName val="0"/>
          <c:showPercent val="0"/>
          <c:showBubbleSize val="0"/>
        </c:dLbls>
        <c:gapWidth val="50"/>
        <c:axId val="821750024"/>
        <c:axId val="821750352"/>
      </c:barChart>
      <c:catAx>
        <c:axId val="82175002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821750352"/>
        <c:crosses val="autoZero"/>
        <c:auto val="1"/>
        <c:lblAlgn val="ctr"/>
        <c:lblOffset val="100"/>
        <c:noMultiLvlLbl val="0"/>
      </c:catAx>
      <c:valAx>
        <c:axId val="821750352"/>
        <c:scaling>
          <c:orientation val="minMax"/>
          <c:max val="6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821750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D99F4-FCF0-4992-99DD-CF1A686BE9BC}"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3AD8F-A518-44CC-AC11-3DF15E9BFE68}" type="slidenum">
              <a:rPr lang="en-US" smtClean="0"/>
              <a:t>‹#›</a:t>
            </a:fld>
            <a:endParaRPr lang="en-US"/>
          </a:p>
        </p:txBody>
      </p:sp>
    </p:spTree>
    <p:extLst>
      <p:ext uri="{BB962C8B-B14F-4D97-AF65-F5344CB8AC3E}">
        <p14:creationId xmlns:p14="http://schemas.microsoft.com/office/powerpoint/2010/main" val="401484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of the following educational activities are YOU most often having to prepare (or at least think about preparing) slides?
https://www.polleverywhere.com/multiple_choice_polls/iaaXfYiSsPBMYIAK6qNbs?state=opened&amp;flow=Default&amp;onscreen=persist</a:t>
            </a:r>
          </a:p>
        </p:txBody>
      </p:sp>
      <p:sp>
        <p:nvSpPr>
          <p:cNvPr id="4" name="Slide Number Placeholder 3"/>
          <p:cNvSpPr>
            <a:spLocks noGrp="1"/>
          </p:cNvSpPr>
          <p:nvPr>
            <p:ph type="sldNum" sz="quarter" idx="5"/>
          </p:nvPr>
        </p:nvSpPr>
        <p:spPr/>
        <p:txBody>
          <a:bodyPr/>
          <a:lstStyle/>
          <a:p>
            <a:fld id="{BE63AD8F-A518-44CC-AC11-3DF15E9BFE68}" type="slidenum">
              <a:rPr lang="en-US" smtClean="0"/>
              <a:t>5</a:t>
            </a:fld>
            <a:endParaRPr lang="en-US"/>
          </a:p>
        </p:txBody>
      </p:sp>
      <p:sp>
        <p:nvSpPr>
          <p:cNvPr id="5" name="TextBox 4">
            <a:extLst>
              <a:ext uri="{FF2B5EF4-FFF2-40B4-BE49-F238E27FC236}">
                <a16:creationId xmlns:a16="http://schemas.microsoft.com/office/drawing/2014/main" id="{99C21325-FC51-8E76-2EF7-05E3DB0A27B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8135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https://archive.nytimes.com/opinionator.blogs.nytimes.com/2012/08/08/hear-all-ye-people-hearken-o-earth/</a:t>
            </a:r>
          </a:p>
          <a:p>
            <a:endParaRPr lang="en-US" dirty="0"/>
          </a:p>
          <a:p>
            <a:r>
              <a:rPr lang="en-US" dirty="0"/>
              <a:t>https://medium.com/design-ibm/how-fonts-influence-what-users-think-of-your-product-238874c593d7</a:t>
            </a:r>
          </a:p>
        </p:txBody>
      </p:sp>
      <p:sp>
        <p:nvSpPr>
          <p:cNvPr id="4" name="Slide Number Placeholder 3"/>
          <p:cNvSpPr>
            <a:spLocks noGrp="1"/>
          </p:cNvSpPr>
          <p:nvPr>
            <p:ph type="sldNum" sz="quarter" idx="5"/>
          </p:nvPr>
        </p:nvSpPr>
        <p:spPr/>
        <p:txBody>
          <a:bodyPr/>
          <a:lstStyle/>
          <a:p>
            <a:fld id="{BE63AD8F-A518-44CC-AC11-3DF15E9BFE68}" type="slidenum">
              <a:rPr lang="en-US" smtClean="0"/>
              <a:t>68</a:t>
            </a:fld>
            <a:endParaRPr lang="en-US"/>
          </a:p>
        </p:txBody>
      </p:sp>
    </p:spTree>
    <p:extLst>
      <p:ext uri="{BB962C8B-B14F-4D97-AF65-F5344CB8AC3E}">
        <p14:creationId xmlns:p14="http://schemas.microsoft.com/office/powerpoint/2010/main" val="89884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https://www.laurenscharff.com/research/AHNCUR.html</a:t>
            </a:r>
          </a:p>
        </p:txBody>
      </p:sp>
      <p:sp>
        <p:nvSpPr>
          <p:cNvPr id="4" name="Slide Number Placeholder 3"/>
          <p:cNvSpPr>
            <a:spLocks noGrp="1"/>
          </p:cNvSpPr>
          <p:nvPr>
            <p:ph type="sldNum" sz="quarter" idx="5"/>
          </p:nvPr>
        </p:nvSpPr>
        <p:spPr/>
        <p:txBody>
          <a:bodyPr/>
          <a:lstStyle/>
          <a:p>
            <a:fld id="{BE63AD8F-A518-44CC-AC11-3DF15E9BFE68}" type="slidenum">
              <a:rPr lang="en-US" smtClean="0"/>
              <a:t>71</a:t>
            </a:fld>
            <a:endParaRPr lang="en-US"/>
          </a:p>
        </p:txBody>
      </p:sp>
    </p:spTree>
    <p:extLst>
      <p:ext uri="{BB962C8B-B14F-4D97-AF65-F5344CB8AC3E}">
        <p14:creationId xmlns:p14="http://schemas.microsoft.com/office/powerpoint/2010/main" val="82755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https://blog.datawrapper.de/fonts-for-data-visualization/</a:t>
            </a:r>
          </a:p>
        </p:txBody>
      </p:sp>
      <p:sp>
        <p:nvSpPr>
          <p:cNvPr id="4" name="Slide Number Placeholder 3"/>
          <p:cNvSpPr>
            <a:spLocks noGrp="1"/>
          </p:cNvSpPr>
          <p:nvPr>
            <p:ph type="sldNum" sz="quarter" idx="5"/>
          </p:nvPr>
        </p:nvSpPr>
        <p:spPr/>
        <p:txBody>
          <a:bodyPr/>
          <a:lstStyle/>
          <a:p>
            <a:fld id="{BE63AD8F-A518-44CC-AC11-3DF15E9BFE68}" type="slidenum">
              <a:rPr lang="en-US" smtClean="0"/>
              <a:t>76</a:t>
            </a:fld>
            <a:endParaRPr lang="en-US"/>
          </a:p>
        </p:txBody>
      </p:sp>
    </p:spTree>
    <p:extLst>
      <p:ext uri="{BB962C8B-B14F-4D97-AF65-F5344CB8AC3E}">
        <p14:creationId xmlns:p14="http://schemas.microsoft.com/office/powerpoint/2010/main" val="248789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989373-C1AB-AE46-82B4-61E0274A14D0}" type="slidenum">
              <a:rPr lang="en-US" smtClean="0"/>
              <a:t>106</a:t>
            </a:fld>
            <a:endParaRPr lang="en-US"/>
          </a:p>
        </p:txBody>
      </p:sp>
    </p:spTree>
    <p:extLst>
      <p:ext uri="{BB962C8B-B14F-4D97-AF65-F5344CB8AC3E}">
        <p14:creationId xmlns:p14="http://schemas.microsoft.com/office/powerpoint/2010/main" val="279525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85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85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342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58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25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574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play the first minute</a:t>
            </a:r>
          </a:p>
        </p:txBody>
      </p:sp>
      <p:sp>
        <p:nvSpPr>
          <p:cNvPr id="4" name="Slide Number Placeholder 3"/>
          <p:cNvSpPr>
            <a:spLocks noGrp="1"/>
          </p:cNvSpPr>
          <p:nvPr>
            <p:ph type="sldNum" sz="quarter" idx="5"/>
          </p:nvPr>
        </p:nvSpPr>
        <p:spPr/>
        <p:txBody>
          <a:bodyPr/>
          <a:lstStyle/>
          <a:p>
            <a:fld id="{BE63AD8F-A518-44CC-AC11-3DF15E9BFE68}" type="slidenum">
              <a:rPr lang="en-US" smtClean="0"/>
              <a:t>9</a:t>
            </a:fld>
            <a:endParaRPr lang="en-US"/>
          </a:p>
        </p:txBody>
      </p:sp>
    </p:spTree>
    <p:extLst>
      <p:ext uri="{BB962C8B-B14F-4D97-AF65-F5344CB8AC3E}">
        <p14:creationId xmlns:p14="http://schemas.microsoft.com/office/powerpoint/2010/main" val="290444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283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28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modulation of dopaminergic networks allows for fine-tuning of D2 blockade, leading to fewer off-target motor side effects in nigrostriatal pathway.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0378A-FE3E-AA41-A7D0-C04F25D0A2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633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So, what is self-care? Essentially, the term describes a conscious act a person takes in order to promote their own physical, mental, and emotional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Unfortunately, however, many of us view self-care as a luxury, rather than a priority. Consequently, we’re left feeling overwhelmed, tired, and ill-equipped to handle life's inevitable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There are lots of forms of self-care, and so it’s important…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47EFE-9607-E84C-A9D5-3DADBEB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68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So, what is self-care? Essentially, the term describes a conscious act a person takes in order to promote their own physical, mental, and emotional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Unfortunately, however, many of us view self-care as a luxury, rather than a priority. Consequently, we’re left feeling overwhelmed, tired, and ill-equipped to handle life's inevitable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There are lots of forms of self-care, and so it’s important…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47EFE-9607-E84C-A9D5-3DADBEB7A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43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865A4C17-73DA-012B-4E44-265512062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AA97B7F8-1796-68D0-210D-90E87F25B0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Recognizing delirium as well as a gauge to mark improvement. </a:t>
            </a:r>
          </a:p>
        </p:txBody>
      </p:sp>
      <p:sp>
        <p:nvSpPr>
          <p:cNvPr id="43011" name="Slide Number Placeholder 3">
            <a:extLst>
              <a:ext uri="{FF2B5EF4-FFF2-40B4-BE49-F238E27FC236}">
                <a16:creationId xmlns:a16="http://schemas.microsoft.com/office/drawing/2014/main" id="{D3CAE075-2B4E-7B73-A0A1-DC2B14BD94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5EE4E8-4CC9-4FA7-9809-3437C0CB77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36087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865A4C17-73DA-012B-4E44-265512062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AA97B7F8-1796-68D0-210D-90E87F25B0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Recognizing delirium as well as a gauge to mark improvement. </a:t>
            </a:r>
          </a:p>
        </p:txBody>
      </p:sp>
      <p:sp>
        <p:nvSpPr>
          <p:cNvPr id="43011" name="Slide Number Placeholder 3">
            <a:extLst>
              <a:ext uri="{FF2B5EF4-FFF2-40B4-BE49-F238E27FC236}">
                <a16:creationId xmlns:a16="http://schemas.microsoft.com/office/drawing/2014/main" id="{D3CAE075-2B4E-7B73-A0A1-DC2B14BD94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5EE4E8-4CC9-4FA7-9809-3437C0CB77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8060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A7AEE2-DA77-4178-A6FF-C1280BD97692}" type="slidenum">
              <a:rPr lang="en-US" smtClean="0"/>
              <a:t>18</a:t>
            </a:fld>
            <a:endParaRPr lang="en-US"/>
          </a:p>
        </p:txBody>
      </p:sp>
    </p:spTree>
    <p:extLst>
      <p:ext uri="{BB962C8B-B14F-4D97-AF65-F5344CB8AC3E}">
        <p14:creationId xmlns:p14="http://schemas.microsoft.com/office/powerpoint/2010/main" val="16315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A7AEE2-DA77-4178-A6FF-C1280BD97692}" type="slidenum">
              <a:rPr lang="en-US" smtClean="0"/>
              <a:t>19</a:t>
            </a:fld>
            <a:endParaRPr lang="en-US"/>
          </a:p>
        </p:txBody>
      </p:sp>
    </p:spTree>
    <p:extLst>
      <p:ext uri="{BB962C8B-B14F-4D97-AF65-F5344CB8AC3E}">
        <p14:creationId xmlns:p14="http://schemas.microsoft.com/office/powerpoint/2010/main" val="277490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A7AEE2-DA77-4178-A6FF-C1280BD97692}" type="slidenum">
              <a:rPr lang="en-US" smtClean="0"/>
              <a:t>20</a:t>
            </a:fld>
            <a:endParaRPr lang="en-US"/>
          </a:p>
        </p:txBody>
      </p:sp>
    </p:spTree>
    <p:extLst>
      <p:ext uri="{BB962C8B-B14F-4D97-AF65-F5344CB8AC3E}">
        <p14:creationId xmlns:p14="http://schemas.microsoft.com/office/powerpoint/2010/main" val="3160616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A7AEE2-DA77-4178-A6FF-C1280BD97692}" type="slidenum">
              <a:rPr lang="en-US" smtClean="0"/>
              <a:t>21</a:t>
            </a:fld>
            <a:endParaRPr lang="en-US"/>
          </a:p>
        </p:txBody>
      </p:sp>
    </p:spTree>
    <p:extLst>
      <p:ext uri="{BB962C8B-B14F-4D97-AF65-F5344CB8AC3E}">
        <p14:creationId xmlns:p14="http://schemas.microsoft.com/office/powerpoint/2010/main" val="420215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A7AEE2-DA77-4178-A6FF-C1280BD97692}" type="slidenum">
              <a:rPr lang="en-US" smtClean="0"/>
              <a:t>22</a:t>
            </a:fld>
            <a:endParaRPr lang="en-US"/>
          </a:p>
        </p:txBody>
      </p:sp>
    </p:spTree>
    <p:extLst>
      <p:ext uri="{BB962C8B-B14F-4D97-AF65-F5344CB8AC3E}">
        <p14:creationId xmlns:p14="http://schemas.microsoft.com/office/powerpoint/2010/main" val="422289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3AD8F-A518-44CC-AC11-3DF15E9BFE68}" type="slidenum">
              <a:rPr lang="en-US" smtClean="0"/>
              <a:t>40</a:t>
            </a:fld>
            <a:endParaRPr lang="en-US"/>
          </a:p>
        </p:txBody>
      </p:sp>
    </p:spTree>
    <p:extLst>
      <p:ext uri="{BB962C8B-B14F-4D97-AF65-F5344CB8AC3E}">
        <p14:creationId xmlns:p14="http://schemas.microsoft.com/office/powerpoint/2010/main" val="7643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https://lucidea.com/blog/mayers-12-principles-of-multimedia-learning/</a:t>
            </a:r>
          </a:p>
          <a:p>
            <a:endParaRPr lang="en-US" dirty="0"/>
          </a:p>
          <a:p>
            <a:r>
              <a:rPr lang="en-US" dirty="0"/>
              <a:t>https://www.amazon.com/Multimedia-Learning-Richard-Mayer-dp-1316638081/dp/1316638081/ref=dp_ob_title_bk</a:t>
            </a:r>
          </a:p>
        </p:txBody>
      </p:sp>
      <p:sp>
        <p:nvSpPr>
          <p:cNvPr id="4" name="Slide Number Placeholder 3"/>
          <p:cNvSpPr>
            <a:spLocks noGrp="1"/>
          </p:cNvSpPr>
          <p:nvPr>
            <p:ph type="sldNum" sz="quarter" idx="5"/>
          </p:nvPr>
        </p:nvSpPr>
        <p:spPr/>
        <p:txBody>
          <a:bodyPr/>
          <a:lstStyle/>
          <a:p>
            <a:fld id="{BE63AD8F-A518-44CC-AC11-3DF15E9BFE68}" type="slidenum">
              <a:rPr lang="en-US" smtClean="0"/>
              <a:t>65</a:t>
            </a:fld>
            <a:endParaRPr lang="en-US"/>
          </a:p>
        </p:txBody>
      </p:sp>
    </p:spTree>
    <p:extLst>
      <p:ext uri="{BB962C8B-B14F-4D97-AF65-F5344CB8AC3E}">
        <p14:creationId xmlns:p14="http://schemas.microsoft.com/office/powerpoint/2010/main" val="158901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452A-D62E-4EAD-88C8-701134565E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ED123B-246A-40B1-B444-D27AC59FA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080E07-FFAF-44CC-A47A-812A40A1B75E}"/>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a:extLst>
              <a:ext uri="{FF2B5EF4-FFF2-40B4-BE49-F238E27FC236}">
                <a16:creationId xmlns:a16="http://schemas.microsoft.com/office/drawing/2014/main" id="{59BCB857-5783-4006-BEFE-1F10CEE85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00C34-8D4D-46A2-BF60-8A76AD351265}"/>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09886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FE54-62E3-416C-8842-C40E576821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599F50-AE30-4F58-8590-44D8C40FFF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6531E-ED2F-45B8-BF88-7E55FC41981A}"/>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a:extLst>
              <a:ext uri="{FF2B5EF4-FFF2-40B4-BE49-F238E27FC236}">
                <a16:creationId xmlns:a16="http://schemas.microsoft.com/office/drawing/2014/main" id="{E7DD3F2A-EE57-4B76-82EA-CCF576892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F397F-9B01-4692-9532-D05FE04538D0}"/>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43744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C9273C-FCD7-429A-A263-939FADB852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B2AC3B-EA49-4472-AB68-1907492C9E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59488-2A47-4EAE-908D-DE433221EDF6}"/>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a:extLst>
              <a:ext uri="{FF2B5EF4-FFF2-40B4-BE49-F238E27FC236}">
                <a16:creationId xmlns:a16="http://schemas.microsoft.com/office/drawing/2014/main" id="{ABE414C2-743D-44D6-9A2A-60A07BA88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611FB-6E82-4DC0-B6B3-5F6BB664487F}"/>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44789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FAEDEA2C-D626-4334-B982-7BFCA1473290}" type="datetimeFigureOut">
              <a:rPr lang="en-US" smtClean="0"/>
              <a:t>9/4/2023</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F8B8625-F065-4D8B-A957-AB7CF28B83FC}" type="slidenum">
              <a:rPr lang="en-US" smtClean="0"/>
              <a:t>‹#›</a:t>
            </a:fld>
            <a:endParaRPr lang="en-US"/>
          </a:p>
        </p:txBody>
      </p:sp>
    </p:spTree>
    <p:extLst>
      <p:ext uri="{BB962C8B-B14F-4D97-AF65-F5344CB8AC3E}">
        <p14:creationId xmlns:p14="http://schemas.microsoft.com/office/powerpoint/2010/main" val="229696400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EDEA2C-D626-4334-B982-7BFCA1473290}"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5422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70384882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541683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EDEA2C-D626-4334-B982-7BFCA1473290}"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867329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EDEA2C-D626-4334-B982-7BFCA1473290}"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031247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DEA2C-D626-4334-B982-7BFCA1473290}"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32414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FAEDEA2C-D626-4334-B982-7BFCA1473290}" type="datetimeFigureOut">
              <a:rPr lang="en-US" smtClean="0"/>
              <a:t>9/4/2023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F8B8625-F065-4D8B-A957-AB7CF28B83FC}"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816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5D90-CE96-415E-B5F5-AE7B989EB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D40E8-09AF-46AC-AE96-B98159DDF6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6D354-BAD0-4746-9B96-5FEF96A35AF4}"/>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a:extLst>
              <a:ext uri="{FF2B5EF4-FFF2-40B4-BE49-F238E27FC236}">
                <a16:creationId xmlns:a16="http://schemas.microsoft.com/office/drawing/2014/main" id="{B328DA78-B76B-4A2F-83FA-7699844C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DC3EF-03AE-4DCB-A301-C46B363C52BC}"/>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57481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FAEDEA2C-D626-4334-B982-7BFCA1473290}" type="datetimeFigureOut">
              <a:rPr lang="en-US" smtClean="0"/>
              <a:t>9/4/2023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F8B8625-F065-4D8B-A957-AB7CF28B83FC}"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1486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94445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2046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62340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3180628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4012548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857925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EDEA2C-D626-4334-B982-7BFCA1473290}"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983222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EDEA2C-D626-4334-B982-7BFCA1473290}"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482535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DEA2C-D626-4334-B982-7BFCA1473290}"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55768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E3AF-1D54-4623-BC70-E729FA2265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849C4E-E112-4601-B33C-46013EBE2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EE38D9-5C7D-48ED-B1DD-AFEC9368AD1B}"/>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a:extLst>
              <a:ext uri="{FF2B5EF4-FFF2-40B4-BE49-F238E27FC236}">
                <a16:creationId xmlns:a16="http://schemas.microsoft.com/office/drawing/2014/main" id="{8FD16DCB-7491-4B7C-9A9F-66B05FB7D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9E99-610E-4061-B31F-C20333D172B9}"/>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465557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592595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767606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122666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91693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798264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53532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628271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821468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803922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72379594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80B3-108D-4023-A99A-67262E5B1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8C115-50FA-4C27-8021-36994E059B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BEE2C-E53D-44F8-99AE-AEFD7D7F88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BB01E-19CC-455B-A71F-286C6313B0BB}"/>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a:extLst>
              <a:ext uri="{FF2B5EF4-FFF2-40B4-BE49-F238E27FC236}">
                <a16:creationId xmlns:a16="http://schemas.microsoft.com/office/drawing/2014/main" id="{745F8632-69C0-4454-A4AA-94A4FC809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178C85-0D23-461D-88B6-5432F50D093C}"/>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96805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6BA083-C715-4E55-B85D-BB0A672B72A2}"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107497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DEA2C-D626-4334-B982-7BFCA1473290}"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3690343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6BA083-C715-4E55-B85D-BB0A672B72A2}"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452506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6BA083-C715-4E55-B85D-BB0A672B72A2}"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1997997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EDEA2C-D626-4334-B982-7BFCA1473290}"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3160427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AEDEA2C-D626-4334-B982-7BFCA1473290}"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38115511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BA083-C715-4E55-B85D-BB0A672B72A2}"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342386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997862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BA083-C715-4E55-B85D-BB0A672B72A2}"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2598972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BA083-C715-4E55-B85D-BB0A672B72A2}"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638767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5305-B12F-41A7-898F-1ABEB3886B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065233-6840-49CB-B9E7-6F1CE05CD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003FD2-5602-4E26-8302-1C323BA136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184D2D-3D97-41CA-BB4C-E432013B0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9FD0CB-019B-4EFB-B894-D79AB4C0F2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539873-224D-45E0-92EF-52DBA7358DEE}"/>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8" name="Footer Placeholder 7">
            <a:extLst>
              <a:ext uri="{FF2B5EF4-FFF2-40B4-BE49-F238E27FC236}">
                <a16:creationId xmlns:a16="http://schemas.microsoft.com/office/drawing/2014/main" id="{366F5F41-F65A-425D-8633-E64F46E93A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63ED42-80C5-4407-94AE-CB1B24ED7F13}"/>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2798464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BA083-C715-4E55-B85D-BB0A672B72A2}"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2E113-53B0-4297-B8A6-B945197FC3A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020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BA083-C715-4E55-B85D-BB0A672B72A2}"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2758933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6BA083-C715-4E55-B85D-BB0A672B72A2}"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2547055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6BA083-C715-4E55-B85D-BB0A672B72A2}"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3446504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6BA083-C715-4E55-B85D-BB0A672B72A2}"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192483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6BA083-C715-4E55-B85D-BB0A672B72A2}"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2E113-53B0-4297-B8A6-B945197FC3A4}" type="slidenum">
              <a:rPr lang="en-US" smtClean="0"/>
              <a:t>‹#›</a:t>
            </a:fld>
            <a:endParaRPr lang="en-US"/>
          </a:p>
        </p:txBody>
      </p:sp>
    </p:spTree>
    <p:extLst>
      <p:ext uri="{BB962C8B-B14F-4D97-AF65-F5344CB8AC3E}">
        <p14:creationId xmlns:p14="http://schemas.microsoft.com/office/powerpoint/2010/main" val="3102191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3549-0584-4AC9-B19B-D299F2A2F2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8D51D6-66D9-45E5-BD7A-0E83F0E9B0D3}"/>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4" name="Footer Placeholder 3">
            <a:extLst>
              <a:ext uri="{FF2B5EF4-FFF2-40B4-BE49-F238E27FC236}">
                <a16:creationId xmlns:a16="http://schemas.microsoft.com/office/drawing/2014/main" id="{CBC0A445-9225-43FA-B01F-EBCF3FAC4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8DAD1D-36CC-4CBB-8C85-C1C86EE5EE39}"/>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64391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E83B7-D5AE-41EA-8960-0A06898332A2}"/>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3" name="Footer Placeholder 2">
            <a:extLst>
              <a:ext uri="{FF2B5EF4-FFF2-40B4-BE49-F238E27FC236}">
                <a16:creationId xmlns:a16="http://schemas.microsoft.com/office/drawing/2014/main" id="{02C1CAD8-CA43-40D7-803C-7C576954B2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3EAF1D-BA67-499B-9B30-2D5C5109D5DF}"/>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51667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0C53-9F69-42C5-909A-1743F5933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B7F2C6-A19E-4422-B1F0-9D3716491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25DC3-2608-465D-B175-3F40B67C8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F2EFD-FA15-4549-AB36-D07A393E7DC5}"/>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a:extLst>
              <a:ext uri="{FF2B5EF4-FFF2-40B4-BE49-F238E27FC236}">
                <a16:creationId xmlns:a16="http://schemas.microsoft.com/office/drawing/2014/main" id="{0D39289D-106C-40F7-B8F4-66BC559BB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DE66F-139C-48EF-92B7-BF77C94E4AE9}"/>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01777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09AC-379E-4B97-ACA4-D987DBC40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0D5782-D2A9-42FA-B208-7DA74AA123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E85C92-7AEF-4BA5-87B9-B1C3CAF9D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31A7E4-DC1E-45D1-8FA2-313CEFBD2572}"/>
              </a:ext>
            </a:extLst>
          </p:cNvPr>
          <p:cNvSpPr>
            <a:spLocks noGrp="1"/>
          </p:cNvSpPr>
          <p:nvPr>
            <p:ph type="dt" sz="half" idx="10"/>
          </p:nvPr>
        </p:nvSpPr>
        <p:spPr/>
        <p:txBody>
          <a:bodyPr/>
          <a:lstStyle/>
          <a:p>
            <a:fld id="{FAEDEA2C-D626-4334-B982-7BFCA1473290}" type="datetimeFigureOut">
              <a:rPr lang="en-US" smtClean="0"/>
              <a:t>9/4/2023</a:t>
            </a:fld>
            <a:endParaRPr lang="en-US"/>
          </a:p>
        </p:txBody>
      </p:sp>
      <p:sp>
        <p:nvSpPr>
          <p:cNvPr id="6" name="Footer Placeholder 5">
            <a:extLst>
              <a:ext uri="{FF2B5EF4-FFF2-40B4-BE49-F238E27FC236}">
                <a16:creationId xmlns:a16="http://schemas.microsoft.com/office/drawing/2014/main" id="{6F4BC8F7-44DE-4E6C-9946-93E1F5FFD7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6A273-40EB-4A6F-A6D4-757D2A11F7C8}"/>
              </a:ext>
            </a:extLst>
          </p:cNvPr>
          <p:cNvSpPr>
            <a:spLocks noGrp="1"/>
          </p:cNvSpPr>
          <p:nvPr>
            <p:ph type="sldNum" sz="quarter" idx="12"/>
          </p:nvPr>
        </p:nvSpPr>
        <p:spPr/>
        <p:txBody>
          <a:bodyPr/>
          <a:lstStyle/>
          <a:p>
            <a:fld id="{7F8B8625-F065-4D8B-A957-AB7CF28B83FC}" type="slidenum">
              <a:rPr lang="en-US" smtClean="0"/>
              <a:t>‹#›</a:t>
            </a:fld>
            <a:endParaRPr lang="en-US"/>
          </a:p>
        </p:txBody>
      </p:sp>
    </p:spTree>
    <p:extLst>
      <p:ext uri="{BB962C8B-B14F-4D97-AF65-F5344CB8AC3E}">
        <p14:creationId xmlns:p14="http://schemas.microsoft.com/office/powerpoint/2010/main" val="13026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3.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E9EFF3-41ED-4396-B371-F89074B1F2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8FEDD3-263A-4A22-A1CD-8785C25A9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659C1-C914-410D-9F89-A47841CC5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DEA2C-D626-4334-B982-7BFCA1473290}" type="datetimeFigureOut">
              <a:rPr lang="en-US" smtClean="0"/>
              <a:t>9/4/2023</a:t>
            </a:fld>
            <a:endParaRPr lang="en-US"/>
          </a:p>
        </p:txBody>
      </p:sp>
      <p:sp>
        <p:nvSpPr>
          <p:cNvPr id="5" name="Footer Placeholder 4">
            <a:extLst>
              <a:ext uri="{FF2B5EF4-FFF2-40B4-BE49-F238E27FC236}">
                <a16:creationId xmlns:a16="http://schemas.microsoft.com/office/drawing/2014/main" id="{ED9C89FB-3003-4D02-83A2-33E9484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FEE590-0EAD-4A9C-B26F-3FD7301DF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B8625-F065-4D8B-A957-AB7CF28B83FC}" type="slidenum">
              <a:rPr lang="en-US" smtClean="0"/>
              <a:t>‹#›</a:t>
            </a:fld>
            <a:endParaRPr lang="en-US"/>
          </a:p>
        </p:txBody>
      </p:sp>
    </p:spTree>
    <p:extLst>
      <p:ext uri="{BB962C8B-B14F-4D97-AF65-F5344CB8AC3E}">
        <p14:creationId xmlns:p14="http://schemas.microsoft.com/office/powerpoint/2010/main" val="659723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AEDEA2C-D626-4334-B982-7BFCA1473290}" type="datetimeFigureOut">
              <a:rPr lang="en-US" smtClean="0"/>
              <a:t>9/4/2023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F8B8625-F065-4D8B-A957-AB7CF28B83FC}" type="slidenum">
              <a:rPr lang="en-US" smtClean="0"/>
              <a:t>‹#›</a:t>
            </a:fld>
            <a:endParaRPr lang="en-US"/>
          </a:p>
        </p:txBody>
      </p:sp>
    </p:spTree>
    <p:extLst>
      <p:ext uri="{BB962C8B-B14F-4D97-AF65-F5344CB8AC3E}">
        <p14:creationId xmlns:p14="http://schemas.microsoft.com/office/powerpoint/2010/main" val="1665314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EDEA2C-D626-4334-B982-7BFCA1473290}" type="datetimeFigureOut">
              <a:rPr lang="en-US" smtClean="0"/>
              <a:t>9/4/2023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F8B8625-F065-4D8B-A957-AB7CF28B83FC}" type="slidenum">
              <a:rPr lang="en-US" smtClean="0"/>
              <a:t>‹#›</a:t>
            </a:fld>
            <a:endParaRPr lang="en-US"/>
          </a:p>
        </p:txBody>
      </p:sp>
    </p:spTree>
    <p:extLst>
      <p:ext uri="{BB962C8B-B14F-4D97-AF65-F5344CB8AC3E}">
        <p14:creationId xmlns:p14="http://schemas.microsoft.com/office/powerpoint/2010/main" val="3182639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16BA083-C715-4E55-B85D-BB0A672B72A2}" type="datetimeFigureOut">
              <a:rPr lang="en-US" smtClean="0"/>
              <a:t>9/4/2023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ED2E113-53B0-4297-B8A6-B945197FC3A4}" type="slidenum">
              <a:rPr lang="en-US" smtClean="0"/>
              <a:t>‹#›</a:t>
            </a:fld>
            <a:endParaRPr lang="en-US"/>
          </a:p>
        </p:txBody>
      </p:sp>
    </p:spTree>
    <p:extLst>
      <p:ext uri="{BB962C8B-B14F-4D97-AF65-F5344CB8AC3E}">
        <p14:creationId xmlns:p14="http://schemas.microsoft.com/office/powerpoint/2010/main" val="82021126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Varun.Phadke@emory.edu" TargetMode="External"/><Relationship Id="rId1" Type="http://schemas.openxmlformats.org/officeDocument/2006/relationships/slideLayout" Target="../slideLayouts/slideLayout3.xml"/><Relationship Id="rId4" Type="http://schemas.openxmlformats.org/officeDocument/2006/relationships/hyperlink" Target="mailto:dthylur@emory.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sv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7.svg"/><Relationship Id="rId7" Type="http://schemas.openxmlformats.org/officeDocument/2006/relationships/image" Target="../media/image69.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4.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7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gO8N3L_aERg?start=26&amp;feature=oembed" TargetMode="External"/><Relationship Id="rId5" Type="http://schemas.openxmlformats.org/officeDocument/2006/relationships/slide" Target="slide112.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03DD-EEDA-8B00-C612-F45AEC835606}"/>
              </a:ext>
            </a:extLst>
          </p:cNvPr>
          <p:cNvSpPr>
            <a:spLocks noGrp="1"/>
          </p:cNvSpPr>
          <p:nvPr>
            <p:ph type="title"/>
          </p:nvPr>
        </p:nvSpPr>
        <p:spPr>
          <a:xfrm>
            <a:off x="831850" y="1157288"/>
            <a:ext cx="10515600" cy="2852737"/>
          </a:xfrm>
        </p:spPr>
        <p:txBody>
          <a:bodyPr/>
          <a:lstStyle/>
          <a:p>
            <a:r>
              <a:rPr lang="en-US" sz="5400" dirty="0">
                <a:latin typeface="+mn-lt"/>
                <a:ea typeface="Jost" pitchFamily="2" charset="0"/>
                <a:cs typeface="Helvetica" panose="020B0604020202020204" pitchFamily="34" charset="0"/>
              </a:rPr>
              <a:t>Presenting Your Best Self</a:t>
            </a:r>
            <a:br>
              <a:rPr lang="en-US" dirty="0">
                <a:latin typeface="+mn-lt"/>
                <a:ea typeface="Jost" pitchFamily="2" charset="0"/>
                <a:cs typeface="Helvetica" panose="020B0604020202020204" pitchFamily="34" charset="0"/>
              </a:rPr>
            </a:br>
            <a:r>
              <a:rPr lang="en-US" sz="2400" dirty="0">
                <a:ea typeface="Jost" pitchFamily="2" charset="0"/>
                <a:cs typeface="Helvetica" panose="020B0604020202020204" pitchFamily="34" charset="0"/>
              </a:rPr>
              <a:t>Faculty Development Seminar</a:t>
            </a:r>
            <a:br>
              <a:rPr lang="en-US" sz="2400" dirty="0">
                <a:ea typeface="Jost" pitchFamily="2" charset="0"/>
                <a:cs typeface="Helvetica" panose="020B0604020202020204" pitchFamily="34" charset="0"/>
              </a:rPr>
            </a:br>
            <a:r>
              <a:rPr lang="en-US" sz="2400" dirty="0">
                <a:ea typeface="Jost" pitchFamily="2" charset="0"/>
                <a:cs typeface="Helvetica" panose="020B0604020202020204" pitchFamily="34" charset="0"/>
              </a:rPr>
              <a:t>Emory Department of Psychiatry and Behavioral Sciences</a:t>
            </a:r>
            <a:endParaRPr lang="en-US" dirty="0">
              <a:ea typeface="Jost" pitchFamily="2" charset="0"/>
              <a:cs typeface="Helvetica" panose="020B0604020202020204" pitchFamily="34" charset="0"/>
            </a:endParaRPr>
          </a:p>
        </p:txBody>
      </p:sp>
      <p:sp>
        <p:nvSpPr>
          <p:cNvPr id="3" name="Subtitle 2">
            <a:extLst>
              <a:ext uri="{FF2B5EF4-FFF2-40B4-BE49-F238E27FC236}">
                <a16:creationId xmlns:a16="http://schemas.microsoft.com/office/drawing/2014/main" id="{289C65BF-C598-11A9-48E5-948B64CB3E39}"/>
              </a:ext>
            </a:extLst>
          </p:cNvPr>
          <p:cNvSpPr>
            <a:spLocks noGrp="1"/>
          </p:cNvSpPr>
          <p:nvPr>
            <p:ph type="body" idx="1"/>
          </p:nvPr>
        </p:nvSpPr>
        <p:spPr>
          <a:xfrm>
            <a:off x="831850" y="4010025"/>
            <a:ext cx="5740400" cy="2079625"/>
          </a:xfrm>
        </p:spPr>
        <p:txBody>
          <a:bodyPr anchor="b">
            <a:normAutofit fontScale="85000" lnSpcReduction="20000"/>
          </a:bodyPr>
          <a:lstStyle/>
          <a:p>
            <a:pPr algn="ctr"/>
            <a:endParaRPr lang="en-US" sz="1600" dirty="0">
              <a:solidFill>
                <a:schemeClr val="tx1"/>
              </a:solidFill>
            </a:endParaRPr>
          </a:p>
          <a:p>
            <a:pPr algn="ctr"/>
            <a:r>
              <a:rPr lang="en-US" sz="2800" b="1" dirty="0">
                <a:solidFill>
                  <a:schemeClr val="tx1"/>
                </a:solidFill>
              </a:rPr>
              <a:t>Varun Phadke MD</a:t>
            </a:r>
          </a:p>
          <a:p>
            <a:pPr algn="ctr"/>
            <a:r>
              <a:rPr lang="en-US" dirty="0">
                <a:solidFill>
                  <a:schemeClr val="tx1"/>
                </a:solidFill>
              </a:rPr>
              <a:t>Associate Professor of Medicine</a:t>
            </a:r>
          </a:p>
          <a:p>
            <a:pPr algn="ctr"/>
            <a:r>
              <a:rPr lang="en-US" dirty="0">
                <a:solidFill>
                  <a:schemeClr val="tx1"/>
                </a:solidFill>
              </a:rPr>
              <a:t>Division of Infectious Diseases</a:t>
            </a:r>
          </a:p>
          <a:p>
            <a:pPr algn="ctr"/>
            <a:r>
              <a:rPr lang="en-US" dirty="0">
                <a:solidFill>
                  <a:schemeClr val="tx1"/>
                </a:solidFill>
              </a:rPr>
              <a:t>Emory University School of Medicine</a:t>
            </a:r>
          </a:p>
          <a:p>
            <a:pPr algn="ctr"/>
            <a:r>
              <a:rPr lang="en-US" dirty="0">
                <a:solidFill>
                  <a:schemeClr val="tx1"/>
                </a:solidFill>
                <a:hlinkClick r:id="rId2"/>
              </a:rPr>
              <a:t>varun.phadke@emory.edu</a:t>
            </a:r>
            <a:endParaRPr lang="en-US" dirty="0">
              <a:solidFill>
                <a:schemeClr val="tx1"/>
              </a:solidFill>
            </a:endParaRPr>
          </a:p>
        </p:txBody>
      </p:sp>
      <p:pic>
        <p:nvPicPr>
          <p:cNvPr id="4" name="Picture 3">
            <a:extLst>
              <a:ext uri="{FF2B5EF4-FFF2-40B4-BE49-F238E27FC236}">
                <a16:creationId xmlns:a16="http://schemas.microsoft.com/office/drawing/2014/main" id="{CC0B4506-D700-A574-8494-91D28086955A}"/>
              </a:ext>
            </a:extLst>
          </p:cNvPr>
          <p:cNvPicPr>
            <a:picLocks noChangeAspect="1"/>
          </p:cNvPicPr>
          <p:nvPr/>
        </p:nvPicPr>
        <p:blipFill rotWithShape="1">
          <a:blip r:embed="rId3"/>
          <a:srcRect l="32791" t="19690" r="33110" b="20000"/>
          <a:stretch/>
        </p:blipFill>
        <p:spPr>
          <a:xfrm>
            <a:off x="9925050" y="154394"/>
            <a:ext cx="2095942" cy="2085225"/>
          </a:xfrm>
          <a:prstGeom prst="rect">
            <a:avLst/>
          </a:prstGeom>
          <a:ln w="28575">
            <a:noFill/>
          </a:ln>
        </p:spPr>
      </p:pic>
      <p:sp>
        <p:nvSpPr>
          <p:cNvPr id="5" name="Rectangle 4">
            <a:extLst>
              <a:ext uri="{FF2B5EF4-FFF2-40B4-BE49-F238E27FC236}">
                <a16:creationId xmlns:a16="http://schemas.microsoft.com/office/drawing/2014/main" id="{F8CE458B-7A35-9B20-1681-8A578BBF4B8A}"/>
              </a:ext>
            </a:extLst>
          </p:cNvPr>
          <p:cNvSpPr/>
          <p:nvPr/>
        </p:nvSpPr>
        <p:spPr>
          <a:xfrm>
            <a:off x="4162425" y="173444"/>
            <a:ext cx="5749925" cy="1815882"/>
          </a:xfrm>
          <a:prstGeom prst="rect">
            <a:avLst/>
          </a:prstGeom>
          <a:ln w="28575">
            <a:noFill/>
          </a:ln>
        </p:spPr>
        <p:txBody>
          <a:bodyPr wrap="square">
            <a:spAutoFit/>
          </a:bodyPr>
          <a:lstStyle/>
          <a:p>
            <a:pPr algn="r"/>
            <a:r>
              <a:rPr lang="en-US" sz="2400" b="1" dirty="0">
                <a:solidFill>
                  <a:schemeClr val="accent1"/>
                </a:solidFill>
              </a:rPr>
              <a:t>Scan the QR code </a:t>
            </a:r>
            <a:r>
              <a:rPr lang="en-US" sz="2400" b="1" dirty="0"/>
              <a:t>with your device camera</a:t>
            </a:r>
          </a:p>
          <a:p>
            <a:pPr algn="r"/>
            <a:r>
              <a:rPr lang="en-US" sz="2000" b="1" i="1" dirty="0"/>
              <a:t>or</a:t>
            </a:r>
          </a:p>
          <a:p>
            <a:pPr algn="r"/>
            <a:r>
              <a:rPr lang="en-US" sz="2400" b="1" dirty="0"/>
              <a:t>Text </a:t>
            </a:r>
            <a:r>
              <a:rPr lang="en-US" sz="2400" b="1" dirty="0" err="1">
                <a:solidFill>
                  <a:schemeClr val="accent1"/>
                </a:solidFill>
              </a:rPr>
              <a:t>vphadke</a:t>
            </a:r>
            <a:r>
              <a:rPr lang="en-US" sz="2400" b="1" dirty="0"/>
              <a:t> to 37607</a:t>
            </a:r>
          </a:p>
          <a:p>
            <a:pPr algn="r"/>
            <a:r>
              <a:rPr lang="en-US" sz="2000" b="1" i="1" dirty="0"/>
              <a:t>or</a:t>
            </a:r>
          </a:p>
          <a:p>
            <a:pPr algn="r"/>
            <a:r>
              <a:rPr lang="en-US" sz="2400" b="1" dirty="0"/>
              <a:t>Go to </a:t>
            </a:r>
            <a:r>
              <a:rPr lang="en-US" sz="2400" b="1" dirty="0">
                <a:solidFill>
                  <a:schemeClr val="accent1"/>
                </a:solidFill>
              </a:rPr>
              <a:t>PollEv.com/</a:t>
            </a:r>
            <a:r>
              <a:rPr lang="en-US" sz="2400" b="1" dirty="0" err="1">
                <a:solidFill>
                  <a:schemeClr val="accent1"/>
                </a:solidFill>
              </a:rPr>
              <a:t>vphadke</a:t>
            </a:r>
            <a:endParaRPr lang="en-US" sz="2000" b="1" dirty="0">
              <a:solidFill>
                <a:schemeClr val="accent1"/>
              </a:solidFill>
            </a:endParaRPr>
          </a:p>
        </p:txBody>
      </p:sp>
      <p:cxnSp>
        <p:nvCxnSpPr>
          <p:cNvPr id="7" name="Straight Connector 6">
            <a:extLst>
              <a:ext uri="{FF2B5EF4-FFF2-40B4-BE49-F238E27FC236}">
                <a16:creationId xmlns:a16="http://schemas.microsoft.com/office/drawing/2014/main" id="{04CB6D59-854B-DD73-A06C-5881887FCA1D}"/>
              </a:ext>
            </a:extLst>
          </p:cNvPr>
          <p:cNvCxnSpPr/>
          <p:nvPr/>
        </p:nvCxnSpPr>
        <p:spPr>
          <a:xfrm>
            <a:off x="924526" y="3989951"/>
            <a:ext cx="9418320"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Subtitle 2">
            <a:extLst>
              <a:ext uri="{FF2B5EF4-FFF2-40B4-BE49-F238E27FC236}">
                <a16:creationId xmlns:a16="http://schemas.microsoft.com/office/drawing/2014/main" id="{05BB4D00-B5BA-B7FD-C7E6-841086DEA845}"/>
              </a:ext>
            </a:extLst>
          </p:cNvPr>
          <p:cNvSpPr txBox="1">
            <a:spLocks/>
          </p:cNvSpPr>
          <p:nvPr/>
        </p:nvSpPr>
        <p:spPr>
          <a:xfrm>
            <a:off x="5619750" y="4010024"/>
            <a:ext cx="5740400" cy="2079625"/>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en-US" sz="1600" dirty="0">
              <a:solidFill>
                <a:schemeClr val="tx1"/>
              </a:solidFill>
            </a:endParaRPr>
          </a:p>
          <a:p>
            <a:pPr algn="ctr"/>
            <a:r>
              <a:rPr lang="en-US" sz="2800" b="1" dirty="0">
                <a:solidFill>
                  <a:schemeClr val="tx1"/>
                </a:solidFill>
              </a:rPr>
              <a:t>David </a:t>
            </a:r>
            <a:r>
              <a:rPr lang="en-US" sz="2800" b="1" dirty="0" err="1">
                <a:solidFill>
                  <a:schemeClr val="tx1"/>
                </a:solidFill>
              </a:rPr>
              <a:t>Thylur</a:t>
            </a:r>
            <a:r>
              <a:rPr lang="en-US" sz="2800" b="1" dirty="0">
                <a:solidFill>
                  <a:schemeClr val="tx1"/>
                </a:solidFill>
              </a:rPr>
              <a:t> MD</a:t>
            </a:r>
          </a:p>
          <a:p>
            <a:pPr algn="ctr"/>
            <a:r>
              <a:rPr lang="en-US" dirty="0">
                <a:solidFill>
                  <a:schemeClr val="tx1"/>
                </a:solidFill>
              </a:rPr>
              <a:t>Assistant Professor of Medicine</a:t>
            </a:r>
          </a:p>
          <a:p>
            <a:pPr algn="ctr"/>
            <a:r>
              <a:rPr lang="en-US" dirty="0">
                <a:solidFill>
                  <a:schemeClr val="tx1"/>
                </a:solidFill>
              </a:rPr>
              <a:t>Dept. of Psychiatry and Behavioral Sciences</a:t>
            </a:r>
          </a:p>
          <a:p>
            <a:pPr algn="ctr"/>
            <a:r>
              <a:rPr lang="en-US" dirty="0">
                <a:solidFill>
                  <a:schemeClr val="tx1"/>
                </a:solidFill>
              </a:rPr>
              <a:t>Emory University School of Medicine</a:t>
            </a:r>
          </a:p>
          <a:p>
            <a:pPr algn="ctr"/>
            <a:r>
              <a:rPr lang="en-US" dirty="0">
                <a:solidFill>
                  <a:schemeClr val="tx1"/>
                </a:solidFill>
                <a:hlinkClick r:id="rId4"/>
              </a:rPr>
              <a:t>dthylur@emory.edu</a:t>
            </a:r>
            <a:endParaRPr lang="en-US" dirty="0">
              <a:solidFill>
                <a:schemeClr val="tx1"/>
              </a:solidFill>
            </a:endParaRPr>
          </a:p>
        </p:txBody>
      </p:sp>
    </p:spTree>
    <p:extLst>
      <p:ext uri="{BB962C8B-B14F-4D97-AF65-F5344CB8AC3E}">
        <p14:creationId xmlns:p14="http://schemas.microsoft.com/office/powerpoint/2010/main" val="826009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94FC80-1A6C-77A3-29D5-B75FA11940C0}"/>
              </a:ext>
            </a:extLst>
          </p:cNvPr>
          <p:cNvSpPr/>
          <p:nvPr/>
        </p:nvSpPr>
        <p:spPr>
          <a:xfrm>
            <a:off x="9011130" y="1880942"/>
            <a:ext cx="2721871" cy="4500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A9B30-D5C8-E51F-3D28-68DF2BE5C1F7}"/>
              </a:ext>
            </a:extLst>
          </p:cNvPr>
          <p:cNvSpPr>
            <a:spLocks noGrp="1"/>
          </p:cNvSpPr>
          <p:nvPr>
            <p:ph type="title"/>
          </p:nvPr>
        </p:nvSpPr>
        <p:spPr/>
        <p:txBody>
          <a:bodyPr/>
          <a:lstStyle/>
          <a:p>
            <a:pPr algn="ctr"/>
            <a:r>
              <a:rPr lang="en-US" dirty="0"/>
              <a:t>When slides can be helpful</a:t>
            </a:r>
          </a:p>
        </p:txBody>
      </p:sp>
      <p:sp>
        <p:nvSpPr>
          <p:cNvPr id="15" name="Content Placeholder 14">
            <a:extLst>
              <a:ext uri="{FF2B5EF4-FFF2-40B4-BE49-F238E27FC236}">
                <a16:creationId xmlns:a16="http://schemas.microsoft.com/office/drawing/2014/main" id="{5E8D6B2B-7289-67C1-20FF-3FB041D4FE42}"/>
              </a:ext>
            </a:extLst>
          </p:cNvPr>
          <p:cNvSpPr>
            <a:spLocks noGrp="1"/>
          </p:cNvSpPr>
          <p:nvPr>
            <p:ph idx="1"/>
          </p:nvPr>
        </p:nvSpPr>
        <p:spPr>
          <a:xfrm>
            <a:off x="2385372" y="1939925"/>
            <a:ext cx="6433321" cy="4351338"/>
          </a:xfrm>
        </p:spPr>
        <p:txBody>
          <a:bodyPr>
            <a:normAutofit lnSpcReduction="10000"/>
          </a:bodyPr>
          <a:lstStyle/>
          <a:p>
            <a:pPr marL="0" indent="0">
              <a:buNone/>
            </a:pPr>
            <a:r>
              <a:rPr lang="en-US" dirty="0"/>
              <a:t>Information </a:t>
            </a:r>
            <a:r>
              <a:rPr lang="en-US" b="1" dirty="0"/>
              <a:t>transmission</a:t>
            </a:r>
            <a:endParaRPr lang="en-US" dirty="0"/>
          </a:p>
          <a:p>
            <a:pPr lvl="1"/>
            <a:r>
              <a:rPr lang="en-US" b="1" dirty="0"/>
              <a:t>Think about: </a:t>
            </a:r>
            <a:r>
              <a:rPr lang="en-US" dirty="0"/>
              <a:t>Presenting </a:t>
            </a:r>
            <a:r>
              <a:rPr lang="en-US" u="sng" dirty="0"/>
              <a:t>data, figures, tables</a:t>
            </a:r>
            <a:endParaRPr lang="en-US" b="1" u="sng" dirty="0"/>
          </a:p>
          <a:p>
            <a:pPr marL="0" indent="0">
              <a:buNone/>
            </a:pPr>
            <a:endParaRPr lang="en-US" u="sng" dirty="0"/>
          </a:p>
          <a:p>
            <a:pPr marL="0" indent="0">
              <a:buNone/>
            </a:pPr>
            <a:endParaRPr lang="en-US" dirty="0"/>
          </a:p>
          <a:p>
            <a:pPr marL="0" indent="0">
              <a:buNone/>
            </a:pPr>
            <a:r>
              <a:rPr lang="en-US" b="1" dirty="0"/>
              <a:t>Presenter-driven</a:t>
            </a:r>
            <a:r>
              <a:rPr lang="en-US" dirty="0"/>
              <a:t> control of session</a:t>
            </a:r>
          </a:p>
          <a:p>
            <a:pPr lvl="1"/>
            <a:r>
              <a:rPr lang="en-US" b="1" dirty="0"/>
              <a:t>Think about: </a:t>
            </a:r>
            <a:r>
              <a:rPr lang="en-US" dirty="0"/>
              <a:t>A </a:t>
            </a:r>
            <a:r>
              <a:rPr lang="en-US" u="sng" dirty="0"/>
              <a:t>large group/remote audience</a:t>
            </a:r>
          </a:p>
          <a:p>
            <a:pPr marL="0" indent="0">
              <a:buNone/>
            </a:pPr>
            <a:endParaRPr lang="en-US" b="1" dirty="0"/>
          </a:p>
          <a:p>
            <a:pPr marL="0" indent="0">
              <a:buNone/>
            </a:pPr>
            <a:endParaRPr lang="en-US" b="1" dirty="0"/>
          </a:p>
          <a:p>
            <a:pPr marL="0" indent="0">
              <a:buNone/>
            </a:pPr>
            <a:r>
              <a:rPr lang="en-US" dirty="0"/>
              <a:t>For </a:t>
            </a:r>
            <a:r>
              <a:rPr lang="en-US" b="1" dirty="0"/>
              <a:t>asynchronous applications</a:t>
            </a:r>
          </a:p>
          <a:p>
            <a:pPr lvl="1"/>
            <a:r>
              <a:rPr lang="en-US" b="1" dirty="0"/>
              <a:t>Think about: </a:t>
            </a:r>
            <a:r>
              <a:rPr lang="en-US" dirty="0"/>
              <a:t>Review sessions, webinars, etc.</a:t>
            </a:r>
            <a:endParaRPr lang="en-US" b="1" dirty="0"/>
          </a:p>
          <a:p>
            <a:pPr marL="0" indent="0">
              <a:buNone/>
            </a:pPr>
            <a:endParaRPr lang="en-US" b="1" dirty="0"/>
          </a:p>
          <a:p>
            <a:pPr marL="0" indent="0">
              <a:buNone/>
            </a:pPr>
            <a:endParaRPr lang="en-US" b="1" dirty="0"/>
          </a:p>
        </p:txBody>
      </p:sp>
      <p:pic>
        <p:nvPicPr>
          <p:cNvPr id="16" name="Content Placeholder 4" descr="Brain outline">
            <a:extLst>
              <a:ext uri="{FF2B5EF4-FFF2-40B4-BE49-F238E27FC236}">
                <a16:creationId xmlns:a16="http://schemas.microsoft.com/office/drawing/2014/main" id="{D59E6852-CE13-C5A1-E931-970ADF825B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075" y="2126788"/>
            <a:ext cx="914400" cy="914400"/>
          </a:xfrm>
          <a:prstGeom prst="rect">
            <a:avLst/>
          </a:prstGeom>
        </p:spPr>
      </p:pic>
      <p:pic>
        <p:nvPicPr>
          <p:cNvPr id="19" name="Graphic 18" descr="Gantt Chart outline">
            <a:extLst>
              <a:ext uri="{FF2B5EF4-FFF2-40B4-BE49-F238E27FC236}">
                <a16:creationId xmlns:a16="http://schemas.microsoft.com/office/drawing/2014/main" id="{038CBC9F-A494-9F5D-95D0-336F03A501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064" y="1674035"/>
            <a:ext cx="413815" cy="413815"/>
          </a:xfrm>
          <a:prstGeom prst="rect">
            <a:avLst/>
          </a:prstGeom>
        </p:spPr>
      </p:pic>
      <p:pic>
        <p:nvPicPr>
          <p:cNvPr id="20" name="Graphic 19" descr="Supply And Demand outline">
            <a:extLst>
              <a:ext uri="{FF2B5EF4-FFF2-40B4-BE49-F238E27FC236}">
                <a16:creationId xmlns:a16="http://schemas.microsoft.com/office/drawing/2014/main" id="{A99D15E9-0928-550F-156B-9777333CCD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1339" y="1783924"/>
            <a:ext cx="413815" cy="413815"/>
          </a:xfrm>
          <a:prstGeom prst="rect">
            <a:avLst/>
          </a:prstGeom>
        </p:spPr>
      </p:pic>
      <p:pic>
        <p:nvPicPr>
          <p:cNvPr id="22" name="Graphic 21" descr="Books outline">
            <a:extLst>
              <a:ext uri="{FF2B5EF4-FFF2-40B4-BE49-F238E27FC236}">
                <a16:creationId xmlns:a16="http://schemas.microsoft.com/office/drawing/2014/main" id="{5DF1174F-E3FA-EF06-3E51-5053984535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2025" y="1861272"/>
            <a:ext cx="413815" cy="413815"/>
          </a:xfrm>
          <a:prstGeom prst="rect">
            <a:avLst/>
          </a:prstGeom>
        </p:spPr>
      </p:pic>
      <p:cxnSp>
        <p:nvCxnSpPr>
          <p:cNvPr id="25" name="Straight Arrow Connector 24">
            <a:extLst>
              <a:ext uri="{FF2B5EF4-FFF2-40B4-BE49-F238E27FC236}">
                <a16:creationId xmlns:a16="http://schemas.microsoft.com/office/drawing/2014/main" id="{4E3EEFC8-8D7A-D0A5-AD3E-1F077C1426AB}"/>
              </a:ext>
            </a:extLst>
          </p:cNvPr>
          <p:cNvCxnSpPr>
            <a:cxnSpLocks/>
          </p:cNvCxnSpPr>
          <p:nvPr/>
        </p:nvCxnSpPr>
        <p:spPr>
          <a:xfrm>
            <a:off x="981075" y="2222913"/>
            <a:ext cx="132915" cy="1276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Graphic 30" descr="Blueprint outline">
            <a:extLst>
              <a:ext uri="{FF2B5EF4-FFF2-40B4-BE49-F238E27FC236}">
                <a16:creationId xmlns:a16="http://schemas.microsoft.com/office/drawing/2014/main" id="{CBB1341E-9C60-BBF1-A497-F3BB4D1C77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886" y="3629039"/>
            <a:ext cx="914400" cy="914400"/>
          </a:xfrm>
          <a:prstGeom prst="rect">
            <a:avLst/>
          </a:prstGeom>
        </p:spPr>
      </p:pic>
      <p:pic>
        <p:nvPicPr>
          <p:cNvPr id="33" name="Graphic 32" descr="Workflow outline">
            <a:extLst>
              <a:ext uri="{FF2B5EF4-FFF2-40B4-BE49-F238E27FC236}">
                <a16:creationId xmlns:a16="http://schemas.microsoft.com/office/drawing/2014/main" id="{59AB2729-BAD5-9109-50F2-BEDC60C0D1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57324" y="3633433"/>
            <a:ext cx="914400" cy="914400"/>
          </a:xfrm>
          <a:prstGeom prst="rect">
            <a:avLst/>
          </a:prstGeom>
        </p:spPr>
      </p:pic>
      <p:cxnSp>
        <p:nvCxnSpPr>
          <p:cNvPr id="44" name="Straight Arrow Connector 43">
            <a:extLst>
              <a:ext uri="{FF2B5EF4-FFF2-40B4-BE49-F238E27FC236}">
                <a16:creationId xmlns:a16="http://schemas.microsoft.com/office/drawing/2014/main" id="{87B3D863-14CF-BD98-692A-9752473D3099}"/>
              </a:ext>
            </a:extLst>
          </p:cNvPr>
          <p:cNvCxnSpPr>
            <a:cxnSpLocks/>
          </p:cNvCxnSpPr>
          <p:nvPr/>
        </p:nvCxnSpPr>
        <p:spPr>
          <a:xfrm>
            <a:off x="1471190" y="2069638"/>
            <a:ext cx="0" cy="1602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0DD783DB-A295-61CD-FE1F-A19541400949}"/>
              </a:ext>
            </a:extLst>
          </p:cNvPr>
          <p:cNvCxnSpPr>
            <a:cxnSpLocks/>
          </p:cNvCxnSpPr>
          <p:nvPr/>
        </p:nvCxnSpPr>
        <p:spPr>
          <a:xfrm flipH="1">
            <a:off x="1752832" y="2229871"/>
            <a:ext cx="188524" cy="120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2" name="Graphic 51" descr="Online meeting outline">
            <a:extLst>
              <a:ext uri="{FF2B5EF4-FFF2-40B4-BE49-F238E27FC236}">
                <a16:creationId xmlns:a16="http://schemas.microsoft.com/office/drawing/2014/main" id="{AF1A517C-C790-F939-059E-699BD3474E0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70971" y="5354465"/>
            <a:ext cx="914400" cy="914400"/>
          </a:xfrm>
          <a:prstGeom prst="rect">
            <a:avLst/>
          </a:prstGeom>
        </p:spPr>
      </p:pic>
      <p:pic>
        <p:nvPicPr>
          <p:cNvPr id="54" name="Graphic 53" descr="Work from home desk outline">
            <a:extLst>
              <a:ext uri="{FF2B5EF4-FFF2-40B4-BE49-F238E27FC236}">
                <a16:creationId xmlns:a16="http://schemas.microsoft.com/office/drawing/2014/main" id="{5B30030A-542E-4FB8-BC2E-D881324A754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886" y="5357813"/>
            <a:ext cx="914400" cy="914400"/>
          </a:xfrm>
          <a:prstGeom prst="rect">
            <a:avLst/>
          </a:prstGeom>
        </p:spPr>
      </p:pic>
      <p:sp>
        <p:nvSpPr>
          <p:cNvPr id="4" name="TextBox 3">
            <a:extLst>
              <a:ext uri="{FF2B5EF4-FFF2-40B4-BE49-F238E27FC236}">
                <a16:creationId xmlns:a16="http://schemas.microsoft.com/office/drawing/2014/main" id="{16CFF595-5707-6A1B-5E02-0D9DFD3243C6}"/>
              </a:ext>
            </a:extLst>
          </p:cNvPr>
          <p:cNvSpPr txBox="1"/>
          <p:nvPr/>
        </p:nvSpPr>
        <p:spPr>
          <a:xfrm>
            <a:off x="9011132" y="926835"/>
            <a:ext cx="2721871" cy="954107"/>
          </a:xfrm>
          <a:prstGeom prst="rect">
            <a:avLst/>
          </a:prstGeom>
          <a:solidFill>
            <a:schemeClr val="accent2">
              <a:lumMod val="40000"/>
              <a:lumOff val="60000"/>
            </a:schemeClr>
          </a:solidFill>
          <a:ln>
            <a:solidFill>
              <a:schemeClr val="tx1"/>
            </a:solidFill>
          </a:ln>
        </p:spPr>
        <p:txBody>
          <a:bodyPr wrap="square">
            <a:spAutoFit/>
          </a:bodyPr>
          <a:lstStyle/>
          <a:p>
            <a:pPr algn="ctr"/>
            <a:r>
              <a:rPr lang="en-US" sz="2800" dirty="0"/>
              <a:t>Slides may be LESS effective if…</a:t>
            </a:r>
          </a:p>
        </p:txBody>
      </p:sp>
      <p:sp>
        <p:nvSpPr>
          <p:cNvPr id="6" name="TextBox 5">
            <a:extLst>
              <a:ext uri="{FF2B5EF4-FFF2-40B4-BE49-F238E27FC236}">
                <a16:creationId xmlns:a16="http://schemas.microsoft.com/office/drawing/2014/main" id="{8A491CEC-6EC8-E3DD-460C-824C71A892A6}"/>
              </a:ext>
            </a:extLst>
          </p:cNvPr>
          <p:cNvSpPr txBox="1"/>
          <p:nvPr/>
        </p:nvSpPr>
        <p:spPr>
          <a:xfrm>
            <a:off x="9036946" y="1937485"/>
            <a:ext cx="2671555" cy="830997"/>
          </a:xfrm>
          <a:prstGeom prst="rect">
            <a:avLst/>
          </a:prstGeom>
          <a:noFill/>
        </p:spPr>
        <p:txBody>
          <a:bodyPr wrap="square">
            <a:spAutoFit/>
          </a:bodyPr>
          <a:lstStyle/>
          <a:p>
            <a:pPr marL="0" indent="0" algn="ctr">
              <a:buNone/>
            </a:pPr>
            <a:r>
              <a:rPr lang="en-US" sz="2400" dirty="0"/>
              <a:t>You want attendees to </a:t>
            </a:r>
            <a:r>
              <a:rPr lang="en-US" sz="2400" b="1" u="sng" dirty="0"/>
              <a:t>apply</a:t>
            </a:r>
            <a:r>
              <a:rPr lang="en-US" sz="2400" b="1" dirty="0"/>
              <a:t> </a:t>
            </a:r>
            <a:r>
              <a:rPr lang="en-US" sz="2400" dirty="0"/>
              <a:t>knowledge</a:t>
            </a:r>
          </a:p>
        </p:txBody>
      </p:sp>
      <p:sp>
        <p:nvSpPr>
          <p:cNvPr id="8" name="TextBox 7">
            <a:extLst>
              <a:ext uri="{FF2B5EF4-FFF2-40B4-BE49-F238E27FC236}">
                <a16:creationId xmlns:a16="http://schemas.microsoft.com/office/drawing/2014/main" id="{03C85696-1BBD-D920-C69F-C37638278418}"/>
              </a:ext>
            </a:extLst>
          </p:cNvPr>
          <p:cNvSpPr txBox="1"/>
          <p:nvPr/>
        </p:nvSpPr>
        <p:spPr>
          <a:xfrm>
            <a:off x="9011131" y="3670740"/>
            <a:ext cx="2671556" cy="830997"/>
          </a:xfrm>
          <a:prstGeom prst="rect">
            <a:avLst/>
          </a:prstGeom>
          <a:noFill/>
        </p:spPr>
        <p:txBody>
          <a:bodyPr wrap="square">
            <a:spAutoFit/>
          </a:bodyPr>
          <a:lstStyle/>
          <a:p>
            <a:pPr marL="0" indent="0" algn="ctr">
              <a:buNone/>
            </a:pPr>
            <a:r>
              <a:rPr lang="en-US" sz="2400" dirty="0"/>
              <a:t>You want a </a:t>
            </a:r>
            <a:r>
              <a:rPr lang="en-US" sz="2400" b="1" u="sng" dirty="0"/>
              <a:t>learner-directed</a:t>
            </a:r>
            <a:r>
              <a:rPr lang="en-US" sz="2400" dirty="0"/>
              <a:t> session</a:t>
            </a:r>
          </a:p>
        </p:txBody>
      </p:sp>
      <p:sp>
        <p:nvSpPr>
          <p:cNvPr id="9" name="TextBox 8">
            <a:extLst>
              <a:ext uri="{FF2B5EF4-FFF2-40B4-BE49-F238E27FC236}">
                <a16:creationId xmlns:a16="http://schemas.microsoft.com/office/drawing/2014/main" id="{8FBC7B0A-EFED-1DC5-1C50-5E74DE5F01D3}"/>
              </a:ext>
            </a:extLst>
          </p:cNvPr>
          <p:cNvSpPr txBox="1"/>
          <p:nvPr/>
        </p:nvSpPr>
        <p:spPr>
          <a:xfrm>
            <a:off x="9011132" y="5396166"/>
            <a:ext cx="2671555" cy="830997"/>
          </a:xfrm>
          <a:prstGeom prst="rect">
            <a:avLst/>
          </a:prstGeom>
          <a:noFill/>
        </p:spPr>
        <p:txBody>
          <a:bodyPr wrap="square">
            <a:spAutoFit/>
          </a:bodyPr>
          <a:lstStyle/>
          <a:p>
            <a:pPr marL="0" indent="0" algn="ctr">
              <a:buNone/>
            </a:pPr>
            <a:r>
              <a:rPr lang="en-US" sz="2400" b="1" u="sng" dirty="0"/>
              <a:t>Participation</a:t>
            </a:r>
            <a:r>
              <a:rPr lang="en-US" sz="2400" dirty="0"/>
              <a:t> is part of the learning</a:t>
            </a:r>
          </a:p>
        </p:txBody>
      </p:sp>
    </p:spTree>
    <p:extLst>
      <p:ext uri="{BB962C8B-B14F-4D97-AF65-F5344CB8AC3E}">
        <p14:creationId xmlns:p14="http://schemas.microsoft.com/office/powerpoint/2010/main" val="27892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solidFill>
                  <a:schemeClr val="bg1">
                    <a:lumMod val="75000"/>
                  </a:schemeClr>
                </a:solidFill>
              </a:rPr>
              <a:t>Basics (typeface, font, color palette, templates)</a:t>
            </a:r>
          </a:p>
          <a:p>
            <a:endParaRPr lang="en-US" dirty="0">
              <a:solidFill>
                <a:schemeClr val="bg1">
                  <a:lumMod val="75000"/>
                </a:schemeClr>
              </a:solidFill>
            </a:endParaRPr>
          </a:p>
          <a:p>
            <a:r>
              <a:rPr lang="en-US" dirty="0">
                <a:solidFill>
                  <a:schemeClr val="bg1">
                    <a:lumMod val="75000"/>
                  </a:schemeClr>
                </a:solidFill>
                <a:latin typeface="Calibri" panose="020F0502020204030204" pitchFamily="34" charset="0"/>
              </a:rPr>
              <a:t>T</a:t>
            </a:r>
            <a:r>
              <a:rPr lang="en-US" sz="2800" b="0" i="0" dirty="0">
                <a:solidFill>
                  <a:schemeClr val="bg1">
                    <a:lumMod val="75000"/>
                  </a:schemeClr>
                </a:solidFill>
                <a:effectLst/>
                <a:latin typeface="Calibri" panose="020F0502020204030204" pitchFamily="34" charset="0"/>
              </a:rPr>
              <a:t>ables, charts, figures</a:t>
            </a:r>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Adding emphasis</a:t>
            </a:r>
          </a:p>
          <a:p>
            <a:endParaRPr lang="en-US" dirty="0"/>
          </a:p>
          <a:p>
            <a:r>
              <a:rPr lang="en-US" dirty="0"/>
              <a:t>Animations/Transitions</a:t>
            </a:r>
          </a:p>
          <a:p>
            <a:endParaRPr lang="en-US" dirty="0"/>
          </a:p>
          <a:p>
            <a:r>
              <a:rPr lang="en-US" dirty="0">
                <a:solidFill>
                  <a:schemeClr val="bg1">
                    <a:lumMod val="75000"/>
                  </a:schemeClr>
                </a:solidFill>
              </a:rPr>
              <a:t>Media (icons, images, video)</a:t>
            </a:r>
          </a:p>
          <a:p>
            <a:endParaRPr lang="en-US" dirty="0">
              <a:solidFill>
                <a:schemeClr val="bg1">
                  <a:lumMod val="75000"/>
                </a:schemeClr>
              </a:solidFill>
            </a:endParaRPr>
          </a:p>
          <a:p>
            <a:r>
              <a:rPr lang="en-US" dirty="0">
                <a:solidFill>
                  <a:schemeClr val="bg1">
                    <a:lumMod val="75000"/>
                  </a:schemeClr>
                </a:solidFill>
              </a:rPr>
              <a:t>Slide navigation (silencing, links)</a:t>
            </a:r>
          </a:p>
        </p:txBody>
      </p:sp>
    </p:spTree>
    <p:extLst>
      <p:ext uri="{BB962C8B-B14F-4D97-AF65-F5344CB8AC3E}">
        <p14:creationId xmlns:p14="http://schemas.microsoft.com/office/powerpoint/2010/main" val="72624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103E-BB4C-479A-87B1-2E6BFAE2A4AB}"/>
              </a:ext>
            </a:extLst>
          </p:cNvPr>
          <p:cNvSpPr>
            <a:spLocks noGrp="1"/>
          </p:cNvSpPr>
          <p:nvPr>
            <p:ph type="title"/>
          </p:nvPr>
        </p:nvSpPr>
        <p:spPr/>
        <p:txBody>
          <a:bodyPr/>
          <a:lstStyle/>
          <a:p>
            <a:pPr algn="ctr"/>
            <a:r>
              <a:rPr lang="en-US" dirty="0"/>
              <a:t>Animations/Transitions</a:t>
            </a:r>
          </a:p>
        </p:txBody>
      </p:sp>
      <p:sp>
        <p:nvSpPr>
          <p:cNvPr id="3" name="Content Placeholder 2">
            <a:extLst>
              <a:ext uri="{FF2B5EF4-FFF2-40B4-BE49-F238E27FC236}">
                <a16:creationId xmlns:a16="http://schemas.microsoft.com/office/drawing/2014/main" id="{2F0891A0-BF83-4153-9C80-B29B59EAC977}"/>
              </a:ext>
            </a:extLst>
          </p:cNvPr>
          <p:cNvSpPr>
            <a:spLocks noGrp="1"/>
          </p:cNvSpPr>
          <p:nvPr>
            <p:ph idx="1"/>
          </p:nvPr>
        </p:nvSpPr>
        <p:spPr/>
        <p:txBody>
          <a:bodyPr/>
          <a:lstStyle/>
          <a:p>
            <a:r>
              <a:rPr lang="en-US" dirty="0"/>
              <a:t>Almost all PowerPoint animations (and transitions) are distracting…</a:t>
            </a:r>
          </a:p>
        </p:txBody>
      </p:sp>
    </p:spTree>
    <p:extLst>
      <p:ext uri="{BB962C8B-B14F-4D97-AF65-F5344CB8AC3E}">
        <p14:creationId xmlns:p14="http://schemas.microsoft.com/office/powerpoint/2010/main" val="13622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103E-BB4C-479A-87B1-2E6BFAE2A4AB}"/>
              </a:ext>
            </a:extLst>
          </p:cNvPr>
          <p:cNvSpPr>
            <a:spLocks noGrp="1"/>
          </p:cNvSpPr>
          <p:nvPr>
            <p:ph type="title"/>
          </p:nvPr>
        </p:nvSpPr>
        <p:spPr/>
        <p:txBody>
          <a:bodyPr/>
          <a:lstStyle/>
          <a:p>
            <a:pPr algn="ctr"/>
            <a:r>
              <a:rPr lang="en-US" dirty="0"/>
              <a:t>Animations/Transitions</a:t>
            </a:r>
          </a:p>
        </p:txBody>
      </p:sp>
      <p:sp>
        <p:nvSpPr>
          <p:cNvPr id="3" name="Content Placeholder 2">
            <a:extLst>
              <a:ext uri="{FF2B5EF4-FFF2-40B4-BE49-F238E27FC236}">
                <a16:creationId xmlns:a16="http://schemas.microsoft.com/office/drawing/2014/main" id="{2F0891A0-BF83-4153-9C80-B29B59EAC977}"/>
              </a:ext>
            </a:extLst>
          </p:cNvPr>
          <p:cNvSpPr>
            <a:spLocks noGrp="1"/>
          </p:cNvSpPr>
          <p:nvPr>
            <p:ph idx="1"/>
          </p:nvPr>
        </p:nvSpPr>
        <p:spPr/>
        <p:txBody>
          <a:bodyPr/>
          <a:lstStyle/>
          <a:p>
            <a:r>
              <a:rPr lang="en-US" dirty="0"/>
              <a:t>Almost all PowerPoint animations (and transitions) are distracting… </a:t>
            </a:r>
          </a:p>
          <a:p>
            <a:endParaRPr lang="en-US" dirty="0"/>
          </a:p>
          <a:p>
            <a:r>
              <a:rPr lang="en-US" dirty="0"/>
              <a:t>…And detract from your content</a:t>
            </a:r>
          </a:p>
        </p:txBody>
      </p:sp>
    </p:spTree>
    <p:extLst>
      <p:ext uri="{BB962C8B-B14F-4D97-AF65-F5344CB8AC3E}">
        <p14:creationId xmlns:p14="http://schemas.microsoft.com/office/powerpoint/2010/main" val="612748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F5F9-3EFB-46A1-AB48-887185A1D608}"/>
              </a:ext>
            </a:extLst>
          </p:cNvPr>
          <p:cNvSpPr>
            <a:spLocks noGrp="1"/>
          </p:cNvSpPr>
          <p:nvPr>
            <p:ph type="title"/>
          </p:nvPr>
        </p:nvSpPr>
        <p:spPr/>
        <p:txBody>
          <a:bodyPr/>
          <a:lstStyle/>
          <a:p>
            <a:pPr algn="ctr"/>
            <a:r>
              <a:rPr lang="en-US" dirty="0"/>
              <a:t>Using animations effectively</a:t>
            </a:r>
          </a:p>
        </p:txBody>
      </p:sp>
      <p:sp>
        <p:nvSpPr>
          <p:cNvPr id="3" name="Content Placeholder 2">
            <a:extLst>
              <a:ext uri="{FF2B5EF4-FFF2-40B4-BE49-F238E27FC236}">
                <a16:creationId xmlns:a16="http://schemas.microsoft.com/office/drawing/2014/main" id="{A2234250-F252-497C-9847-9198510EFCFF}"/>
              </a:ext>
            </a:extLst>
          </p:cNvPr>
          <p:cNvSpPr>
            <a:spLocks noGrp="1"/>
          </p:cNvSpPr>
          <p:nvPr>
            <p:ph idx="1"/>
          </p:nvPr>
        </p:nvSpPr>
        <p:spPr/>
        <p:txBody>
          <a:bodyPr/>
          <a:lstStyle/>
          <a:p>
            <a:r>
              <a:rPr lang="en-US" dirty="0"/>
              <a:t>The most useful animation is “Appear”</a:t>
            </a:r>
          </a:p>
          <a:p>
            <a:endParaRPr lang="en-US" dirty="0"/>
          </a:p>
          <a:p>
            <a:r>
              <a:rPr lang="en-US" dirty="0"/>
              <a:t>This animation allows you to introduce a slide in parts</a:t>
            </a:r>
          </a:p>
          <a:p>
            <a:pPr lvl="1"/>
            <a:r>
              <a:rPr lang="en-US" dirty="0"/>
              <a:t>Improves </a:t>
            </a:r>
            <a:r>
              <a:rPr lang="en-US" u="sng" dirty="0"/>
              <a:t>pacing</a:t>
            </a:r>
            <a:r>
              <a:rPr lang="en-US" dirty="0"/>
              <a:t> for the speaker</a:t>
            </a:r>
          </a:p>
          <a:p>
            <a:pPr lvl="1"/>
            <a:r>
              <a:rPr lang="en-US" dirty="0"/>
              <a:t>Reduces cognitive overload for the audience</a:t>
            </a:r>
          </a:p>
        </p:txBody>
      </p:sp>
    </p:spTree>
    <p:extLst>
      <p:ext uri="{BB962C8B-B14F-4D97-AF65-F5344CB8AC3E}">
        <p14:creationId xmlns:p14="http://schemas.microsoft.com/office/powerpoint/2010/main" val="30324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D5C9-1558-46D1-AB1E-40A1A0E1B38D}"/>
              </a:ext>
            </a:extLst>
          </p:cNvPr>
          <p:cNvSpPr>
            <a:spLocks noGrp="1"/>
          </p:cNvSpPr>
          <p:nvPr>
            <p:ph type="title"/>
          </p:nvPr>
        </p:nvSpPr>
        <p:spPr/>
        <p:txBody>
          <a:bodyPr/>
          <a:lstStyle/>
          <a:p>
            <a:pPr algn="ctr"/>
            <a:r>
              <a:rPr lang="en-US" dirty="0"/>
              <a:t>“Advanced” use of animations</a:t>
            </a:r>
          </a:p>
        </p:txBody>
      </p:sp>
      <p:sp>
        <p:nvSpPr>
          <p:cNvPr id="3" name="Content Placeholder 2">
            <a:extLst>
              <a:ext uri="{FF2B5EF4-FFF2-40B4-BE49-F238E27FC236}">
                <a16:creationId xmlns:a16="http://schemas.microsoft.com/office/drawing/2014/main" id="{8DED6F85-FA58-44EE-ACB9-134644B32A17}"/>
              </a:ext>
            </a:extLst>
          </p:cNvPr>
          <p:cNvSpPr>
            <a:spLocks noGrp="1"/>
          </p:cNvSpPr>
          <p:nvPr>
            <p:ph idx="1"/>
          </p:nvPr>
        </p:nvSpPr>
        <p:spPr/>
        <p:txBody>
          <a:bodyPr/>
          <a:lstStyle/>
          <a:p>
            <a:r>
              <a:rPr lang="en-US" dirty="0"/>
              <a:t>Other animations can be effective if used appropriately (and sparingly)</a:t>
            </a:r>
          </a:p>
        </p:txBody>
      </p:sp>
    </p:spTree>
    <p:extLst>
      <p:ext uri="{BB962C8B-B14F-4D97-AF65-F5344CB8AC3E}">
        <p14:creationId xmlns:p14="http://schemas.microsoft.com/office/powerpoint/2010/main" val="18111432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F1C4-1DC0-446E-8E6A-5A47B27900B3}"/>
              </a:ext>
            </a:extLst>
          </p:cNvPr>
          <p:cNvSpPr>
            <a:spLocks noGrp="1"/>
          </p:cNvSpPr>
          <p:nvPr>
            <p:ph type="title"/>
          </p:nvPr>
        </p:nvSpPr>
        <p:spPr/>
        <p:txBody>
          <a:bodyPr/>
          <a:lstStyle/>
          <a:p>
            <a:pPr algn="ctr"/>
            <a:r>
              <a:rPr lang="en-US" dirty="0"/>
              <a:t>Example: “Wipe” animation for bar graphs</a:t>
            </a:r>
          </a:p>
        </p:txBody>
      </p:sp>
      <p:graphicFrame>
        <p:nvGraphicFramePr>
          <p:cNvPr id="6" name="Content Placeholder 5">
            <a:extLst>
              <a:ext uri="{FF2B5EF4-FFF2-40B4-BE49-F238E27FC236}">
                <a16:creationId xmlns:a16="http://schemas.microsoft.com/office/drawing/2014/main" id="{7466A966-4809-454B-834D-4CAAA8CA2806}"/>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491CEC55-8621-4C42-A476-B28E836AED4B}"/>
              </a:ext>
            </a:extLst>
          </p:cNvPr>
          <p:cNvPicPr>
            <a:picLocks noChangeAspect="1"/>
          </p:cNvPicPr>
          <p:nvPr/>
        </p:nvPicPr>
        <p:blipFill rotWithShape="1">
          <a:blip r:embed="rId3"/>
          <a:srcRect l="29382" t="13808" b="12938"/>
          <a:stretch/>
        </p:blipFill>
        <p:spPr>
          <a:xfrm>
            <a:off x="3927231" y="2426677"/>
            <a:ext cx="7426569" cy="3188677"/>
          </a:xfrm>
          <a:prstGeom prst="rect">
            <a:avLst/>
          </a:prstGeom>
        </p:spPr>
      </p:pic>
    </p:spTree>
    <p:extLst>
      <p:ext uri="{BB962C8B-B14F-4D97-AF65-F5344CB8AC3E}">
        <p14:creationId xmlns:p14="http://schemas.microsoft.com/office/powerpoint/2010/main" val="16635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03D9C7-2BFE-454D-A901-8180A82317FE}"/>
              </a:ext>
            </a:extLst>
          </p:cNvPr>
          <p:cNvSpPr>
            <a:spLocks noGrp="1"/>
          </p:cNvSpPr>
          <p:nvPr>
            <p:ph type="title"/>
          </p:nvPr>
        </p:nvSpPr>
        <p:spPr/>
        <p:txBody>
          <a:bodyPr/>
          <a:lstStyle/>
          <a:p>
            <a:pPr algn="ctr"/>
            <a:r>
              <a:rPr lang="en-US" dirty="0"/>
              <a:t>Example: “Wipe” animation for filling figures</a:t>
            </a:r>
          </a:p>
        </p:txBody>
      </p:sp>
      <p:pic>
        <p:nvPicPr>
          <p:cNvPr id="3" name="Picture 2">
            <a:extLst>
              <a:ext uri="{FF2B5EF4-FFF2-40B4-BE49-F238E27FC236}">
                <a16:creationId xmlns:a16="http://schemas.microsoft.com/office/drawing/2014/main" id="{300A5C39-4CE4-42D2-B98C-9214284741D0}"/>
              </a:ext>
            </a:extLst>
          </p:cNvPr>
          <p:cNvPicPr>
            <a:picLocks noChangeAspect="1"/>
          </p:cNvPicPr>
          <p:nvPr/>
        </p:nvPicPr>
        <p:blipFill>
          <a:blip r:embed="rId3"/>
          <a:stretch>
            <a:fillRect/>
          </a:stretch>
        </p:blipFill>
        <p:spPr>
          <a:xfrm>
            <a:off x="2042265" y="1540365"/>
            <a:ext cx="8106727" cy="5027121"/>
          </a:xfrm>
          <a:prstGeom prst="rect">
            <a:avLst/>
          </a:prstGeom>
          <a:solidFill>
            <a:schemeClr val="accent2">
              <a:lumMod val="60000"/>
              <a:lumOff val="40000"/>
            </a:schemeClr>
          </a:solidFill>
        </p:spPr>
      </p:pic>
      <p:pic>
        <p:nvPicPr>
          <p:cNvPr id="5" name="Picture 4">
            <a:extLst>
              <a:ext uri="{FF2B5EF4-FFF2-40B4-BE49-F238E27FC236}">
                <a16:creationId xmlns:a16="http://schemas.microsoft.com/office/drawing/2014/main" id="{02BE1819-05B0-4074-9760-E3FF7A86B55D}"/>
              </a:ext>
            </a:extLst>
          </p:cNvPr>
          <p:cNvPicPr>
            <a:picLocks noChangeAspect="1"/>
          </p:cNvPicPr>
          <p:nvPr/>
        </p:nvPicPr>
        <p:blipFill>
          <a:blip r:embed="rId4"/>
          <a:stretch>
            <a:fillRect/>
          </a:stretch>
        </p:blipFill>
        <p:spPr>
          <a:xfrm>
            <a:off x="2044064" y="1537569"/>
            <a:ext cx="8103871" cy="5034681"/>
          </a:xfrm>
          <a:prstGeom prst="rect">
            <a:avLst/>
          </a:prstGeom>
        </p:spPr>
      </p:pic>
      <p:sp>
        <p:nvSpPr>
          <p:cNvPr id="7" name="TextBox 6">
            <a:extLst>
              <a:ext uri="{FF2B5EF4-FFF2-40B4-BE49-F238E27FC236}">
                <a16:creationId xmlns:a16="http://schemas.microsoft.com/office/drawing/2014/main" id="{F5EE9E6A-6BCA-4A51-BAF3-1E29DF19B1A8}"/>
              </a:ext>
            </a:extLst>
          </p:cNvPr>
          <p:cNvSpPr txBox="1"/>
          <p:nvPr/>
        </p:nvSpPr>
        <p:spPr>
          <a:xfrm>
            <a:off x="3780791" y="3761537"/>
            <a:ext cx="4629673" cy="584775"/>
          </a:xfrm>
          <a:prstGeom prst="rect">
            <a:avLst/>
          </a:prstGeom>
          <a:solidFill>
            <a:schemeClr val="bg1"/>
          </a:solidFill>
          <a:ln w="28575">
            <a:solidFill>
              <a:schemeClr val="tx1"/>
            </a:solidFill>
          </a:ln>
        </p:spPr>
        <p:txBody>
          <a:bodyPr wrap="square" rtlCol="0">
            <a:spAutoFit/>
          </a:bodyPr>
          <a:lstStyle/>
          <a:p>
            <a:pPr algn="ctr"/>
            <a:r>
              <a:rPr lang="en-US" sz="3200" dirty="0"/>
              <a:t>2/3 of the US population</a:t>
            </a:r>
          </a:p>
        </p:txBody>
      </p:sp>
    </p:spTree>
    <p:extLst>
      <p:ext uri="{BB962C8B-B14F-4D97-AF65-F5344CB8AC3E}">
        <p14:creationId xmlns:p14="http://schemas.microsoft.com/office/powerpoint/2010/main" val="34483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1B9B96-1602-43AD-AA82-432FB4512039}"/>
              </a:ext>
            </a:extLst>
          </p:cNvPr>
          <p:cNvSpPr>
            <a:spLocks noGrp="1"/>
          </p:cNvSpPr>
          <p:nvPr>
            <p:ph type="title"/>
          </p:nvPr>
        </p:nvSpPr>
        <p:spPr/>
        <p:txBody>
          <a:bodyPr/>
          <a:lstStyle/>
          <a:p>
            <a:pPr algn="ctr"/>
            <a:r>
              <a:rPr lang="en-US" dirty="0"/>
              <a:t>“Animating” your slides without animations</a:t>
            </a:r>
          </a:p>
        </p:txBody>
      </p:sp>
      <p:sp>
        <p:nvSpPr>
          <p:cNvPr id="4" name="Content Placeholder 3">
            <a:extLst>
              <a:ext uri="{FF2B5EF4-FFF2-40B4-BE49-F238E27FC236}">
                <a16:creationId xmlns:a16="http://schemas.microsoft.com/office/drawing/2014/main" id="{A413A63A-0406-48C3-860A-9888E79FFA0B}"/>
              </a:ext>
            </a:extLst>
          </p:cNvPr>
          <p:cNvSpPr>
            <a:spLocks noGrp="1"/>
          </p:cNvSpPr>
          <p:nvPr>
            <p:ph idx="1"/>
          </p:nvPr>
        </p:nvSpPr>
        <p:spPr/>
        <p:txBody>
          <a:bodyPr>
            <a:normAutofit/>
          </a:bodyPr>
          <a:lstStyle/>
          <a:p>
            <a:r>
              <a:rPr lang="en-US" dirty="0"/>
              <a:t>Create multiple copies of the same slide, but “hide” the parts you don’t want to be seen until the next slide</a:t>
            </a:r>
          </a:p>
          <a:p>
            <a:endParaRPr lang="en-US" dirty="0"/>
          </a:p>
          <a:p>
            <a:r>
              <a:rPr lang="en-US" dirty="0"/>
              <a:t>How to “Hide” slide components</a:t>
            </a:r>
          </a:p>
          <a:p>
            <a:pPr lvl="1"/>
            <a:r>
              <a:rPr lang="en-US" dirty="0"/>
              <a:t>Text: Delete the text or make it the same color as the background</a:t>
            </a:r>
          </a:p>
          <a:p>
            <a:pPr lvl="1"/>
            <a:r>
              <a:rPr lang="en-US" dirty="0"/>
              <a:t>Table: Make the text color the same as the background</a:t>
            </a:r>
          </a:p>
          <a:p>
            <a:pPr lvl="1"/>
            <a:r>
              <a:rPr lang="en-US" dirty="0"/>
              <a:t>Figures: Using the “Crop” tool</a:t>
            </a:r>
          </a:p>
          <a:p>
            <a:pPr lvl="1"/>
            <a:endParaRPr lang="en-US" dirty="0"/>
          </a:p>
          <a:p>
            <a:r>
              <a:rPr lang="en-US" dirty="0"/>
              <a:t>Pro tip: On subsequent slides, color the “old” text in gray to add emphasis to the new content!</a:t>
            </a:r>
          </a:p>
        </p:txBody>
      </p:sp>
    </p:spTree>
    <p:extLst>
      <p:ext uri="{BB962C8B-B14F-4D97-AF65-F5344CB8AC3E}">
        <p14:creationId xmlns:p14="http://schemas.microsoft.com/office/powerpoint/2010/main" val="41287834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solidFill>
                  <a:schemeClr val="bg1">
                    <a:lumMod val="75000"/>
                  </a:schemeClr>
                </a:solidFill>
              </a:rPr>
              <a:t>Basics (typeface, font, color palette, templates)</a:t>
            </a:r>
          </a:p>
          <a:p>
            <a:endParaRPr lang="en-US" dirty="0">
              <a:solidFill>
                <a:schemeClr val="bg1">
                  <a:lumMod val="75000"/>
                </a:schemeClr>
              </a:solidFill>
            </a:endParaRPr>
          </a:p>
          <a:p>
            <a:r>
              <a:rPr lang="en-US" dirty="0">
                <a:solidFill>
                  <a:schemeClr val="bg1">
                    <a:lumMod val="75000"/>
                  </a:schemeClr>
                </a:solidFill>
                <a:latin typeface="Calibri" panose="020F0502020204030204" pitchFamily="34" charset="0"/>
              </a:rPr>
              <a:t>T</a:t>
            </a:r>
            <a:r>
              <a:rPr lang="en-US" sz="2800" b="0" i="0" dirty="0">
                <a:solidFill>
                  <a:schemeClr val="bg1">
                    <a:lumMod val="75000"/>
                  </a:schemeClr>
                </a:solidFill>
                <a:effectLst/>
                <a:latin typeface="Calibri" panose="020F0502020204030204" pitchFamily="34" charset="0"/>
              </a:rPr>
              <a:t>ables, charts, figures</a:t>
            </a:r>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Adding emphasis</a:t>
            </a:r>
          </a:p>
          <a:p>
            <a:endParaRPr lang="en-US" dirty="0">
              <a:solidFill>
                <a:schemeClr val="bg1">
                  <a:lumMod val="75000"/>
                </a:schemeClr>
              </a:solidFill>
            </a:endParaRPr>
          </a:p>
          <a:p>
            <a:r>
              <a:rPr lang="en-US" dirty="0">
                <a:solidFill>
                  <a:schemeClr val="bg1">
                    <a:lumMod val="75000"/>
                  </a:schemeClr>
                </a:solidFill>
              </a:rPr>
              <a:t>Animations/Transitions</a:t>
            </a:r>
          </a:p>
          <a:p>
            <a:endParaRPr lang="en-US" dirty="0"/>
          </a:p>
          <a:p>
            <a:r>
              <a:rPr lang="en-US" dirty="0"/>
              <a:t>Media (icons, images, video)</a:t>
            </a:r>
          </a:p>
          <a:p>
            <a:endParaRPr lang="en-US" dirty="0"/>
          </a:p>
          <a:p>
            <a:r>
              <a:rPr lang="en-US" dirty="0">
                <a:solidFill>
                  <a:schemeClr val="bg1">
                    <a:lumMod val="75000"/>
                  </a:schemeClr>
                </a:solidFill>
              </a:rPr>
              <a:t>Slide navigation (silencing, links)</a:t>
            </a:r>
          </a:p>
        </p:txBody>
      </p:sp>
    </p:spTree>
    <p:extLst>
      <p:ext uri="{BB962C8B-B14F-4D97-AF65-F5344CB8AC3E}">
        <p14:creationId xmlns:p14="http://schemas.microsoft.com/office/powerpoint/2010/main" val="42435476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YouTube">
            <a:extLst>
              <a:ext uri="{FF2B5EF4-FFF2-40B4-BE49-F238E27FC236}">
                <a16:creationId xmlns:a16="http://schemas.microsoft.com/office/drawing/2014/main" id="{1682B847-1D9C-1C5C-3B79-D79194E47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08" y="1711832"/>
            <a:ext cx="3058189" cy="3058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D15579-6E9A-C90F-C875-76B289778517}"/>
              </a:ext>
            </a:extLst>
          </p:cNvPr>
          <p:cNvSpPr>
            <a:spLocks noGrp="1"/>
          </p:cNvSpPr>
          <p:nvPr>
            <p:ph type="title"/>
          </p:nvPr>
        </p:nvSpPr>
        <p:spPr/>
        <p:txBody>
          <a:bodyPr/>
          <a:lstStyle/>
          <a:p>
            <a:pPr algn="ctr"/>
            <a:r>
              <a:rPr lang="en-US" dirty="0"/>
              <a:t>Icons, Images, Videos</a:t>
            </a:r>
          </a:p>
        </p:txBody>
      </p:sp>
      <p:sp>
        <p:nvSpPr>
          <p:cNvPr id="4" name="TextBox 3">
            <a:extLst>
              <a:ext uri="{FF2B5EF4-FFF2-40B4-BE49-F238E27FC236}">
                <a16:creationId xmlns:a16="http://schemas.microsoft.com/office/drawing/2014/main" id="{97CBEA4D-7DBC-09F9-756C-ADCFB75551C4}"/>
              </a:ext>
            </a:extLst>
          </p:cNvPr>
          <p:cNvSpPr txBox="1"/>
          <p:nvPr/>
        </p:nvSpPr>
        <p:spPr>
          <a:xfrm>
            <a:off x="1765495" y="1624817"/>
            <a:ext cx="957185" cy="523220"/>
          </a:xfrm>
          <a:prstGeom prst="rect">
            <a:avLst/>
          </a:prstGeom>
          <a:noFill/>
        </p:spPr>
        <p:txBody>
          <a:bodyPr wrap="none" rtlCol="0">
            <a:spAutoFit/>
          </a:bodyPr>
          <a:lstStyle/>
          <a:p>
            <a:pPr algn="ctr"/>
            <a:r>
              <a:rPr lang="en-US" sz="2800" b="1" dirty="0"/>
              <a:t>Icons</a:t>
            </a:r>
          </a:p>
        </p:txBody>
      </p:sp>
      <p:sp>
        <p:nvSpPr>
          <p:cNvPr id="5" name="TextBox 4">
            <a:extLst>
              <a:ext uri="{FF2B5EF4-FFF2-40B4-BE49-F238E27FC236}">
                <a16:creationId xmlns:a16="http://schemas.microsoft.com/office/drawing/2014/main" id="{1BD1245A-DC11-8B56-3E80-4A84BC591411}"/>
              </a:ext>
            </a:extLst>
          </p:cNvPr>
          <p:cNvSpPr txBox="1"/>
          <p:nvPr/>
        </p:nvSpPr>
        <p:spPr>
          <a:xfrm>
            <a:off x="4867076" y="1624817"/>
            <a:ext cx="2457852" cy="523220"/>
          </a:xfrm>
          <a:prstGeom prst="rect">
            <a:avLst/>
          </a:prstGeom>
          <a:noFill/>
        </p:spPr>
        <p:txBody>
          <a:bodyPr wrap="none" rtlCol="0">
            <a:spAutoFit/>
          </a:bodyPr>
          <a:lstStyle/>
          <a:p>
            <a:pPr algn="ctr"/>
            <a:r>
              <a:rPr lang="en-US" sz="2800" b="1" dirty="0"/>
              <a:t>Images/Figures</a:t>
            </a:r>
          </a:p>
        </p:txBody>
      </p:sp>
      <p:sp>
        <p:nvSpPr>
          <p:cNvPr id="6" name="TextBox 5">
            <a:extLst>
              <a:ext uri="{FF2B5EF4-FFF2-40B4-BE49-F238E27FC236}">
                <a16:creationId xmlns:a16="http://schemas.microsoft.com/office/drawing/2014/main" id="{1D65F258-FFF2-5EB5-672D-D65F97B744B5}"/>
              </a:ext>
            </a:extLst>
          </p:cNvPr>
          <p:cNvSpPr txBox="1"/>
          <p:nvPr/>
        </p:nvSpPr>
        <p:spPr>
          <a:xfrm>
            <a:off x="9209826" y="1624817"/>
            <a:ext cx="1192955" cy="523220"/>
          </a:xfrm>
          <a:prstGeom prst="rect">
            <a:avLst/>
          </a:prstGeom>
          <a:noFill/>
        </p:spPr>
        <p:txBody>
          <a:bodyPr wrap="none" rtlCol="0">
            <a:spAutoFit/>
          </a:bodyPr>
          <a:lstStyle/>
          <a:p>
            <a:pPr algn="ctr"/>
            <a:r>
              <a:rPr lang="en-US" sz="2800" b="1" dirty="0"/>
              <a:t>Videos</a:t>
            </a:r>
          </a:p>
        </p:txBody>
      </p:sp>
      <p:pic>
        <p:nvPicPr>
          <p:cNvPr id="8" name="Picture 7">
            <a:extLst>
              <a:ext uri="{FF2B5EF4-FFF2-40B4-BE49-F238E27FC236}">
                <a16:creationId xmlns:a16="http://schemas.microsoft.com/office/drawing/2014/main" id="{E92E5246-EDA5-69CD-5C64-234FC5D70032}"/>
              </a:ext>
            </a:extLst>
          </p:cNvPr>
          <p:cNvPicPr>
            <a:picLocks noChangeAspect="1"/>
          </p:cNvPicPr>
          <p:nvPr/>
        </p:nvPicPr>
        <p:blipFill rotWithShape="1">
          <a:blip r:embed="rId3"/>
          <a:srcRect t="80" r="75597" b="86658"/>
          <a:stretch/>
        </p:blipFill>
        <p:spPr>
          <a:xfrm>
            <a:off x="1751435" y="2473975"/>
            <a:ext cx="2236756" cy="660980"/>
          </a:xfrm>
          <a:prstGeom prst="rect">
            <a:avLst/>
          </a:prstGeom>
        </p:spPr>
      </p:pic>
      <p:pic>
        <p:nvPicPr>
          <p:cNvPr id="10" name="Picture 9">
            <a:extLst>
              <a:ext uri="{FF2B5EF4-FFF2-40B4-BE49-F238E27FC236}">
                <a16:creationId xmlns:a16="http://schemas.microsoft.com/office/drawing/2014/main" id="{30F692AD-00E9-D6EA-AA0E-9FF11ECC3A38}"/>
              </a:ext>
            </a:extLst>
          </p:cNvPr>
          <p:cNvPicPr>
            <a:picLocks noChangeAspect="1"/>
          </p:cNvPicPr>
          <p:nvPr/>
        </p:nvPicPr>
        <p:blipFill rotWithShape="1">
          <a:blip r:embed="rId4"/>
          <a:srcRect l="19096" t="25226" r="20961" b="38382"/>
          <a:stretch/>
        </p:blipFill>
        <p:spPr>
          <a:xfrm>
            <a:off x="1765495" y="3488978"/>
            <a:ext cx="2236756" cy="738409"/>
          </a:xfrm>
          <a:prstGeom prst="rect">
            <a:avLst/>
          </a:prstGeom>
        </p:spPr>
      </p:pic>
      <p:pic>
        <p:nvPicPr>
          <p:cNvPr id="12" name="Picture 11">
            <a:extLst>
              <a:ext uri="{FF2B5EF4-FFF2-40B4-BE49-F238E27FC236}">
                <a16:creationId xmlns:a16="http://schemas.microsoft.com/office/drawing/2014/main" id="{BFE28216-BC0D-2534-C0F6-A0198EA31948}"/>
              </a:ext>
            </a:extLst>
          </p:cNvPr>
          <p:cNvPicPr>
            <a:picLocks noChangeAspect="1"/>
          </p:cNvPicPr>
          <p:nvPr/>
        </p:nvPicPr>
        <p:blipFill>
          <a:blip r:embed="rId5"/>
          <a:stretch>
            <a:fillRect/>
          </a:stretch>
        </p:blipFill>
        <p:spPr>
          <a:xfrm>
            <a:off x="1752009" y="4572862"/>
            <a:ext cx="2236756" cy="1378325"/>
          </a:xfrm>
          <a:prstGeom prst="rect">
            <a:avLst/>
          </a:prstGeom>
        </p:spPr>
      </p:pic>
      <p:sp>
        <p:nvSpPr>
          <p:cNvPr id="13" name="TextBox 12">
            <a:extLst>
              <a:ext uri="{FF2B5EF4-FFF2-40B4-BE49-F238E27FC236}">
                <a16:creationId xmlns:a16="http://schemas.microsoft.com/office/drawing/2014/main" id="{88E6B94C-AA5B-49C7-A198-949C7160793C}"/>
              </a:ext>
            </a:extLst>
          </p:cNvPr>
          <p:cNvSpPr txBox="1"/>
          <p:nvPr/>
        </p:nvSpPr>
        <p:spPr>
          <a:xfrm>
            <a:off x="128747" y="2573305"/>
            <a:ext cx="1622688" cy="461665"/>
          </a:xfrm>
          <a:prstGeom prst="rect">
            <a:avLst/>
          </a:prstGeom>
          <a:noFill/>
        </p:spPr>
        <p:txBody>
          <a:bodyPr wrap="none" rtlCol="0">
            <a:spAutoFit/>
          </a:bodyPr>
          <a:lstStyle/>
          <a:p>
            <a:pPr algn="ctr"/>
            <a:r>
              <a:rPr lang="en-US" sz="2400" dirty="0"/>
              <a:t>PowerPoint</a:t>
            </a:r>
          </a:p>
        </p:txBody>
      </p:sp>
      <p:sp>
        <p:nvSpPr>
          <p:cNvPr id="14" name="TextBox 13">
            <a:extLst>
              <a:ext uri="{FF2B5EF4-FFF2-40B4-BE49-F238E27FC236}">
                <a16:creationId xmlns:a16="http://schemas.microsoft.com/office/drawing/2014/main" id="{C99245EA-F4EA-5404-42DD-E6F7F4837C47}"/>
              </a:ext>
            </a:extLst>
          </p:cNvPr>
          <p:cNvSpPr txBox="1"/>
          <p:nvPr/>
        </p:nvSpPr>
        <p:spPr>
          <a:xfrm>
            <a:off x="-117579" y="3438410"/>
            <a:ext cx="2115340" cy="830997"/>
          </a:xfrm>
          <a:prstGeom prst="rect">
            <a:avLst/>
          </a:prstGeom>
          <a:noFill/>
        </p:spPr>
        <p:txBody>
          <a:bodyPr wrap="square" rtlCol="0">
            <a:spAutoFit/>
          </a:bodyPr>
          <a:lstStyle/>
          <a:p>
            <a:pPr algn="ctr"/>
            <a:r>
              <a:rPr lang="en-US" sz="2400" dirty="0"/>
              <a:t>The Noun Project</a:t>
            </a:r>
          </a:p>
        </p:txBody>
      </p:sp>
      <p:sp>
        <p:nvSpPr>
          <p:cNvPr id="15" name="TextBox 14">
            <a:extLst>
              <a:ext uri="{FF2B5EF4-FFF2-40B4-BE49-F238E27FC236}">
                <a16:creationId xmlns:a16="http://schemas.microsoft.com/office/drawing/2014/main" id="{F69E7E7C-BDB3-75CA-4472-0E8CB4338EE0}"/>
              </a:ext>
            </a:extLst>
          </p:cNvPr>
          <p:cNvSpPr txBox="1"/>
          <p:nvPr/>
        </p:nvSpPr>
        <p:spPr>
          <a:xfrm>
            <a:off x="-117579" y="5031191"/>
            <a:ext cx="2115340" cy="461665"/>
          </a:xfrm>
          <a:prstGeom prst="rect">
            <a:avLst/>
          </a:prstGeom>
          <a:noFill/>
        </p:spPr>
        <p:txBody>
          <a:bodyPr wrap="square" rtlCol="0">
            <a:spAutoFit/>
          </a:bodyPr>
          <a:lstStyle/>
          <a:p>
            <a:pPr algn="ctr"/>
            <a:r>
              <a:rPr lang="en-US" sz="2400" dirty="0" err="1"/>
              <a:t>FlatIcon</a:t>
            </a:r>
            <a:endParaRPr lang="en-US" sz="2400" dirty="0"/>
          </a:p>
        </p:txBody>
      </p:sp>
      <p:pic>
        <p:nvPicPr>
          <p:cNvPr id="4098" name="Picture 2" descr="BioRender Alternatives: A Scientific Illustration Software Comparison">
            <a:extLst>
              <a:ext uri="{FF2B5EF4-FFF2-40B4-BE49-F238E27FC236}">
                <a16:creationId xmlns:a16="http://schemas.microsoft.com/office/drawing/2014/main" id="{6F7DB0F0-F610-D809-8A32-FC8EB1579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6362" y="2474165"/>
            <a:ext cx="181927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wnload Pixaba Soon Logo Royalty-Free Stock Illustration Image - Pixabay">
            <a:extLst>
              <a:ext uri="{FF2B5EF4-FFF2-40B4-BE49-F238E27FC236}">
                <a16:creationId xmlns:a16="http://schemas.microsoft.com/office/drawing/2014/main" id="{03F61695-368D-8CF7-7402-9F4EA89F8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2190" y="4529046"/>
            <a:ext cx="1927619" cy="1927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E8EADA-543C-E919-CE75-7A1C62A7745C}"/>
              </a:ext>
            </a:extLst>
          </p:cNvPr>
          <p:cNvSpPr txBox="1"/>
          <p:nvPr/>
        </p:nvSpPr>
        <p:spPr>
          <a:xfrm flipH="1">
            <a:off x="8851671" y="5692809"/>
            <a:ext cx="3102220" cy="954107"/>
          </a:xfrm>
          <a:prstGeom prst="rect">
            <a:avLst/>
          </a:prstGeom>
          <a:solidFill>
            <a:schemeClr val="accent4">
              <a:lumMod val="40000"/>
              <a:lumOff val="60000"/>
            </a:schemeClr>
          </a:solidFill>
        </p:spPr>
        <p:txBody>
          <a:bodyPr wrap="square" rtlCol="0">
            <a:spAutoFit/>
          </a:bodyPr>
          <a:lstStyle/>
          <a:p>
            <a:pPr algn="ctr"/>
            <a:r>
              <a:rPr lang="en-US" sz="2800" dirty="0"/>
              <a:t>Remember to credit all your sources!</a:t>
            </a:r>
          </a:p>
        </p:txBody>
      </p:sp>
    </p:spTree>
    <p:extLst>
      <p:ext uri="{BB962C8B-B14F-4D97-AF65-F5344CB8AC3E}">
        <p14:creationId xmlns:p14="http://schemas.microsoft.com/office/powerpoint/2010/main" val="283693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7C4B-CB8C-6ED4-3BEE-ABABBAC7CCFA}"/>
              </a:ext>
            </a:extLst>
          </p:cNvPr>
          <p:cNvSpPr>
            <a:spLocks noGrp="1"/>
          </p:cNvSpPr>
          <p:nvPr>
            <p:ph type="title"/>
          </p:nvPr>
        </p:nvSpPr>
        <p:spPr/>
        <p:txBody>
          <a:bodyPr/>
          <a:lstStyle/>
          <a:p>
            <a:pPr algn="ctr"/>
            <a:r>
              <a:rPr lang="en-US" dirty="0"/>
              <a:t>Reflect on what session format would be best and what, if anything, slides would ADD</a:t>
            </a:r>
          </a:p>
        </p:txBody>
      </p:sp>
      <p:sp>
        <p:nvSpPr>
          <p:cNvPr id="3" name="Content Placeholder 2">
            <a:extLst>
              <a:ext uri="{FF2B5EF4-FFF2-40B4-BE49-F238E27FC236}">
                <a16:creationId xmlns:a16="http://schemas.microsoft.com/office/drawing/2014/main" id="{D302BB61-8863-C60E-8C58-55FD742DD90C}"/>
              </a:ext>
            </a:extLst>
          </p:cNvPr>
          <p:cNvSpPr>
            <a:spLocks noGrp="1"/>
          </p:cNvSpPr>
          <p:nvPr>
            <p:ph idx="1"/>
          </p:nvPr>
        </p:nvSpPr>
        <p:spPr/>
        <p:txBody>
          <a:bodyPr anchor="ctr"/>
          <a:lstStyle/>
          <a:p>
            <a:r>
              <a:rPr lang="en-US" dirty="0"/>
              <a:t>You have been tasked with teaching a group of medical students about trauma-informed communication skills</a:t>
            </a:r>
          </a:p>
          <a:p>
            <a:endParaRPr lang="en-US" dirty="0"/>
          </a:p>
          <a:p>
            <a:r>
              <a:rPr lang="en-US" dirty="0">
                <a:solidFill>
                  <a:schemeClr val="bg1"/>
                </a:solidFill>
              </a:rPr>
              <a:t>You are the faculty facilitator for a resident conference that includes a debrief of cases seen in the psychiatric emergency department</a:t>
            </a:r>
          </a:p>
          <a:p>
            <a:endParaRPr lang="en-US" dirty="0">
              <a:solidFill>
                <a:schemeClr val="bg1"/>
              </a:solidFill>
            </a:endParaRPr>
          </a:p>
          <a:p>
            <a:r>
              <a:rPr lang="en-US" dirty="0">
                <a:solidFill>
                  <a:schemeClr val="bg1"/>
                </a:solidFill>
              </a:rPr>
              <a:t>You are planning a session at a national meeting to identify strategies to address structural inequities in access to mental health providers </a:t>
            </a:r>
          </a:p>
        </p:txBody>
      </p:sp>
    </p:spTree>
    <p:extLst>
      <p:ext uri="{BB962C8B-B14F-4D97-AF65-F5344CB8AC3E}">
        <p14:creationId xmlns:p14="http://schemas.microsoft.com/office/powerpoint/2010/main" val="399272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solidFill>
                  <a:schemeClr val="bg1">
                    <a:lumMod val="75000"/>
                  </a:schemeClr>
                </a:solidFill>
              </a:rPr>
              <a:t>Basics (typeface, font, color palette, templates)</a:t>
            </a:r>
          </a:p>
          <a:p>
            <a:endParaRPr lang="en-US" dirty="0">
              <a:solidFill>
                <a:schemeClr val="bg1">
                  <a:lumMod val="75000"/>
                </a:schemeClr>
              </a:solidFill>
            </a:endParaRPr>
          </a:p>
          <a:p>
            <a:r>
              <a:rPr lang="en-US" dirty="0">
                <a:solidFill>
                  <a:schemeClr val="bg1">
                    <a:lumMod val="75000"/>
                  </a:schemeClr>
                </a:solidFill>
                <a:latin typeface="Calibri" panose="020F0502020204030204" pitchFamily="34" charset="0"/>
              </a:rPr>
              <a:t>T</a:t>
            </a:r>
            <a:r>
              <a:rPr lang="en-US" sz="2800" b="0" i="0" dirty="0">
                <a:solidFill>
                  <a:schemeClr val="bg1">
                    <a:lumMod val="75000"/>
                  </a:schemeClr>
                </a:solidFill>
                <a:effectLst/>
                <a:latin typeface="Calibri" panose="020F0502020204030204" pitchFamily="34" charset="0"/>
              </a:rPr>
              <a:t>ables, charts, figures</a:t>
            </a:r>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Adding emphasis</a:t>
            </a:r>
          </a:p>
          <a:p>
            <a:endParaRPr lang="en-US" dirty="0">
              <a:solidFill>
                <a:schemeClr val="bg1">
                  <a:lumMod val="75000"/>
                </a:schemeClr>
              </a:solidFill>
            </a:endParaRPr>
          </a:p>
          <a:p>
            <a:r>
              <a:rPr lang="en-US" dirty="0">
                <a:solidFill>
                  <a:schemeClr val="bg1">
                    <a:lumMod val="75000"/>
                  </a:schemeClr>
                </a:solidFill>
              </a:rPr>
              <a:t>Animations/Transitions</a:t>
            </a:r>
          </a:p>
          <a:p>
            <a:endParaRPr lang="en-US" dirty="0">
              <a:solidFill>
                <a:schemeClr val="bg1">
                  <a:lumMod val="75000"/>
                </a:schemeClr>
              </a:solidFill>
            </a:endParaRPr>
          </a:p>
          <a:p>
            <a:r>
              <a:rPr lang="en-US" dirty="0">
                <a:solidFill>
                  <a:schemeClr val="bg1">
                    <a:lumMod val="75000"/>
                  </a:schemeClr>
                </a:solidFill>
              </a:rPr>
              <a:t>Media (icons, images, video)</a:t>
            </a:r>
          </a:p>
          <a:p>
            <a:endParaRPr lang="en-US" dirty="0"/>
          </a:p>
          <a:p>
            <a:r>
              <a:rPr lang="en-US" dirty="0"/>
              <a:t>Slide navigation (silencing, links)</a:t>
            </a:r>
          </a:p>
        </p:txBody>
      </p:sp>
    </p:spTree>
    <p:extLst>
      <p:ext uri="{BB962C8B-B14F-4D97-AF65-F5344CB8AC3E}">
        <p14:creationId xmlns:p14="http://schemas.microsoft.com/office/powerpoint/2010/main" val="1753190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EF99-6BF2-553F-3ACF-6B576B959D15}"/>
              </a:ext>
            </a:extLst>
          </p:cNvPr>
          <p:cNvSpPr>
            <a:spLocks noGrp="1"/>
          </p:cNvSpPr>
          <p:nvPr>
            <p:ph type="title"/>
          </p:nvPr>
        </p:nvSpPr>
        <p:spPr/>
        <p:txBody>
          <a:bodyPr/>
          <a:lstStyle/>
          <a:p>
            <a:pPr algn="ctr"/>
            <a:r>
              <a:rPr lang="en-US" dirty="0"/>
              <a:t>Slide navigation</a:t>
            </a:r>
          </a:p>
        </p:txBody>
      </p:sp>
      <p:sp>
        <p:nvSpPr>
          <p:cNvPr id="3" name="Content Placeholder 2">
            <a:extLst>
              <a:ext uri="{FF2B5EF4-FFF2-40B4-BE49-F238E27FC236}">
                <a16:creationId xmlns:a16="http://schemas.microsoft.com/office/drawing/2014/main" id="{77479CB9-D682-0CFD-B299-FB363D40B3B2}"/>
              </a:ext>
            </a:extLst>
          </p:cNvPr>
          <p:cNvSpPr>
            <a:spLocks noGrp="1"/>
          </p:cNvSpPr>
          <p:nvPr>
            <p:ph idx="1"/>
          </p:nvPr>
        </p:nvSpPr>
        <p:spPr/>
        <p:txBody>
          <a:bodyPr/>
          <a:lstStyle/>
          <a:p>
            <a:r>
              <a:rPr lang="en-US" dirty="0"/>
              <a:t>At ANY time during a presentation you can </a:t>
            </a:r>
            <a:r>
              <a:rPr lang="en-US" b="1" u="sng" dirty="0"/>
              <a:t>mute</a:t>
            </a:r>
            <a:r>
              <a:rPr lang="en-US" dirty="0"/>
              <a:t> the screen with a “blank” slide</a:t>
            </a:r>
          </a:p>
          <a:p>
            <a:pPr lvl="1"/>
            <a:r>
              <a:rPr lang="en-US" dirty="0"/>
              <a:t>Press </a:t>
            </a:r>
            <a:r>
              <a:rPr lang="en-US" b="1" u="sng" dirty="0"/>
              <a:t>W</a:t>
            </a:r>
            <a:r>
              <a:rPr lang="en-US" dirty="0"/>
              <a:t> to cut to a blank WHITE slide</a:t>
            </a:r>
          </a:p>
          <a:p>
            <a:pPr lvl="1"/>
            <a:r>
              <a:rPr lang="en-US" dirty="0"/>
              <a:t>Press </a:t>
            </a:r>
            <a:r>
              <a:rPr lang="en-US" b="1" u="sng" dirty="0"/>
              <a:t>B</a:t>
            </a:r>
            <a:r>
              <a:rPr lang="en-US" dirty="0"/>
              <a:t> to cut to a blank BLACK slide</a:t>
            </a:r>
          </a:p>
          <a:p>
            <a:pPr lvl="1"/>
            <a:endParaRPr lang="en-US" dirty="0"/>
          </a:p>
        </p:txBody>
      </p:sp>
    </p:spTree>
    <p:extLst>
      <p:ext uri="{BB962C8B-B14F-4D97-AF65-F5344CB8AC3E}">
        <p14:creationId xmlns:p14="http://schemas.microsoft.com/office/powerpoint/2010/main" val="38889162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EF99-6BF2-553F-3ACF-6B576B959D15}"/>
              </a:ext>
            </a:extLst>
          </p:cNvPr>
          <p:cNvSpPr>
            <a:spLocks noGrp="1"/>
          </p:cNvSpPr>
          <p:nvPr>
            <p:ph type="title"/>
          </p:nvPr>
        </p:nvSpPr>
        <p:spPr/>
        <p:txBody>
          <a:bodyPr/>
          <a:lstStyle/>
          <a:p>
            <a:pPr algn="ctr"/>
            <a:r>
              <a:rPr lang="en-US" dirty="0"/>
              <a:t>Slide navigation</a:t>
            </a:r>
          </a:p>
        </p:txBody>
      </p:sp>
      <p:sp>
        <p:nvSpPr>
          <p:cNvPr id="3" name="Content Placeholder 2">
            <a:extLst>
              <a:ext uri="{FF2B5EF4-FFF2-40B4-BE49-F238E27FC236}">
                <a16:creationId xmlns:a16="http://schemas.microsoft.com/office/drawing/2014/main" id="{77479CB9-D682-0CFD-B299-FB363D40B3B2}"/>
              </a:ext>
            </a:extLst>
          </p:cNvPr>
          <p:cNvSpPr>
            <a:spLocks noGrp="1"/>
          </p:cNvSpPr>
          <p:nvPr>
            <p:ph idx="1"/>
          </p:nvPr>
        </p:nvSpPr>
        <p:spPr/>
        <p:txBody>
          <a:bodyPr/>
          <a:lstStyle/>
          <a:p>
            <a:r>
              <a:rPr lang="en-US" dirty="0"/>
              <a:t>At ANY time during a presentation you can </a:t>
            </a:r>
            <a:r>
              <a:rPr lang="en-US" b="1" u="sng" dirty="0"/>
              <a:t>mute</a:t>
            </a:r>
            <a:r>
              <a:rPr lang="en-US" dirty="0"/>
              <a:t> the screen with a “blank” slide</a:t>
            </a:r>
          </a:p>
          <a:p>
            <a:pPr lvl="1"/>
            <a:r>
              <a:rPr lang="en-US" dirty="0"/>
              <a:t>Press </a:t>
            </a:r>
            <a:r>
              <a:rPr lang="en-US" b="1" u="sng" dirty="0"/>
              <a:t>W</a:t>
            </a:r>
            <a:r>
              <a:rPr lang="en-US" dirty="0"/>
              <a:t> to cut to a blank WHITE slide</a:t>
            </a:r>
          </a:p>
          <a:p>
            <a:pPr lvl="1"/>
            <a:r>
              <a:rPr lang="en-US" dirty="0"/>
              <a:t>Press </a:t>
            </a:r>
            <a:r>
              <a:rPr lang="en-US" b="1" u="sng" dirty="0"/>
              <a:t>B</a:t>
            </a:r>
            <a:r>
              <a:rPr lang="en-US" dirty="0"/>
              <a:t> to cut to a blank BLACK slide</a:t>
            </a:r>
          </a:p>
          <a:p>
            <a:pPr lvl="1"/>
            <a:endParaRPr lang="en-US" dirty="0"/>
          </a:p>
          <a:p>
            <a:r>
              <a:rPr lang="en-US" dirty="0"/>
              <a:t>Can create a link to ANY slide in                                                               the presentation</a:t>
            </a:r>
          </a:p>
          <a:p>
            <a:pPr lvl="1"/>
            <a:r>
              <a:rPr lang="en-US" dirty="0">
                <a:hlinkClick r:id="rId2" action="ppaction://hlinksldjump"/>
              </a:rPr>
              <a:t>Link to The Office video</a:t>
            </a:r>
            <a:endParaRPr lang="en-US" dirty="0"/>
          </a:p>
          <a:p>
            <a:endParaRPr lang="en-US" dirty="0"/>
          </a:p>
        </p:txBody>
      </p:sp>
      <p:pic>
        <p:nvPicPr>
          <p:cNvPr id="5" name="Picture 4">
            <a:extLst>
              <a:ext uri="{FF2B5EF4-FFF2-40B4-BE49-F238E27FC236}">
                <a16:creationId xmlns:a16="http://schemas.microsoft.com/office/drawing/2014/main" id="{CAD2B375-701C-D749-E2D7-7C5B9D870913}"/>
              </a:ext>
            </a:extLst>
          </p:cNvPr>
          <p:cNvPicPr>
            <a:picLocks noChangeAspect="1"/>
          </p:cNvPicPr>
          <p:nvPr/>
        </p:nvPicPr>
        <p:blipFill>
          <a:blip r:embed="rId3"/>
          <a:stretch>
            <a:fillRect/>
          </a:stretch>
        </p:blipFill>
        <p:spPr>
          <a:xfrm>
            <a:off x="6513342" y="3778276"/>
            <a:ext cx="4840458" cy="2529725"/>
          </a:xfrm>
          <a:prstGeom prst="rect">
            <a:avLst/>
          </a:prstGeom>
        </p:spPr>
      </p:pic>
    </p:spTree>
    <p:extLst>
      <p:ext uri="{BB962C8B-B14F-4D97-AF65-F5344CB8AC3E}">
        <p14:creationId xmlns:p14="http://schemas.microsoft.com/office/powerpoint/2010/main" val="1092927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D9D35-3EA2-4CB6-B306-C4DBC68B41C9}"/>
              </a:ext>
            </a:extLst>
          </p:cNvPr>
          <p:cNvSpPr>
            <a:spLocks noGrp="1"/>
          </p:cNvSpPr>
          <p:nvPr>
            <p:ph type="title"/>
          </p:nvPr>
        </p:nvSpPr>
        <p:spPr/>
        <p:txBody>
          <a:bodyPr/>
          <a:lstStyle/>
          <a:p>
            <a:pPr algn="ctr"/>
            <a:r>
              <a:rPr lang="en-US" dirty="0"/>
              <a:t>Part 2 Summary</a:t>
            </a:r>
          </a:p>
        </p:txBody>
      </p:sp>
      <p:sp>
        <p:nvSpPr>
          <p:cNvPr id="3" name="Content Placeholder 2">
            <a:extLst>
              <a:ext uri="{FF2B5EF4-FFF2-40B4-BE49-F238E27FC236}">
                <a16:creationId xmlns:a16="http://schemas.microsoft.com/office/drawing/2014/main" id="{F126F626-DDFB-44E5-B7EC-059523F47E35}"/>
              </a:ext>
            </a:extLst>
          </p:cNvPr>
          <p:cNvSpPr>
            <a:spLocks noGrp="1"/>
          </p:cNvSpPr>
          <p:nvPr>
            <p:ph idx="1"/>
          </p:nvPr>
        </p:nvSpPr>
        <p:spPr/>
        <p:txBody>
          <a:bodyPr>
            <a:normAutofit/>
          </a:bodyPr>
          <a:lstStyle/>
          <a:p>
            <a:r>
              <a:rPr lang="en-US" dirty="0"/>
              <a:t>Typeface, font size and color, and template selection have all been proven to affect information transmission. Choose wisely.</a:t>
            </a:r>
          </a:p>
          <a:p>
            <a:endParaRPr lang="en-US" dirty="0"/>
          </a:p>
          <a:p>
            <a:r>
              <a:rPr lang="en-US" dirty="0"/>
              <a:t>Sometimes complex figures/tables must be displayed, but be deliberate about visually emphasizing their key point(s)</a:t>
            </a:r>
          </a:p>
          <a:p>
            <a:pPr lvl="1"/>
            <a:r>
              <a:rPr lang="en-US" dirty="0"/>
              <a:t>Consider breaking up the figure/table or creating your own</a:t>
            </a:r>
          </a:p>
          <a:p>
            <a:endParaRPr lang="en-US" dirty="0"/>
          </a:p>
          <a:p>
            <a:r>
              <a:rPr lang="en-US" u="sng" dirty="0"/>
              <a:t>You</a:t>
            </a:r>
            <a:r>
              <a:rPr lang="en-US" dirty="0"/>
              <a:t> are responsible for making the content interesting, not your PowerPoint animations and transitions</a:t>
            </a:r>
          </a:p>
        </p:txBody>
      </p:sp>
    </p:spTree>
    <p:extLst>
      <p:ext uri="{BB962C8B-B14F-4D97-AF65-F5344CB8AC3E}">
        <p14:creationId xmlns:p14="http://schemas.microsoft.com/office/powerpoint/2010/main" val="34445284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67B3D7-24BF-4F29-B98C-501095DCE26A}"/>
              </a:ext>
            </a:extLst>
          </p:cNvPr>
          <p:cNvPicPr>
            <a:picLocks noChangeAspect="1"/>
          </p:cNvPicPr>
          <p:nvPr/>
        </p:nvPicPr>
        <p:blipFill rotWithShape="1">
          <a:blip r:embed="rId2"/>
          <a:srcRect l="9091" r="-1" b="1241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43" name="Freeform: Shape 8">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6EEB4E2-E946-4C34-ADAD-FA30F50C8D77}"/>
              </a:ext>
            </a:extLst>
          </p:cNvPr>
          <p:cNvSpPr>
            <a:spLocks noGrp="1"/>
          </p:cNvSpPr>
          <p:nvPr>
            <p:ph type="subTitle" idx="1"/>
          </p:nvPr>
        </p:nvSpPr>
        <p:spPr>
          <a:xfrm>
            <a:off x="5986272" y="3651047"/>
            <a:ext cx="5370576" cy="911117"/>
          </a:xfrm>
        </p:spPr>
        <p:txBody>
          <a:bodyPr>
            <a:normAutofit/>
          </a:bodyPr>
          <a:lstStyle/>
          <a:p>
            <a:pPr algn="l"/>
            <a:endParaRPr lang="en-US" sz="2000" dirty="0">
              <a:solidFill>
                <a:srgbClr val="FFFFFF"/>
              </a:solidFill>
            </a:endParaRPr>
          </a:p>
          <a:p>
            <a:r>
              <a:rPr lang="en-US" i="1" dirty="0">
                <a:solidFill>
                  <a:srgbClr val="FFFFFF"/>
                </a:solidFill>
              </a:rPr>
              <a:t>“Does it spark joy?”</a:t>
            </a:r>
          </a:p>
        </p:txBody>
      </p:sp>
      <p:sp>
        <p:nvSpPr>
          <p:cNvPr id="2" name="Title 1">
            <a:extLst>
              <a:ext uri="{FF2B5EF4-FFF2-40B4-BE49-F238E27FC236}">
                <a16:creationId xmlns:a16="http://schemas.microsoft.com/office/drawing/2014/main" id="{1FF39319-12DE-4DFD-9A68-9B8C92370C1F}"/>
              </a:ext>
            </a:extLst>
          </p:cNvPr>
          <p:cNvSpPr>
            <a:spLocks noGrp="1"/>
          </p:cNvSpPr>
          <p:nvPr>
            <p:ph type="ctrTitle"/>
          </p:nvPr>
        </p:nvSpPr>
        <p:spPr>
          <a:xfrm>
            <a:off x="5673747" y="1408814"/>
            <a:ext cx="5683102" cy="2235277"/>
          </a:xfrm>
        </p:spPr>
        <p:txBody>
          <a:bodyPr>
            <a:normAutofit/>
          </a:bodyPr>
          <a:lstStyle/>
          <a:p>
            <a:pPr algn="l"/>
            <a:r>
              <a:rPr lang="en-US" sz="4400" dirty="0">
                <a:solidFill>
                  <a:srgbClr val="FFFFFF"/>
                </a:solidFill>
              </a:rPr>
              <a:t>Marie Kondo approach to presentations</a:t>
            </a:r>
          </a:p>
        </p:txBody>
      </p:sp>
    </p:spTree>
    <p:extLst>
      <p:ext uri="{BB962C8B-B14F-4D97-AF65-F5344CB8AC3E}">
        <p14:creationId xmlns:p14="http://schemas.microsoft.com/office/powerpoint/2010/main" val="18064413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t>Why</a:t>
                      </a:r>
                      <a:r>
                        <a:rPr lang="en-US" b="0" u="none" dirty="0"/>
                        <a:t> is this content in my presentation?</a:t>
                      </a:r>
                      <a:endParaRPr lang="en-US" b="1" u="sng" dirty="0"/>
                    </a:p>
                  </a:txBody>
                  <a:tcPr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Audience needs to </a:t>
                      </a:r>
                      <a:r>
                        <a:rPr lang="en-US" u="sng" dirty="0">
                          <a:solidFill>
                            <a:schemeClr val="bg1"/>
                          </a:solidFill>
                        </a:rPr>
                        <a:t>know</a:t>
                      </a:r>
                      <a:r>
                        <a:rPr lang="en-US" u="none" dirty="0">
                          <a:solidFill>
                            <a:schemeClr val="bg1"/>
                          </a:solidFill>
                        </a:rPr>
                        <a:t> it – “must-know”</a:t>
                      </a:r>
                    </a:p>
                    <a:p>
                      <a:r>
                        <a:rPr lang="en-US" dirty="0">
                          <a:solidFill>
                            <a:schemeClr val="bg1"/>
                          </a:solidFill>
                        </a:rPr>
                        <a:t>Audience needs to understand, but not </a:t>
                      </a:r>
                      <a:r>
                        <a:rPr lang="en-US" u="sng" dirty="0">
                          <a:solidFill>
                            <a:schemeClr val="bg1"/>
                          </a:solidFill>
                        </a:rPr>
                        <a:t>know</a:t>
                      </a:r>
                      <a:r>
                        <a:rPr lang="en-US" dirty="0">
                          <a:solidFill>
                            <a:schemeClr val="bg1"/>
                          </a:solidFill>
                        </a:rPr>
                        <a:t> it – “foundational”</a:t>
                      </a:r>
                    </a:p>
                    <a:p>
                      <a:r>
                        <a:rPr lang="en-US" u="none" dirty="0">
                          <a:solidFill>
                            <a:schemeClr val="bg1"/>
                          </a:solidFill>
                        </a:rPr>
                        <a:t>It’s interesting…to you? To them?</a:t>
                      </a:r>
                      <a:endParaRPr lang="en-US" dirty="0">
                        <a:solidFill>
                          <a:schemeClr val="bg1"/>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078959"/>
                  </a:ext>
                </a:extLst>
              </a:tr>
              <a:tr h="825166">
                <a:tc>
                  <a:txBody>
                    <a:bodyPr/>
                    <a:lstStyle/>
                    <a:p>
                      <a:r>
                        <a:rPr lang="en-US" b="1" u="sng" dirty="0">
                          <a:solidFill>
                            <a:schemeClr val="bg1"/>
                          </a:solidFill>
                        </a:rPr>
                        <a:t>Who</a:t>
                      </a:r>
                      <a:r>
                        <a:rPr lang="en-US" b="1" u="none" dirty="0">
                          <a:solidFill>
                            <a:schemeClr val="bg1"/>
                          </a:solidFill>
                        </a:rPr>
                        <a:t> </a:t>
                      </a:r>
                      <a:r>
                        <a:rPr lang="en-US" b="0" u="none" dirty="0">
                          <a:solidFill>
                            <a:schemeClr val="bg1"/>
                          </a:solidFill>
                        </a:rPr>
                        <a:t>am I showing this content to?</a:t>
                      </a:r>
                      <a:endParaRPr lang="en-US" b="1" u="sng" dirty="0">
                        <a:solidFill>
                          <a:schemeClr val="bg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a:solidFill>
                            <a:schemeClr val="bg1"/>
                          </a:solidFill>
                        </a:rPr>
                        <a:t>Peers?</a:t>
                      </a:r>
                    </a:p>
                    <a:p>
                      <a:r>
                        <a:rPr lang="en-US" dirty="0">
                          <a:solidFill>
                            <a:schemeClr val="bg1"/>
                          </a:solidFill>
                        </a:rPr>
                        <a:t>Learners? What level or levels?</a:t>
                      </a:r>
                    </a:p>
                    <a:p>
                      <a:r>
                        <a:rPr lang="en-US" dirty="0">
                          <a:solidFill>
                            <a:schemeClr val="bg1"/>
                          </a:solidFill>
                        </a:rPr>
                        <a:t>Experts?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3147177"/>
                  </a:ext>
                </a:extLst>
              </a:tr>
              <a:tr h="825166">
                <a:tc>
                  <a:txBody>
                    <a:bodyPr/>
                    <a:lstStyle/>
                    <a:p>
                      <a:r>
                        <a:rPr lang="en-US" b="1" u="sng" dirty="0">
                          <a:solidFill>
                            <a:schemeClr val="bg1"/>
                          </a:solidFill>
                        </a:rPr>
                        <a:t>What</a:t>
                      </a:r>
                      <a:r>
                        <a:rPr lang="en-US" b="0" u="none" dirty="0">
                          <a:solidFill>
                            <a:schemeClr val="bg1"/>
                          </a:solidFill>
                        </a:rPr>
                        <a:t> content do I show (or leave out?)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of it – audience needs to see the ‘raw’ data</a:t>
                      </a:r>
                    </a:p>
                    <a:p>
                      <a:r>
                        <a:rPr lang="en-US" dirty="0">
                          <a:solidFill>
                            <a:schemeClr val="bg1"/>
                          </a:solidFill>
                        </a:rPr>
                        <a:t>A summary/synthesis of it – audience needs to get the gist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722388"/>
                  </a:ext>
                </a:extLst>
              </a:tr>
              <a:tr h="825166">
                <a:tc>
                  <a:txBody>
                    <a:bodyPr/>
                    <a:lstStyle/>
                    <a:p>
                      <a:r>
                        <a:rPr lang="en-US" b="1" u="sng" dirty="0">
                          <a:solidFill>
                            <a:schemeClr val="bg1"/>
                          </a:solidFill>
                        </a:rPr>
                        <a:t>When</a:t>
                      </a:r>
                      <a:r>
                        <a:rPr lang="en-US" b="0" u="none" dirty="0">
                          <a:solidFill>
                            <a:schemeClr val="bg1"/>
                          </a:solidFill>
                        </a:rPr>
                        <a:t> do I show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at once or in pieces?</a:t>
                      </a:r>
                    </a:p>
                    <a:p>
                      <a:r>
                        <a:rPr lang="en-US" dirty="0">
                          <a:solidFill>
                            <a:schemeClr val="bg1"/>
                          </a:solidFill>
                        </a:rPr>
                        <a:t>Early or late in the talk?</a:t>
                      </a:r>
                    </a:p>
                    <a:p>
                      <a:r>
                        <a:rPr lang="en-US" dirty="0">
                          <a:solidFill>
                            <a:schemeClr val="bg1"/>
                          </a:solidFill>
                        </a:rPr>
                        <a:t>Before or after I ‘engage’ the audience about 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6140115"/>
                  </a:ext>
                </a:extLst>
              </a:tr>
              <a:tr h="825166">
                <a:tc>
                  <a:txBody>
                    <a:bodyPr/>
                    <a:lstStyle/>
                    <a:p>
                      <a:r>
                        <a:rPr lang="en-US" b="1" u="sng" dirty="0">
                          <a:solidFill>
                            <a:schemeClr val="bg1"/>
                          </a:solidFill>
                        </a:rPr>
                        <a:t>How</a:t>
                      </a:r>
                      <a:r>
                        <a:rPr lang="en-US" b="0" u="none" dirty="0">
                          <a:solidFill>
                            <a:schemeClr val="bg1"/>
                          </a:solidFill>
                        </a:rPr>
                        <a:t> am I displaying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Text?</a:t>
                      </a:r>
                    </a:p>
                    <a:p>
                      <a:r>
                        <a:rPr lang="en-US" dirty="0">
                          <a:solidFill>
                            <a:schemeClr val="bg1"/>
                          </a:solidFill>
                        </a:rPr>
                        <a:t>Images?</a:t>
                      </a:r>
                    </a:p>
                    <a:p>
                      <a:r>
                        <a:rPr lang="en-US" dirty="0">
                          <a:solidFill>
                            <a:schemeClr val="bg1"/>
                          </a:solidFill>
                        </a:rPr>
                        <a:t>Figures? Charts?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38988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t>Why</a:t>
                      </a:r>
                      <a:r>
                        <a:rPr lang="en-US" b="0" u="none" dirty="0"/>
                        <a:t> is this content in my presentation?</a:t>
                      </a:r>
                      <a:endParaRPr lang="en-US" b="1" u="sng" dirty="0"/>
                    </a:p>
                  </a:txBody>
                  <a:tcPr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needs to </a:t>
                      </a:r>
                      <a:r>
                        <a:rPr lang="en-US" u="sng" dirty="0"/>
                        <a:t>know</a:t>
                      </a:r>
                      <a:r>
                        <a:rPr lang="en-US" u="none" dirty="0"/>
                        <a:t> it – “must-know”</a:t>
                      </a:r>
                    </a:p>
                    <a:p>
                      <a:r>
                        <a:rPr lang="en-US" dirty="0"/>
                        <a:t>Audience needs to </a:t>
                      </a:r>
                      <a:r>
                        <a:rPr lang="en-US" u="sng" dirty="0"/>
                        <a:t>understand</a:t>
                      </a:r>
                      <a:r>
                        <a:rPr lang="en-US" dirty="0"/>
                        <a:t>, but </a:t>
                      </a:r>
                      <a:r>
                        <a:rPr lang="en-US" u="none" dirty="0"/>
                        <a:t>not know </a:t>
                      </a:r>
                      <a:r>
                        <a:rPr lang="en-US" dirty="0"/>
                        <a:t>it – “foundational”</a:t>
                      </a:r>
                    </a:p>
                    <a:p>
                      <a:r>
                        <a:rPr lang="en-US" u="none" dirty="0"/>
                        <a:t>It’s interesting…to you? To them?</a:t>
                      </a:r>
                      <a:endParaRPr lang="en-US"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078959"/>
                  </a:ext>
                </a:extLst>
              </a:tr>
              <a:tr h="825166">
                <a:tc>
                  <a:txBody>
                    <a:bodyPr/>
                    <a:lstStyle/>
                    <a:p>
                      <a:r>
                        <a:rPr lang="en-US" b="1" u="sng" dirty="0">
                          <a:solidFill>
                            <a:schemeClr val="bg1"/>
                          </a:solidFill>
                        </a:rPr>
                        <a:t>Who</a:t>
                      </a:r>
                      <a:r>
                        <a:rPr lang="en-US" b="1" u="none" dirty="0">
                          <a:solidFill>
                            <a:schemeClr val="bg1"/>
                          </a:solidFill>
                        </a:rPr>
                        <a:t> </a:t>
                      </a:r>
                      <a:r>
                        <a:rPr lang="en-US" b="0" u="none" dirty="0">
                          <a:solidFill>
                            <a:schemeClr val="bg1"/>
                          </a:solidFill>
                        </a:rPr>
                        <a:t>am I showing this content to?</a:t>
                      </a:r>
                      <a:endParaRPr lang="en-US" b="1" u="sng" dirty="0">
                        <a:solidFill>
                          <a:schemeClr val="bg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a:solidFill>
                            <a:schemeClr val="bg1"/>
                          </a:solidFill>
                        </a:rPr>
                        <a:t>Peers?</a:t>
                      </a:r>
                    </a:p>
                    <a:p>
                      <a:r>
                        <a:rPr lang="en-US" dirty="0">
                          <a:solidFill>
                            <a:schemeClr val="bg1"/>
                          </a:solidFill>
                        </a:rPr>
                        <a:t>Learners? What level or levels?</a:t>
                      </a:r>
                    </a:p>
                    <a:p>
                      <a:r>
                        <a:rPr lang="en-US" dirty="0">
                          <a:solidFill>
                            <a:schemeClr val="bg1"/>
                          </a:solidFill>
                        </a:rPr>
                        <a:t>Experts?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3147177"/>
                  </a:ext>
                </a:extLst>
              </a:tr>
              <a:tr h="825166">
                <a:tc>
                  <a:txBody>
                    <a:bodyPr/>
                    <a:lstStyle/>
                    <a:p>
                      <a:r>
                        <a:rPr lang="en-US" b="1" u="sng" dirty="0">
                          <a:solidFill>
                            <a:schemeClr val="bg1"/>
                          </a:solidFill>
                        </a:rPr>
                        <a:t>What</a:t>
                      </a:r>
                      <a:r>
                        <a:rPr lang="en-US" b="0" u="none" dirty="0">
                          <a:solidFill>
                            <a:schemeClr val="bg1"/>
                          </a:solidFill>
                        </a:rPr>
                        <a:t> content do I show (or leave out?)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of it – audience needs to see the ‘raw’ data</a:t>
                      </a:r>
                    </a:p>
                    <a:p>
                      <a:r>
                        <a:rPr lang="en-US" dirty="0">
                          <a:solidFill>
                            <a:schemeClr val="bg1"/>
                          </a:solidFill>
                        </a:rPr>
                        <a:t>A summary/synthesis of it – audience needs to get the gist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722388"/>
                  </a:ext>
                </a:extLst>
              </a:tr>
              <a:tr h="825166">
                <a:tc>
                  <a:txBody>
                    <a:bodyPr/>
                    <a:lstStyle/>
                    <a:p>
                      <a:r>
                        <a:rPr lang="en-US" b="1" u="sng" dirty="0">
                          <a:solidFill>
                            <a:schemeClr val="bg1"/>
                          </a:solidFill>
                        </a:rPr>
                        <a:t>When</a:t>
                      </a:r>
                      <a:r>
                        <a:rPr lang="en-US" b="0" u="none" dirty="0">
                          <a:solidFill>
                            <a:schemeClr val="bg1"/>
                          </a:solidFill>
                        </a:rPr>
                        <a:t> do I show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at once or in pieces?</a:t>
                      </a:r>
                    </a:p>
                    <a:p>
                      <a:r>
                        <a:rPr lang="en-US" dirty="0">
                          <a:solidFill>
                            <a:schemeClr val="bg1"/>
                          </a:solidFill>
                        </a:rPr>
                        <a:t>Early or late in the talk?</a:t>
                      </a:r>
                    </a:p>
                    <a:p>
                      <a:r>
                        <a:rPr lang="en-US" dirty="0">
                          <a:solidFill>
                            <a:schemeClr val="bg1"/>
                          </a:solidFill>
                        </a:rPr>
                        <a:t>Before or after I ‘engage’ the audience about 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6140115"/>
                  </a:ext>
                </a:extLst>
              </a:tr>
              <a:tr h="825166">
                <a:tc>
                  <a:txBody>
                    <a:bodyPr/>
                    <a:lstStyle/>
                    <a:p>
                      <a:r>
                        <a:rPr lang="en-US" b="1" u="sng" dirty="0">
                          <a:solidFill>
                            <a:schemeClr val="bg1"/>
                          </a:solidFill>
                        </a:rPr>
                        <a:t>How</a:t>
                      </a:r>
                      <a:r>
                        <a:rPr lang="en-US" b="0" u="none" dirty="0">
                          <a:solidFill>
                            <a:schemeClr val="bg1"/>
                          </a:solidFill>
                        </a:rPr>
                        <a:t> am I displaying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Text?</a:t>
                      </a:r>
                    </a:p>
                    <a:p>
                      <a:r>
                        <a:rPr lang="en-US" dirty="0">
                          <a:solidFill>
                            <a:schemeClr val="bg1"/>
                          </a:solidFill>
                        </a:rPr>
                        <a:t>Images?</a:t>
                      </a:r>
                    </a:p>
                    <a:p>
                      <a:r>
                        <a:rPr lang="en-US" dirty="0">
                          <a:solidFill>
                            <a:schemeClr val="bg1"/>
                          </a:solidFill>
                        </a:rPr>
                        <a:t>Figures? Charts?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34853922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t>Who</a:t>
                      </a:r>
                      <a:r>
                        <a:rPr lang="en-US" b="1" u="none" dirty="0"/>
                        <a:t> </a:t>
                      </a:r>
                      <a:r>
                        <a:rPr lang="en-US" b="0" u="none" dirty="0"/>
                        <a:t>am I showing this content to?</a:t>
                      </a:r>
                      <a:endParaRPr lang="en-US" b="1" u="sng" dirty="0"/>
                    </a:p>
                  </a:txBody>
                  <a:tcPr anchor="ctr">
                    <a:lnB w="12700" cap="flat" cmpd="sng" algn="ctr">
                      <a:solidFill>
                        <a:schemeClr val="tx1"/>
                      </a:solidFill>
                      <a:prstDash val="solid"/>
                      <a:round/>
                      <a:headEnd type="none" w="med" len="med"/>
                      <a:tailEnd type="none" w="med" len="med"/>
                    </a:lnB>
                  </a:tcPr>
                </a:tc>
                <a:tc>
                  <a:txBody>
                    <a:bodyPr/>
                    <a:lstStyle/>
                    <a:p>
                      <a:r>
                        <a:rPr lang="en-US" dirty="0"/>
                        <a:t>Peers?</a:t>
                      </a:r>
                    </a:p>
                    <a:p>
                      <a:r>
                        <a:rPr lang="en-US" dirty="0"/>
                        <a:t>Learners? What level or levels?</a:t>
                      </a:r>
                    </a:p>
                    <a:p>
                      <a:r>
                        <a:rPr lang="en-US" dirty="0"/>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bg1"/>
                          </a:solidFill>
                        </a:rPr>
                        <a:t>What</a:t>
                      </a:r>
                      <a:r>
                        <a:rPr lang="en-US" b="0" u="none" dirty="0">
                          <a:solidFill>
                            <a:schemeClr val="bg1"/>
                          </a:solidFill>
                        </a:rPr>
                        <a:t> content do I show (or leave out?)</a:t>
                      </a:r>
                      <a:endParaRPr lang="en-US" b="1" u="sng" dirty="0">
                        <a:solidFill>
                          <a:schemeClr val="bg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of it – audience needs to see the ‘raw’ data</a:t>
                      </a:r>
                    </a:p>
                    <a:p>
                      <a:r>
                        <a:rPr lang="en-US" dirty="0">
                          <a:solidFill>
                            <a:schemeClr val="bg1"/>
                          </a:solidFill>
                        </a:rPr>
                        <a:t>A summary/synthesis of it – audience needs to get the gist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7722388"/>
                  </a:ext>
                </a:extLst>
              </a:tr>
              <a:tr h="825166">
                <a:tc>
                  <a:txBody>
                    <a:bodyPr/>
                    <a:lstStyle/>
                    <a:p>
                      <a:r>
                        <a:rPr lang="en-US" b="1" u="sng" dirty="0">
                          <a:solidFill>
                            <a:schemeClr val="bg1"/>
                          </a:solidFill>
                        </a:rPr>
                        <a:t>When</a:t>
                      </a:r>
                      <a:r>
                        <a:rPr lang="en-US" b="0" u="none" dirty="0">
                          <a:solidFill>
                            <a:schemeClr val="bg1"/>
                          </a:solidFill>
                        </a:rPr>
                        <a:t> do I show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at once or in pieces?</a:t>
                      </a:r>
                    </a:p>
                    <a:p>
                      <a:r>
                        <a:rPr lang="en-US" dirty="0">
                          <a:solidFill>
                            <a:schemeClr val="bg1"/>
                          </a:solidFill>
                        </a:rPr>
                        <a:t>Early or late in the talk?</a:t>
                      </a:r>
                    </a:p>
                    <a:p>
                      <a:r>
                        <a:rPr lang="en-US" dirty="0">
                          <a:solidFill>
                            <a:schemeClr val="bg1"/>
                          </a:solidFill>
                        </a:rPr>
                        <a:t>Before or after I ‘engage’ the audience about 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6140115"/>
                  </a:ext>
                </a:extLst>
              </a:tr>
              <a:tr h="825166">
                <a:tc>
                  <a:txBody>
                    <a:bodyPr/>
                    <a:lstStyle/>
                    <a:p>
                      <a:r>
                        <a:rPr lang="en-US" b="1" u="sng" dirty="0">
                          <a:solidFill>
                            <a:schemeClr val="bg1"/>
                          </a:solidFill>
                        </a:rPr>
                        <a:t>How</a:t>
                      </a:r>
                      <a:r>
                        <a:rPr lang="en-US" b="0" u="none" dirty="0">
                          <a:solidFill>
                            <a:schemeClr val="bg1"/>
                          </a:solidFill>
                        </a:rPr>
                        <a:t> am I displaying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Text?</a:t>
                      </a:r>
                    </a:p>
                    <a:p>
                      <a:r>
                        <a:rPr lang="en-US" dirty="0">
                          <a:solidFill>
                            <a:schemeClr val="bg1"/>
                          </a:solidFill>
                        </a:rPr>
                        <a:t>Images?</a:t>
                      </a:r>
                    </a:p>
                    <a:p>
                      <a:r>
                        <a:rPr lang="en-US" dirty="0">
                          <a:solidFill>
                            <a:schemeClr val="bg1"/>
                          </a:solidFill>
                        </a:rPr>
                        <a:t>Figures? Charts?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35766912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tx1"/>
                          </a:solidFill>
                        </a:rPr>
                        <a:t>What</a:t>
                      </a:r>
                      <a:r>
                        <a:rPr lang="en-US" b="0" u="none" dirty="0">
                          <a:solidFill>
                            <a:schemeClr val="tx1"/>
                          </a:solidFill>
                        </a:rPr>
                        <a:t> content do I show (or leave out?)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All of it – audience needs to see the ‘raw’ data</a:t>
                      </a:r>
                    </a:p>
                    <a:p>
                      <a:r>
                        <a:rPr lang="en-US" dirty="0">
                          <a:solidFill>
                            <a:schemeClr val="tx1"/>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722388"/>
                  </a:ext>
                </a:extLst>
              </a:tr>
              <a:tr h="825166">
                <a:tc>
                  <a:txBody>
                    <a:bodyPr/>
                    <a:lstStyle/>
                    <a:p>
                      <a:r>
                        <a:rPr lang="en-US" b="1" u="sng" dirty="0">
                          <a:solidFill>
                            <a:schemeClr val="bg1"/>
                          </a:solidFill>
                        </a:rPr>
                        <a:t>When</a:t>
                      </a:r>
                      <a:r>
                        <a:rPr lang="en-US" b="0" u="none" dirty="0">
                          <a:solidFill>
                            <a:schemeClr val="bg1"/>
                          </a:solidFill>
                        </a:rPr>
                        <a:t> do I show the content?</a:t>
                      </a:r>
                      <a:endParaRPr lang="en-US" b="1" u="sng" dirty="0">
                        <a:solidFill>
                          <a:schemeClr val="bg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a:solidFill>
                            <a:schemeClr val="bg1"/>
                          </a:solidFill>
                        </a:rPr>
                        <a:t>All at once or in pieces?</a:t>
                      </a:r>
                    </a:p>
                    <a:p>
                      <a:r>
                        <a:rPr lang="en-US" dirty="0">
                          <a:solidFill>
                            <a:schemeClr val="bg1"/>
                          </a:solidFill>
                        </a:rPr>
                        <a:t>Early or late in the talk?</a:t>
                      </a:r>
                    </a:p>
                    <a:p>
                      <a:r>
                        <a:rPr lang="en-US" dirty="0">
                          <a:solidFill>
                            <a:schemeClr val="bg1"/>
                          </a:solidFill>
                        </a:rPr>
                        <a:t>Before or after I ‘engage’ the audience about it?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6140115"/>
                  </a:ext>
                </a:extLst>
              </a:tr>
              <a:tr h="825166">
                <a:tc>
                  <a:txBody>
                    <a:bodyPr/>
                    <a:lstStyle/>
                    <a:p>
                      <a:r>
                        <a:rPr lang="en-US" b="1" u="sng" dirty="0">
                          <a:solidFill>
                            <a:schemeClr val="bg1"/>
                          </a:solidFill>
                        </a:rPr>
                        <a:t>How</a:t>
                      </a:r>
                      <a:r>
                        <a:rPr lang="en-US" b="0" u="none" dirty="0">
                          <a:solidFill>
                            <a:schemeClr val="bg1"/>
                          </a:solidFill>
                        </a:rPr>
                        <a:t> am I displaying the content?</a:t>
                      </a:r>
                      <a:endParaRPr lang="en-US" b="1"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solidFill>
                            <a:schemeClr val="bg1"/>
                          </a:solidFill>
                        </a:rPr>
                        <a:t>Text?</a:t>
                      </a:r>
                    </a:p>
                    <a:p>
                      <a:r>
                        <a:rPr lang="en-US" dirty="0">
                          <a:solidFill>
                            <a:schemeClr val="bg1"/>
                          </a:solidFill>
                        </a:rPr>
                        <a:t>Images?</a:t>
                      </a:r>
                    </a:p>
                    <a:p>
                      <a:r>
                        <a:rPr lang="en-US" dirty="0">
                          <a:solidFill>
                            <a:schemeClr val="bg1"/>
                          </a:solidFill>
                        </a:rPr>
                        <a:t>Figures? Charts?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41642464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bg1">
                              <a:lumMod val="75000"/>
                            </a:schemeClr>
                          </a:solidFill>
                        </a:rPr>
                        <a:t>What</a:t>
                      </a:r>
                      <a:r>
                        <a:rPr lang="en-US" b="0" u="none" dirty="0">
                          <a:solidFill>
                            <a:schemeClr val="bg1">
                              <a:lumMod val="75000"/>
                            </a:schemeClr>
                          </a:solidFill>
                        </a:rPr>
                        <a:t> content do I show (or leave out?)</a:t>
                      </a:r>
                      <a:endParaRPr lang="en-US" b="1" u="sng" dirty="0">
                        <a:solidFill>
                          <a:schemeClr val="bg1">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lumMod val="75000"/>
                            </a:schemeClr>
                          </a:solidFill>
                        </a:rPr>
                        <a:t>All of it – audience needs to see the ‘raw’ data</a:t>
                      </a:r>
                    </a:p>
                    <a:p>
                      <a:r>
                        <a:rPr lang="en-US" dirty="0">
                          <a:solidFill>
                            <a:schemeClr val="bg1">
                              <a:lumMod val="75000"/>
                            </a:schemeClr>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722388"/>
                  </a:ext>
                </a:extLst>
              </a:tr>
              <a:tr h="825166">
                <a:tc>
                  <a:txBody>
                    <a:bodyPr/>
                    <a:lstStyle/>
                    <a:p>
                      <a:r>
                        <a:rPr lang="en-US" b="1" u="sng" dirty="0">
                          <a:solidFill>
                            <a:schemeClr val="tx1"/>
                          </a:solidFill>
                        </a:rPr>
                        <a:t>When</a:t>
                      </a:r>
                      <a:r>
                        <a:rPr lang="en-US" b="0" u="none" dirty="0">
                          <a:solidFill>
                            <a:schemeClr val="tx1"/>
                          </a:solidFill>
                        </a:rPr>
                        <a:t> do I show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All at once or in pieces?</a:t>
                      </a:r>
                    </a:p>
                    <a:p>
                      <a:r>
                        <a:rPr lang="en-US" dirty="0">
                          <a:solidFill>
                            <a:schemeClr val="tx1"/>
                          </a:solidFill>
                        </a:rPr>
                        <a:t>Early or late in the talk?</a:t>
                      </a:r>
                    </a:p>
                    <a:p>
                      <a:r>
                        <a:rPr lang="en-US" dirty="0">
                          <a:solidFill>
                            <a:schemeClr val="tx1"/>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6140115"/>
                  </a:ext>
                </a:extLst>
              </a:tr>
              <a:tr h="825166">
                <a:tc>
                  <a:txBody>
                    <a:bodyPr/>
                    <a:lstStyle/>
                    <a:p>
                      <a:r>
                        <a:rPr lang="en-US" b="1" u="sng" dirty="0">
                          <a:solidFill>
                            <a:schemeClr val="bg1"/>
                          </a:solidFill>
                        </a:rPr>
                        <a:t>How</a:t>
                      </a:r>
                      <a:r>
                        <a:rPr lang="en-US" b="0" u="none" dirty="0">
                          <a:solidFill>
                            <a:schemeClr val="bg1"/>
                          </a:solidFill>
                        </a:rPr>
                        <a:t> am I displaying the content?</a:t>
                      </a:r>
                      <a:endParaRPr lang="en-US" b="1" u="sng" dirty="0">
                        <a:solidFill>
                          <a:schemeClr val="bg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a:solidFill>
                            <a:schemeClr val="bg1"/>
                          </a:solidFill>
                        </a:rPr>
                        <a:t>Text?</a:t>
                      </a:r>
                    </a:p>
                    <a:p>
                      <a:r>
                        <a:rPr lang="en-US" dirty="0">
                          <a:solidFill>
                            <a:schemeClr val="bg1"/>
                          </a:solidFill>
                        </a:rPr>
                        <a:t>Images?</a:t>
                      </a:r>
                    </a:p>
                    <a:p>
                      <a:r>
                        <a:rPr lang="en-US" dirty="0">
                          <a:solidFill>
                            <a:schemeClr val="bg1"/>
                          </a:solidFill>
                        </a:rPr>
                        <a:t>Figures? Charts? Tables?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1348021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Window Business photo and picture">
            <a:extLst>
              <a:ext uri="{FF2B5EF4-FFF2-40B4-BE49-F238E27FC236}">
                <a16:creationId xmlns:a16="http://schemas.microsoft.com/office/drawing/2014/main" id="{7E6CDCF0-36B1-403C-40CA-10B7DBFE1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2319"/>
            <a:ext cx="13829349" cy="923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94692"/>
      </p:ext>
    </p:extLst>
  </p:cSld>
  <p:clrMapOvr>
    <a:masterClrMapping/>
  </p:clrMapOvr>
  <p:transition spd="slow">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bg1">
                              <a:lumMod val="75000"/>
                            </a:schemeClr>
                          </a:solidFill>
                        </a:rPr>
                        <a:t>What</a:t>
                      </a:r>
                      <a:r>
                        <a:rPr lang="en-US" b="0" u="none" dirty="0">
                          <a:solidFill>
                            <a:schemeClr val="bg1">
                              <a:lumMod val="75000"/>
                            </a:schemeClr>
                          </a:solidFill>
                        </a:rPr>
                        <a:t> content do I show (or leave out?)</a:t>
                      </a:r>
                      <a:endParaRPr lang="en-US" b="1" u="sng" dirty="0">
                        <a:solidFill>
                          <a:schemeClr val="bg1">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lumMod val="75000"/>
                            </a:schemeClr>
                          </a:solidFill>
                        </a:rPr>
                        <a:t>All of it – audience needs to see the ‘raw’ data</a:t>
                      </a:r>
                    </a:p>
                    <a:p>
                      <a:r>
                        <a:rPr lang="en-US" dirty="0">
                          <a:solidFill>
                            <a:schemeClr val="bg1">
                              <a:lumMod val="75000"/>
                            </a:schemeClr>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722388"/>
                  </a:ext>
                </a:extLst>
              </a:tr>
              <a:tr h="825166">
                <a:tc>
                  <a:txBody>
                    <a:bodyPr/>
                    <a:lstStyle/>
                    <a:p>
                      <a:r>
                        <a:rPr lang="en-US" b="1" u="sng" dirty="0">
                          <a:solidFill>
                            <a:schemeClr val="bg1">
                              <a:lumMod val="75000"/>
                            </a:schemeClr>
                          </a:solidFill>
                        </a:rPr>
                        <a:t>When</a:t>
                      </a:r>
                      <a:r>
                        <a:rPr lang="en-US" b="0" u="none" dirty="0">
                          <a:solidFill>
                            <a:schemeClr val="bg1">
                              <a:lumMod val="75000"/>
                            </a:schemeClr>
                          </a:solidFill>
                        </a:rPr>
                        <a:t> do I show the content?</a:t>
                      </a:r>
                      <a:endParaRPr lang="en-US" b="1" u="sng" dirty="0">
                        <a:solidFill>
                          <a:schemeClr val="bg1">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lumMod val="75000"/>
                            </a:schemeClr>
                          </a:solidFill>
                        </a:rPr>
                        <a:t>All at once or in pieces?</a:t>
                      </a:r>
                    </a:p>
                    <a:p>
                      <a:r>
                        <a:rPr lang="en-US" dirty="0">
                          <a:solidFill>
                            <a:schemeClr val="bg1">
                              <a:lumMod val="75000"/>
                            </a:schemeClr>
                          </a:solidFill>
                        </a:rPr>
                        <a:t>Early or late in the talk?</a:t>
                      </a:r>
                    </a:p>
                    <a:p>
                      <a:r>
                        <a:rPr lang="en-US" dirty="0">
                          <a:solidFill>
                            <a:schemeClr val="bg1">
                              <a:lumMod val="75000"/>
                            </a:schemeClr>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6140115"/>
                  </a:ext>
                </a:extLst>
              </a:tr>
              <a:tr h="825166">
                <a:tc>
                  <a:txBody>
                    <a:bodyPr/>
                    <a:lstStyle/>
                    <a:p>
                      <a:r>
                        <a:rPr lang="en-US" b="1" u="sng" dirty="0">
                          <a:solidFill>
                            <a:schemeClr val="tx1"/>
                          </a:solidFill>
                        </a:rPr>
                        <a:t>How</a:t>
                      </a:r>
                      <a:r>
                        <a:rPr lang="en-US" b="0" u="none" dirty="0">
                          <a:solidFill>
                            <a:schemeClr val="tx1"/>
                          </a:solidFill>
                        </a:rPr>
                        <a:t> am I displaying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Text?</a:t>
                      </a:r>
                    </a:p>
                    <a:p>
                      <a:r>
                        <a:rPr lang="en-US" dirty="0">
                          <a:solidFill>
                            <a:schemeClr val="tx1"/>
                          </a:solidFill>
                        </a:rPr>
                        <a:t>Images?</a:t>
                      </a:r>
                    </a:p>
                    <a:p>
                      <a:r>
                        <a:rPr lang="en-US" dirty="0">
                          <a:solidFill>
                            <a:schemeClr val="tx1"/>
                          </a:solidFill>
                        </a:rPr>
                        <a:t>Figures? Charts? 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1688217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extLst>
              <p:ext uri="{D42A27DB-BD31-4B8C-83A1-F6EECF244321}">
                <p14:modId xmlns:p14="http://schemas.microsoft.com/office/powerpoint/2010/main" val="3532276479"/>
              </p:ext>
            </p:extLst>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tx1"/>
                          </a:solidFill>
                        </a:rPr>
                        <a:t>What</a:t>
                      </a:r>
                      <a:r>
                        <a:rPr lang="en-US" b="0" u="none" dirty="0">
                          <a:solidFill>
                            <a:schemeClr val="tx1"/>
                          </a:solidFill>
                        </a:rPr>
                        <a:t> content do I show (or leave out?)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of it – audience needs to see the ‘raw’ data</a:t>
                      </a:r>
                    </a:p>
                    <a:p>
                      <a:r>
                        <a:rPr lang="en-US" dirty="0">
                          <a:solidFill>
                            <a:schemeClr val="tx1"/>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7722388"/>
                  </a:ext>
                </a:extLst>
              </a:tr>
              <a:tr h="825166">
                <a:tc>
                  <a:txBody>
                    <a:bodyPr/>
                    <a:lstStyle/>
                    <a:p>
                      <a:r>
                        <a:rPr lang="en-US" b="1" u="sng" dirty="0">
                          <a:solidFill>
                            <a:schemeClr val="tx1"/>
                          </a:solidFill>
                        </a:rPr>
                        <a:t>When</a:t>
                      </a:r>
                      <a:r>
                        <a:rPr lang="en-US" b="0" u="none" dirty="0">
                          <a:solidFill>
                            <a:schemeClr val="tx1"/>
                          </a:solidFill>
                        </a:rPr>
                        <a:t> do I show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at once or in pieces?</a:t>
                      </a:r>
                    </a:p>
                    <a:p>
                      <a:r>
                        <a:rPr lang="en-US" dirty="0">
                          <a:solidFill>
                            <a:schemeClr val="tx1"/>
                          </a:solidFill>
                        </a:rPr>
                        <a:t>Early or late in the talk?</a:t>
                      </a:r>
                    </a:p>
                    <a:p>
                      <a:r>
                        <a:rPr lang="en-US" dirty="0">
                          <a:solidFill>
                            <a:schemeClr val="tx1"/>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6140115"/>
                  </a:ext>
                </a:extLst>
              </a:tr>
              <a:tr h="825166">
                <a:tc>
                  <a:txBody>
                    <a:bodyPr/>
                    <a:lstStyle/>
                    <a:p>
                      <a:r>
                        <a:rPr lang="en-US" b="1" u="sng" dirty="0">
                          <a:solidFill>
                            <a:schemeClr val="tx1"/>
                          </a:solidFill>
                        </a:rPr>
                        <a:t>How</a:t>
                      </a:r>
                      <a:r>
                        <a:rPr lang="en-US" b="0" u="none" dirty="0">
                          <a:solidFill>
                            <a:schemeClr val="tx1"/>
                          </a:solidFill>
                        </a:rPr>
                        <a:t> am I displaying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Text?</a:t>
                      </a:r>
                    </a:p>
                    <a:p>
                      <a:r>
                        <a:rPr lang="en-US" dirty="0">
                          <a:solidFill>
                            <a:schemeClr val="tx1"/>
                          </a:solidFill>
                        </a:rPr>
                        <a:t>Images?</a:t>
                      </a:r>
                    </a:p>
                    <a:p>
                      <a:r>
                        <a:rPr lang="en-US" dirty="0">
                          <a:solidFill>
                            <a:schemeClr val="tx1"/>
                          </a:solidFill>
                        </a:rPr>
                        <a:t>Figures? Charts? 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30453240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2336-18CB-B5B6-1DB7-E5E358F9E7CA}"/>
              </a:ext>
            </a:extLst>
          </p:cNvPr>
          <p:cNvSpPr>
            <a:spLocks noGrp="1"/>
          </p:cNvSpPr>
          <p:nvPr>
            <p:ph type="title"/>
          </p:nvPr>
        </p:nvSpPr>
        <p:spPr/>
        <p:txBody>
          <a:bodyPr/>
          <a:lstStyle/>
          <a:p>
            <a:pPr algn="ctr"/>
            <a:r>
              <a:rPr lang="en-US" dirty="0"/>
              <a:t>Take Home Points</a:t>
            </a:r>
          </a:p>
        </p:txBody>
      </p:sp>
      <p:sp>
        <p:nvSpPr>
          <p:cNvPr id="3" name="Content Placeholder 2">
            <a:extLst>
              <a:ext uri="{FF2B5EF4-FFF2-40B4-BE49-F238E27FC236}">
                <a16:creationId xmlns:a16="http://schemas.microsoft.com/office/drawing/2014/main" id="{3AC60161-876E-031A-D71D-CED0C68E3117}"/>
              </a:ext>
            </a:extLst>
          </p:cNvPr>
          <p:cNvSpPr>
            <a:spLocks noGrp="1"/>
          </p:cNvSpPr>
          <p:nvPr>
            <p:ph idx="1"/>
          </p:nvPr>
        </p:nvSpPr>
        <p:spPr/>
        <p:txBody>
          <a:bodyPr/>
          <a:lstStyle/>
          <a:p>
            <a:r>
              <a:rPr lang="en-US" dirty="0"/>
              <a:t>When you are asked to deliver an educational session, always start your planning by asking…</a:t>
            </a:r>
            <a:r>
              <a:rPr lang="en-US" b="1" dirty="0">
                <a:solidFill>
                  <a:schemeClr val="accent1"/>
                </a:solidFill>
              </a:rPr>
              <a:t>do I even need slides?</a:t>
            </a:r>
          </a:p>
          <a:p>
            <a:endParaRPr lang="en-US" b="1" dirty="0">
              <a:solidFill>
                <a:schemeClr val="accent1"/>
              </a:solidFill>
            </a:endParaRPr>
          </a:p>
          <a:p>
            <a:r>
              <a:rPr lang="en-US" dirty="0"/>
              <a:t>“Big picture” design considerations should always be </a:t>
            </a:r>
            <a:r>
              <a:rPr lang="en-US" b="1" dirty="0">
                <a:solidFill>
                  <a:schemeClr val="accent1"/>
                </a:solidFill>
              </a:rPr>
              <a:t>aligned with your audience and educational objectives</a:t>
            </a:r>
          </a:p>
          <a:p>
            <a:endParaRPr lang="en-US" b="1" dirty="0">
              <a:solidFill>
                <a:schemeClr val="accent1"/>
              </a:solidFill>
            </a:endParaRPr>
          </a:p>
          <a:p>
            <a:r>
              <a:rPr lang="en-US" dirty="0"/>
              <a:t>Slides are visual aides that should </a:t>
            </a:r>
            <a:r>
              <a:rPr lang="en-US" b="1" dirty="0">
                <a:solidFill>
                  <a:schemeClr val="accent1"/>
                </a:solidFill>
              </a:rPr>
              <a:t>adhere to principles of multimedia design</a:t>
            </a:r>
            <a:r>
              <a:rPr lang="en-US" dirty="0">
                <a:solidFill>
                  <a:schemeClr val="accent1"/>
                </a:solidFill>
              </a:rPr>
              <a:t> </a:t>
            </a:r>
            <a:r>
              <a:rPr lang="en-US" dirty="0"/>
              <a:t>that have been proven to enhance learning/retention</a:t>
            </a:r>
            <a:endParaRPr lang="en-US" b="1" dirty="0"/>
          </a:p>
          <a:p>
            <a:endParaRPr lang="en-US" dirty="0">
              <a:solidFill>
                <a:schemeClr val="accent1"/>
              </a:solidFill>
            </a:endParaRPr>
          </a:p>
        </p:txBody>
      </p:sp>
    </p:spTree>
    <p:extLst>
      <p:ext uri="{BB962C8B-B14F-4D97-AF65-F5344CB8AC3E}">
        <p14:creationId xmlns:p14="http://schemas.microsoft.com/office/powerpoint/2010/main" val="21450161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7073" y="151200"/>
            <a:ext cx="8813800" cy="1104900"/>
          </a:xfrm>
          <a:prstGeom prst="rect">
            <a:avLst/>
          </a:prstGeom>
          <a:noFill/>
          <a:ln w="28575" cap="rnd">
            <a:solidFill>
              <a:schemeClr val="tx2"/>
            </a:solidFill>
          </a:ln>
        </p:spPr>
      </p:pic>
      <p:sp>
        <p:nvSpPr>
          <p:cNvPr id="13" name="Subtitle 2"/>
          <p:cNvSpPr>
            <a:spLocks noGrp="1"/>
          </p:cNvSpPr>
          <p:nvPr>
            <p:ph type="subTitle" idx="1"/>
          </p:nvPr>
        </p:nvSpPr>
        <p:spPr>
          <a:xfrm>
            <a:off x="1937232" y="314929"/>
            <a:ext cx="7829432" cy="777443"/>
          </a:xfrm>
        </p:spPr>
        <p:txBody>
          <a:bodyPr anchor="ctr">
            <a:normAutofit/>
          </a:bodyPr>
          <a:lstStyle/>
          <a:p>
            <a:pPr algn="l"/>
            <a:r>
              <a:rPr lang="en-US" sz="3600" dirty="0">
                <a:solidFill>
                  <a:schemeClr val="tx1"/>
                </a:solidFill>
                <a:latin typeface="Georgia" panose="02040502050405020303" pitchFamily="18" charset="0"/>
                <a:cs typeface="Arial"/>
              </a:rPr>
              <a:t>Where does the efficacy come from?</a:t>
            </a:r>
          </a:p>
        </p:txBody>
      </p:sp>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Georgia" panose="02040502050405020303" pitchFamily="18" charset="0"/>
                        </a:rPr>
                        <a:t>Receptor Targeted</a:t>
                      </a:r>
                    </a:p>
                  </a:txBody>
                  <a:tcPr anchor="ctr"/>
                </a:tc>
                <a:tc>
                  <a:txBody>
                    <a:bodyPr/>
                    <a:lstStyle/>
                    <a:p>
                      <a:pPr algn="ctr"/>
                      <a:r>
                        <a:rPr lang="en-US" dirty="0">
                          <a:latin typeface="Georgia" panose="02040502050405020303" pitchFamily="18" charset="0"/>
                        </a:rPr>
                        <a:t>Mechanism</a:t>
                      </a:r>
                    </a:p>
                  </a:txBody>
                  <a:tcPr anchor="ctr"/>
                </a:tc>
                <a:tc>
                  <a:txBody>
                    <a:bodyPr/>
                    <a:lstStyle/>
                    <a:p>
                      <a:pPr algn="ctr"/>
                      <a:r>
                        <a:rPr lang="en-US" dirty="0">
                          <a:latin typeface="Georgia" panose="02040502050405020303" pitchFamily="18" charset="0"/>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Georgia" panose="02040502050405020303" pitchFamily="18" charset="0"/>
                        </a:rPr>
                        <a:t>D</a:t>
                      </a:r>
                      <a:r>
                        <a:rPr lang="en-US" baseline="-25000" dirty="0">
                          <a:latin typeface="Georgia" panose="02040502050405020303" pitchFamily="18" charset="0"/>
                        </a:rPr>
                        <a:t>2</a:t>
                      </a:r>
                      <a:r>
                        <a:rPr lang="en-US" dirty="0">
                          <a:latin typeface="Georgia" panose="02040502050405020303" pitchFamily="18" charset="0"/>
                        </a:rPr>
                        <a:t> antagonism</a:t>
                      </a:r>
                    </a:p>
                  </a:txBody>
                  <a:tcPr anchor="ctr"/>
                </a:tc>
                <a:tc>
                  <a:txBody>
                    <a:bodyPr/>
                    <a:lstStyle/>
                    <a:p>
                      <a:pPr algn="ctr"/>
                      <a:r>
                        <a:rPr lang="en-US" dirty="0">
                          <a:latin typeface="Georgia" panose="02040502050405020303" pitchFamily="18" charset="0"/>
                        </a:rPr>
                        <a:t>Block D</a:t>
                      </a:r>
                      <a:r>
                        <a:rPr lang="en-US" baseline="-25000" dirty="0">
                          <a:latin typeface="Georgia" panose="02040502050405020303" pitchFamily="18" charset="0"/>
                        </a:rPr>
                        <a:t>2 </a:t>
                      </a:r>
                      <a:r>
                        <a:rPr lang="en-US" baseline="0" dirty="0">
                          <a:latin typeface="Georgia" panose="02040502050405020303" pitchFamily="18" charset="0"/>
                        </a:rPr>
                        <a:t>activity in mesolimbic and </a:t>
                      </a:r>
                      <a:r>
                        <a:rPr lang="en-US" baseline="0" dirty="0" err="1">
                          <a:latin typeface="Georgia" panose="02040502050405020303" pitchFamily="18" charset="0"/>
                        </a:rPr>
                        <a:t>mesostriatal</a:t>
                      </a:r>
                      <a:r>
                        <a:rPr lang="en-US" baseline="0" dirty="0">
                          <a:latin typeface="Georgia" panose="02040502050405020303" pitchFamily="18" charset="0"/>
                        </a:rPr>
                        <a:t> networks</a:t>
                      </a:r>
                      <a:endParaRPr lang="en-US" dirty="0">
                        <a:latin typeface="Georgia" panose="02040502050405020303" pitchFamily="18" charset="0"/>
                      </a:endParaRPr>
                    </a:p>
                  </a:txBody>
                  <a:tcPr anchor="ctr"/>
                </a:tc>
                <a:tc>
                  <a:txBody>
                    <a:bodyPr/>
                    <a:lstStyle/>
                    <a:p>
                      <a:pPr algn="ctr"/>
                      <a:r>
                        <a:rPr lang="en-US" dirty="0">
                          <a:latin typeface="Georgia" panose="02040502050405020303" pitchFamily="18" charset="0"/>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Georgia" panose="02040502050405020303" pitchFamily="18" charset="0"/>
                        </a:rPr>
                        <a:t>D</a:t>
                      </a:r>
                      <a:r>
                        <a:rPr lang="en-US" baseline="-25000" dirty="0">
                          <a:latin typeface="Georgia" panose="02040502050405020303" pitchFamily="18" charset="0"/>
                        </a:rPr>
                        <a:t>2</a:t>
                      </a:r>
                      <a:r>
                        <a:rPr lang="en-US" b="0" i="0" dirty="0">
                          <a:effectLst/>
                          <a:latin typeface="Georgia" panose="02040502050405020303" pitchFamily="18" charset="0"/>
                        </a:rPr>
                        <a:t> partial agonism</a:t>
                      </a:r>
                      <a:endParaRPr lang="en-US" dirty="0">
                        <a:latin typeface="Georgia" panose="02040502050405020303" pitchFamily="18" charset="0"/>
                      </a:endParaRPr>
                    </a:p>
                  </a:txBody>
                  <a:tcPr anchor="ctr"/>
                </a:tc>
                <a:tc>
                  <a:txBody>
                    <a:bodyPr/>
                    <a:lstStyle/>
                    <a:p>
                      <a:pPr algn="ctr"/>
                      <a:r>
                        <a:rPr lang="en-US" dirty="0">
                          <a:latin typeface="Georgia" panose="02040502050405020303" pitchFamily="18" charset="0"/>
                        </a:rPr>
                        <a:t>Dampen D</a:t>
                      </a:r>
                      <a:r>
                        <a:rPr lang="en-US" baseline="-25000" dirty="0">
                          <a:latin typeface="Georgia" panose="02040502050405020303" pitchFamily="18" charset="0"/>
                        </a:rPr>
                        <a:t>2 </a:t>
                      </a:r>
                      <a:r>
                        <a:rPr lang="en-US" baseline="0" dirty="0">
                          <a:latin typeface="Georgia" panose="02040502050405020303" pitchFamily="18" charset="0"/>
                        </a:rPr>
                        <a:t>activity</a:t>
                      </a:r>
                    </a:p>
                  </a:txBody>
                  <a:tcPr anchor="ctr"/>
                </a:tc>
                <a:tc>
                  <a:txBody>
                    <a:bodyPr/>
                    <a:lstStyle/>
                    <a:p>
                      <a:pPr algn="ctr"/>
                      <a:r>
                        <a:rPr lang="en-US" dirty="0">
                          <a:latin typeface="Georgia" panose="02040502050405020303" pitchFamily="18" charset="0"/>
                        </a:rPr>
                        <a:t>Aripiprazole</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Georgia" panose="02040502050405020303" pitchFamily="18" charset="0"/>
                        </a:rPr>
                        <a:t>D</a:t>
                      </a:r>
                      <a:r>
                        <a:rPr lang="en-US" baseline="-25000" dirty="0">
                          <a:latin typeface="Georgia" panose="02040502050405020303" pitchFamily="18" charset="0"/>
                        </a:rPr>
                        <a:t>2</a:t>
                      </a:r>
                      <a:r>
                        <a:rPr lang="en-US" b="0" i="0" dirty="0">
                          <a:effectLst/>
                          <a:latin typeface="Georgia" panose="02040502050405020303" pitchFamily="18" charset="0"/>
                        </a:rPr>
                        <a:t>/5HT</a:t>
                      </a:r>
                      <a:r>
                        <a:rPr lang="en-US" b="0" i="0" baseline="-25000" dirty="0">
                          <a:effectLst/>
                          <a:latin typeface="Georgia" panose="02040502050405020303" pitchFamily="18" charset="0"/>
                        </a:rPr>
                        <a:t>2A</a:t>
                      </a:r>
                      <a:r>
                        <a:rPr lang="en-US" b="0" i="0" dirty="0">
                          <a:effectLst/>
                          <a:latin typeface="Georgia" panose="02040502050405020303" pitchFamily="18" charset="0"/>
                        </a:rPr>
                        <a:t> antagonism</a:t>
                      </a:r>
                      <a:endParaRPr lang="en-US" dirty="0">
                        <a:latin typeface="Georgia" panose="02040502050405020303" pitchFamily="18" charset="0"/>
                      </a:endParaRPr>
                    </a:p>
                  </a:txBody>
                  <a:tcPr anchor="ctr"/>
                </a:tc>
                <a:tc>
                  <a:txBody>
                    <a:bodyPr/>
                    <a:lstStyle/>
                    <a:p>
                      <a:pPr algn="ctr"/>
                      <a:r>
                        <a:rPr lang="en-US" dirty="0">
                          <a:latin typeface="Georgia" panose="02040502050405020303" pitchFamily="18" charset="0"/>
                        </a:rPr>
                        <a:t>Modulation of  glutamatergic/GABAergic neurons that regulate D</a:t>
                      </a:r>
                      <a:r>
                        <a:rPr lang="en-US" baseline="-25000" dirty="0">
                          <a:latin typeface="Georgia" panose="02040502050405020303" pitchFamily="18" charset="0"/>
                        </a:rPr>
                        <a:t>2 </a:t>
                      </a:r>
                      <a:r>
                        <a:rPr lang="en-US" baseline="0" dirty="0">
                          <a:latin typeface="Georgia" panose="02040502050405020303" pitchFamily="18" charset="0"/>
                        </a:rPr>
                        <a:t>networks</a:t>
                      </a:r>
                      <a:endParaRPr lang="en-US" dirty="0">
                        <a:latin typeface="Georgia" panose="02040502050405020303" pitchFamily="18" charset="0"/>
                      </a:endParaRPr>
                    </a:p>
                  </a:txBody>
                  <a:tcPr anchor="ctr"/>
                </a:tc>
                <a:tc>
                  <a:txBody>
                    <a:bodyPr/>
                    <a:lstStyle/>
                    <a:p>
                      <a:pPr algn="ctr"/>
                      <a:r>
                        <a:rPr lang="en-US" dirty="0">
                          <a:latin typeface="Georgia" panose="02040502050405020303" pitchFamily="18" charset="0"/>
                        </a:rPr>
                        <a:t>Risperidone</a:t>
                      </a:r>
                    </a:p>
                  </a:txBody>
                  <a:tcPr anchor="ctr"/>
                </a:tc>
                <a:extLst>
                  <a:ext uri="{0D108BD9-81ED-4DB2-BD59-A6C34878D82A}">
                    <a16:rowId xmlns:a16="http://schemas.microsoft.com/office/drawing/2014/main" val="1465573609"/>
                  </a:ext>
                </a:extLst>
              </a:tr>
              <a:tr h="1089656">
                <a:tc>
                  <a:txBody>
                    <a:bodyPr/>
                    <a:lstStyle/>
                    <a:p>
                      <a:pPr algn="ctr"/>
                      <a:r>
                        <a:rPr lang="en-US" dirty="0">
                          <a:latin typeface="Georgia" panose="02040502050405020303" pitchFamily="18" charset="0"/>
                        </a:rPr>
                        <a:t>D</a:t>
                      </a:r>
                      <a:r>
                        <a:rPr lang="en-US" baseline="-25000" dirty="0">
                          <a:latin typeface="Georgia" panose="02040502050405020303" pitchFamily="18" charset="0"/>
                        </a:rPr>
                        <a:t>2</a:t>
                      </a:r>
                      <a:r>
                        <a:rPr lang="en-US" b="0" i="0" dirty="0">
                          <a:effectLst/>
                          <a:latin typeface="Georgia" panose="02040502050405020303" pitchFamily="18" charset="0"/>
                        </a:rPr>
                        <a:t>/5HT</a:t>
                      </a:r>
                      <a:r>
                        <a:rPr lang="en-US" b="0" i="0" baseline="-25000" dirty="0">
                          <a:effectLst/>
                          <a:latin typeface="Georgia" panose="02040502050405020303" pitchFamily="18" charset="0"/>
                        </a:rPr>
                        <a:t>1A</a:t>
                      </a:r>
                      <a:r>
                        <a:rPr lang="en-US" b="0" i="0" dirty="0">
                          <a:effectLst/>
                          <a:latin typeface="Georgia" panose="02040502050405020303" pitchFamily="18" charset="0"/>
                        </a:rPr>
                        <a:t> partial agonism</a:t>
                      </a:r>
                      <a:endParaRPr lang="en-US" dirty="0">
                        <a:latin typeface="Georgia" panose="02040502050405020303"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Georgia" panose="02040502050405020303" pitchFamily="18" charset="0"/>
                        </a:rPr>
                        <a:t>Modulation of  glutamatergic/GABAergic neurons that regulate D</a:t>
                      </a:r>
                      <a:r>
                        <a:rPr lang="en-US" baseline="-25000" dirty="0">
                          <a:latin typeface="Georgia" panose="02040502050405020303" pitchFamily="18" charset="0"/>
                        </a:rPr>
                        <a:t>2 </a:t>
                      </a:r>
                      <a:r>
                        <a:rPr lang="en-US" baseline="0" dirty="0">
                          <a:latin typeface="Georgia" panose="02040502050405020303" pitchFamily="18" charset="0"/>
                        </a:rPr>
                        <a:t>networks</a:t>
                      </a:r>
                      <a:endParaRPr lang="en-US" dirty="0">
                        <a:latin typeface="Georgia" panose="02040502050405020303" pitchFamily="18" charset="0"/>
                      </a:endParaRPr>
                    </a:p>
                  </a:txBody>
                  <a:tcPr anchor="ctr"/>
                </a:tc>
                <a:tc>
                  <a:txBody>
                    <a:bodyPr/>
                    <a:lstStyle/>
                    <a:p>
                      <a:pPr algn="ctr"/>
                      <a:r>
                        <a:rPr lang="en-US" dirty="0" err="1">
                          <a:latin typeface="Georgia" panose="02040502050405020303" pitchFamily="18" charset="0"/>
                        </a:rPr>
                        <a:t>Brexpiprazole</a:t>
                      </a:r>
                      <a:r>
                        <a:rPr lang="en-US" dirty="0">
                          <a:latin typeface="Georgia" panose="02040502050405020303" pitchFamily="18" charset="0"/>
                        </a:rPr>
                        <a:t>?</a:t>
                      </a:r>
                    </a:p>
                  </a:txBody>
                  <a:tcPr anchor="ctr"/>
                </a:tc>
                <a:extLst>
                  <a:ext uri="{0D108BD9-81ED-4DB2-BD59-A6C34878D82A}">
                    <a16:rowId xmlns:a16="http://schemas.microsoft.com/office/drawing/2014/main" val="3964288635"/>
                  </a:ext>
                </a:extLst>
              </a:tr>
            </a:tbl>
          </a:graphicData>
        </a:graphic>
      </p:graphicFrame>
    </p:spTree>
    <p:extLst>
      <p:ext uri="{BB962C8B-B14F-4D97-AF65-F5344CB8AC3E}">
        <p14:creationId xmlns:p14="http://schemas.microsoft.com/office/powerpoint/2010/main" val="8740592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dirty="0"/>
              <a:t>Questions to ask yourself</a:t>
            </a:r>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tx1"/>
                          </a:solidFill>
                        </a:rPr>
                        <a:t>What</a:t>
                      </a:r>
                      <a:r>
                        <a:rPr lang="en-US" b="0" u="none" dirty="0">
                          <a:solidFill>
                            <a:schemeClr val="tx1"/>
                          </a:solidFill>
                        </a:rPr>
                        <a:t> content do I show (or leave out?)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of it – audience needs to see the ‘raw’ data</a:t>
                      </a:r>
                    </a:p>
                    <a:p>
                      <a:r>
                        <a:rPr lang="en-US" dirty="0">
                          <a:solidFill>
                            <a:schemeClr val="tx1"/>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7722388"/>
                  </a:ext>
                </a:extLst>
              </a:tr>
              <a:tr h="825166">
                <a:tc>
                  <a:txBody>
                    <a:bodyPr/>
                    <a:lstStyle/>
                    <a:p>
                      <a:r>
                        <a:rPr lang="en-US" b="1" u="sng" dirty="0">
                          <a:solidFill>
                            <a:schemeClr val="tx1"/>
                          </a:solidFill>
                        </a:rPr>
                        <a:t>When</a:t>
                      </a:r>
                      <a:r>
                        <a:rPr lang="en-US" b="0" u="none" dirty="0">
                          <a:solidFill>
                            <a:schemeClr val="tx1"/>
                          </a:solidFill>
                        </a:rPr>
                        <a:t> do I show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at once or in pieces?</a:t>
                      </a:r>
                    </a:p>
                    <a:p>
                      <a:r>
                        <a:rPr lang="en-US" dirty="0">
                          <a:solidFill>
                            <a:schemeClr val="tx1"/>
                          </a:solidFill>
                        </a:rPr>
                        <a:t>Early or late in the talk?</a:t>
                      </a:r>
                    </a:p>
                    <a:p>
                      <a:r>
                        <a:rPr lang="en-US" dirty="0">
                          <a:solidFill>
                            <a:schemeClr val="tx1"/>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6140115"/>
                  </a:ext>
                </a:extLst>
              </a:tr>
              <a:tr h="825166">
                <a:tc>
                  <a:txBody>
                    <a:bodyPr/>
                    <a:lstStyle/>
                    <a:p>
                      <a:r>
                        <a:rPr lang="en-US" b="1" u="sng" dirty="0">
                          <a:solidFill>
                            <a:schemeClr val="tx1"/>
                          </a:solidFill>
                        </a:rPr>
                        <a:t>How</a:t>
                      </a:r>
                      <a:r>
                        <a:rPr lang="en-US" b="0" u="none" dirty="0">
                          <a:solidFill>
                            <a:schemeClr val="tx1"/>
                          </a:solidFill>
                        </a:rPr>
                        <a:t> am I displaying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Text?</a:t>
                      </a:r>
                    </a:p>
                    <a:p>
                      <a:r>
                        <a:rPr lang="en-US" dirty="0">
                          <a:solidFill>
                            <a:schemeClr val="tx1"/>
                          </a:solidFill>
                        </a:rPr>
                        <a:t>Images?</a:t>
                      </a:r>
                    </a:p>
                    <a:p>
                      <a:r>
                        <a:rPr lang="en-US" dirty="0">
                          <a:solidFill>
                            <a:schemeClr val="tx1"/>
                          </a:solidFill>
                        </a:rPr>
                        <a:t>Figures? Charts? 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11544485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13" name="Subtitle 2"/>
          <p:cNvSpPr>
            <a:spLocks noGrp="1"/>
          </p:cNvSpPr>
          <p:nvPr>
            <p:ph type="subTitle" idx="1"/>
          </p:nvPr>
        </p:nvSpPr>
        <p:spPr>
          <a:xfrm>
            <a:off x="1429335" y="310828"/>
            <a:ext cx="9333327" cy="777443"/>
          </a:xfrm>
        </p:spPr>
        <p:txBody>
          <a:bodyPr anchor="ctr">
            <a:noAutofit/>
          </a:bodyPr>
          <a:lstStyle/>
          <a:p>
            <a:pPr algn="l"/>
            <a:r>
              <a:rPr lang="en-US" sz="4800" dirty="0">
                <a:solidFill>
                  <a:schemeClr val="tx1"/>
                </a:solidFill>
                <a:latin typeface="+mj-lt"/>
                <a:cs typeface="Arial"/>
              </a:rPr>
              <a:t>Where does the efficacy come from?</a:t>
            </a:r>
          </a:p>
        </p:txBody>
      </p:sp>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sp>
        <p:nvSpPr>
          <p:cNvPr id="6" name="Freeform: Shape 5">
            <a:extLst>
              <a:ext uri="{FF2B5EF4-FFF2-40B4-BE49-F238E27FC236}">
                <a16:creationId xmlns:a16="http://schemas.microsoft.com/office/drawing/2014/main" id="{D9342A4A-93F3-60F7-8008-EB164101AD9D}"/>
              </a:ext>
            </a:extLst>
          </p:cNvPr>
          <p:cNvSpPr/>
          <p:nvPr/>
        </p:nvSpPr>
        <p:spPr>
          <a:xfrm>
            <a:off x="1697073" y="3340359"/>
            <a:ext cx="8813799" cy="3244136"/>
          </a:xfrm>
          <a:custGeom>
            <a:avLst/>
            <a:gdLst>
              <a:gd name="connsiteX0" fmla="*/ 0 w 8797853"/>
              <a:gd name="connsiteY0" fmla="*/ 0 h 3244136"/>
              <a:gd name="connsiteX1" fmla="*/ 8797853 w 8797853"/>
              <a:gd name="connsiteY1" fmla="*/ 0 h 3244136"/>
              <a:gd name="connsiteX2" fmla="*/ 8797853 w 8797853"/>
              <a:gd name="connsiteY2" fmla="*/ 3244136 h 3244136"/>
              <a:gd name="connsiteX3" fmla="*/ 0 w 8797853"/>
              <a:gd name="connsiteY3" fmla="*/ 3244136 h 3244136"/>
            </a:gdLst>
            <a:ahLst/>
            <a:cxnLst>
              <a:cxn ang="0">
                <a:pos x="connsiteX0" y="connsiteY0"/>
              </a:cxn>
              <a:cxn ang="0">
                <a:pos x="connsiteX1" y="connsiteY1"/>
              </a:cxn>
              <a:cxn ang="0">
                <a:pos x="connsiteX2" y="connsiteY2"/>
              </a:cxn>
              <a:cxn ang="0">
                <a:pos x="connsiteX3" y="connsiteY3"/>
              </a:cxn>
            </a:cxnLst>
            <a:rect l="l" t="t" r="r" b="b"/>
            <a:pathLst>
              <a:path w="8797853" h="3244136">
                <a:moveTo>
                  <a:pt x="0" y="0"/>
                </a:moveTo>
                <a:lnTo>
                  <a:pt x="8797853" y="0"/>
                </a:lnTo>
                <a:lnTo>
                  <a:pt x="8797853" y="3244136"/>
                </a:lnTo>
                <a:lnTo>
                  <a:pt x="0" y="3244136"/>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71691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sp>
        <p:nvSpPr>
          <p:cNvPr id="6" name="Freeform: Shape 5">
            <a:extLst>
              <a:ext uri="{FF2B5EF4-FFF2-40B4-BE49-F238E27FC236}">
                <a16:creationId xmlns:a16="http://schemas.microsoft.com/office/drawing/2014/main" id="{D9342A4A-93F3-60F7-8008-EB164101AD9D}"/>
              </a:ext>
            </a:extLst>
          </p:cNvPr>
          <p:cNvSpPr/>
          <p:nvPr/>
        </p:nvSpPr>
        <p:spPr>
          <a:xfrm>
            <a:off x="1697073" y="3340359"/>
            <a:ext cx="8813799" cy="3244136"/>
          </a:xfrm>
          <a:custGeom>
            <a:avLst/>
            <a:gdLst>
              <a:gd name="connsiteX0" fmla="*/ 0 w 8797853"/>
              <a:gd name="connsiteY0" fmla="*/ 0 h 3244136"/>
              <a:gd name="connsiteX1" fmla="*/ 8797853 w 8797853"/>
              <a:gd name="connsiteY1" fmla="*/ 0 h 3244136"/>
              <a:gd name="connsiteX2" fmla="*/ 8797853 w 8797853"/>
              <a:gd name="connsiteY2" fmla="*/ 3244136 h 3244136"/>
              <a:gd name="connsiteX3" fmla="*/ 0 w 8797853"/>
              <a:gd name="connsiteY3" fmla="*/ 3244136 h 3244136"/>
            </a:gdLst>
            <a:ahLst/>
            <a:cxnLst>
              <a:cxn ang="0">
                <a:pos x="connsiteX0" y="connsiteY0"/>
              </a:cxn>
              <a:cxn ang="0">
                <a:pos x="connsiteX1" y="connsiteY1"/>
              </a:cxn>
              <a:cxn ang="0">
                <a:pos x="connsiteX2" y="connsiteY2"/>
              </a:cxn>
              <a:cxn ang="0">
                <a:pos x="connsiteX3" y="connsiteY3"/>
              </a:cxn>
            </a:cxnLst>
            <a:rect l="l" t="t" r="r" b="b"/>
            <a:pathLst>
              <a:path w="8797853" h="3244136">
                <a:moveTo>
                  <a:pt x="0" y="0"/>
                </a:moveTo>
                <a:lnTo>
                  <a:pt x="8797853" y="0"/>
                </a:lnTo>
                <a:lnTo>
                  <a:pt x="8797853" y="3244136"/>
                </a:lnTo>
                <a:lnTo>
                  <a:pt x="0" y="3244136"/>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Subtitle 3">
            <a:extLst>
              <a:ext uri="{FF2B5EF4-FFF2-40B4-BE49-F238E27FC236}">
                <a16:creationId xmlns:a16="http://schemas.microsoft.com/office/drawing/2014/main" id="{526A4D2B-804B-BC9F-E259-4BEE408E603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2AF5DCD-23AC-9831-F6D7-1F7CA3F86B54}"/>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7" name="Subtitle 2">
            <a:extLst>
              <a:ext uri="{FF2B5EF4-FFF2-40B4-BE49-F238E27FC236}">
                <a16:creationId xmlns:a16="http://schemas.microsoft.com/office/drawing/2014/main" id="{D3ACF508-598F-F395-B50F-74DF906DFFA4}"/>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Tree>
    <p:extLst>
      <p:ext uri="{BB962C8B-B14F-4D97-AF65-F5344CB8AC3E}">
        <p14:creationId xmlns:p14="http://schemas.microsoft.com/office/powerpoint/2010/main" val="23257419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endParaRPr lang="en-US" dirty="0">
                        <a:latin typeface="+mj-lt"/>
                      </a:endParaRPr>
                    </a:p>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sp>
        <p:nvSpPr>
          <p:cNvPr id="7" name="Freeform: Shape 6">
            <a:extLst>
              <a:ext uri="{FF2B5EF4-FFF2-40B4-BE49-F238E27FC236}">
                <a16:creationId xmlns:a16="http://schemas.microsoft.com/office/drawing/2014/main" id="{C74947AC-EDE0-1DFC-396D-3FA25D3D8199}"/>
              </a:ext>
            </a:extLst>
          </p:cNvPr>
          <p:cNvSpPr/>
          <p:nvPr/>
        </p:nvSpPr>
        <p:spPr>
          <a:xfrm>
            <a:off x="1681097" y="2304661"/>
            <a:ext cx="8813830" cy="4279834"/>
          </a:xfrm>
          <a:custGeom>
            <a:avLst/>
            <a:gdLst>
              <a:gd name="connsiteX0" fmla="*/ 6645 w 8813830"/>
              <a:gd name="connsiteY0" fmla="*/ 1054360 h 4279834"/>
              <a:gd name="connsiteX1" fmla="*/ 6645 w 8813830"/>
              <a:gd name="connsiteY1" fmla="*/ 2090058 h 4279834"/>
              <a:gd name="connsiteX2" fmla="*/ 8804498 w 8813830"/>
              <a:gd name="connsiteY2" fmla="*/ 2090058 h 4279834"/>
              <a:gd name="connsiteX3" fmla="*/ 8804498 w 8813830"/>
              <a:gd name="connsiteY3" fmla="*/ 1054360 h 4279834"/>
              <a:gd name="connsiteX4" fmla="*/ 0 w 8813830"/>
              <a:gd name="connsiteY4" fmla="*/ 0 h 4279834"/>
              <a:gd name="connsiteX5" fmla="*/ 8813830 w 8813830"/>
              <a:gd name="connsiteY5" fmla="*/ 0 h 4279834"/>
              <a:gd name="connsiteX6" fmla="*/ 8813830 w 8813830"/>
              <a:gd name="connsiteY6" fmla="*/ 4279834 h 4279834"/>
              <a:gd name="connsiteX7" fmla="*/ 0 w 8813830"/>
              <a:gd name="connsiteY7" fmla="*/ 4279834 h 427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3830" h="4279834">
                <a:moveTo>
                  <a:pt x="6645" y="1054360"/>
                </a:moveTo>
                <a:lnTo>
                  <a:pt x="6645" y="2090058"/>
                </a:lnTo>
                <a:lnTo>
                  <a:pt x="8804498" y="2090058"/>
                </a:lnTo>
                <a:lnTo>
                  <a:pt x="8804498" y="1054360"/>
                </a:lnTo>
                <a:close/>
                <a:moveTo>
                  <a:pt x="0" y="0"/>
                </a:moveTo>
                <a:lnTo>
                  <a:pt x="8813830" y="0"/>
                </a:lnTo>
                <a:lnTo>
                  <a:pt x="8813830" y="4279834"/>
                </a:lnTo>
                <a:lnTo>
                  <a:pt x="0" y="4279834"/>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 name="Subtitle 5">
            <a:extLst>
              <a:ext uri="{FF2B5EF4-FFF2-40B4-BE49-F238E27FC236}">
                <a16:creationId xmlns:a16="http://schemas.microsoft.com/office/drawing/2014/main" id="{7A049DA9-17E7-3FAC-95AB-2C05F5284758}"/>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9FB2D073-82E3-C8D8-CEAC-3BDCBC21B882}"/>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9" name="Subtitle 2">
            <a:extLst>
              <a:ext uri="{FF2B5EF4-FFF2-40B4-BE49-F238E27FC236}">
                <a16:creationId xmlns:a16="http://schemas.microsoft.com/office/drawing/2014/main" id="{D5404711-2002-7967-8782-CABE15962281}"/>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Tree>
    <p:extLst>
      <p:ext uri="{BB962C8B-B14F-4D97-AF65-F5344CB8AC3E}">
        <p14:creationId xmlns:p14="http://schemas.microsoft.com/office/powerpoint/2010/main" val="601637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Aripiprazole</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endParaRPr lang="en-US" dirty="0">
                        <a:latin typeface="+mj-lt"/>
                      </a:endParaRPr>
                    </a:p>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pic>
        <p:nvPicPr>
          <p:cNvPr id="10" name="Picture 9">
            <a:extLst>
              <a:ext uri="{FF2B5EF4-FFF2-40B4-BE49-F238E27FC236}">
                <a16:creationId xmlns:a16="http://schemas.microsoft.com/office/drawing/2014/main" id="{5776A4CC-4CEB-3FC3-E486-59BC7A7951AE}"/>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11" name="Subtitle 2">
            <a:extLst>
              <a:ext uri="{FF2B5EF4-FFF2-40B4-BE49-F238E27FC236}">
                <a16:creationId xmlns:a16="http://schemas.microsoft.com/office/drawing/2014/main" id="{88B09D53-DBE8-24B0-DAD1-E512E66082CA}"/>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
        <p:nvSpPr>
          <p:cNvPr id="2" name="Freeform: Shape 1">
            <a:extLst>
              <a:ext uri="{FF2B5EF4-FFF2-40B4-BE49-F238E27FC236}">
                <a16:creationId xmlns:a16="http://schemas.microsoft.com/office/drawing/2014/main" id="{6EB3759E-C0F9-C31A-6607-B49E36B10C43}"/>
              </a:ext>
            </a:extLst>
          </p:cNvPr>
          <p:cNvSpPr/>
          <p:nvPr/>
        </p:nvSpPr>
        <p:spPr>
          <a:xfrm>
            <a:off x="1681097" y="2304661"/>
            <a:ext cx="8813830" cy="4279834"/>
          </a:xfrm>
          <a:custGeom>
            <a:avLst/>
            <a:gdLst>
              <a:gd name="connsiteX0" fmla="*/ 6645 w 8813830"/>
              <a:gd name="connsiteY0" fmla="*/ 1054360 h 4279834"/>
              <a:gd name="connsiteX1" fmla="*/ 6645 w 8813830"/>
              <a:gd name="connsiteY1" fmla="*/ 2090058 h 4279834"/>
              <a:gd name="connsiteX2" fmla="*/ 8804498 w 8813830"/>
              <a:gd name="connsiteY2" fmla="*/ 2090058 h 4279834"/>
              <a:gd name="connsiteX3" fmla="*/ 8804498 w 8813830"/>
              <a:gd name="connsiteY3" fmla="*/ 1054360 h 4279834"/>
              <a:gd name="connsiteX4" fmla="*/ 0 w 8813830"/>
              <a:gd name="connsiteY4" fmla="*/ 0 h 4279834"/>
              <a:gd name="connsiteX5" fmla="*/ 8813830 w 8813830"/>
              <a:gd name="connsiteY5" fmla="*/ 0 h 4279834"/>
              <a:gd name="connsiteX6" fmla="*/ 8813830 w 8813830"/>
              <a:gd name="connsiteY6" fmla="*/ 4279834 h 4279834"/>
              <a:gd name="connsiteX7" fmla="*/ 0 w 8813830"/>
              <a:gd name="connsiteY7" fmla="*/ 4279834 h 427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3830" h="4279834">
                <a:moveTo>
                  <a:pt x="6645" y="1054360"/>
                </a:moveTo>
                <a:lnTo>
                  <a:pt x="6645" y="2090058"/>
                </a:lnTo>
                <a:lnTo>
                  <a:pt x="8804498" y="2090058"/>
                </a:lnTo>
                <a:lnTo>
                  <a:pt x="8804498" y="1054360"/>
                </a:lnTo>
                <a:close/>
                <a:moveTo>
                  <a:pt x="0" y="0"/>
                </a:moveTo>
                <a:lnTo>
                  <a:pt x="8813830" y="0"/>
                </a:lnTo>
                <a:lnTo>
                  <a:pt x="8813830" y="4279834"/>
                </a:lnTo>
                <a:lnTo>
                  <a:pt x="0" y="4279834"/>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2865EE67-23B6-0C4C-962B-D0B6C6FEB290}"/>
              </a:ext>
            </a:extLst>
          </p:cNvPr>
          <p:cNvSpPr txBox="1"/>
          <p:nvPr/>
        </p:nvSpPr>
        <p:spPr>
          <a:xfrm>
            <a:off x="5638800" y="297180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8445725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Aripiprazole</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endParaRPr lang="en-US" dirty="0">
                        <a:latin typeface="+mj-lt"/>
                      </a:endParaRPr>
                    </a:p>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pic>
        <p:nvPicPr>
          <p:cNvPr id="10" name="Picture 9">
            <a:extLst>
              <a:ext uri="{FF2B5EF4-FFF2-40B4-BE49-F238E27FC236}">
                <a16:creationId xmlns:a16="http://schemas.microsoft.com/office/drawing/2014/main" id="{5776A4CC-4CEB-3FC3-E486-59BC7A7951AE}"/>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11" name="Subtitle 2">
            <a:extLst>
              <a:ext uri="{FF2B5EF4-FFF2-40B4-BE49-F238E27FC236}">
                <a16:creationId xmlns:a16="http://schemas.microsoft.com/office/drawing/2014/main" id="{88B09D53-DBE8-24B0-DAD1-E512E66082CA}"/>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
        <p:nvSpPr>
          <p:cNvPr id="4" name="Freeform: Shape 3">
            <a:extLst>
              <a:ext uri="{FF2B5EF4-FFF2-40B4-BE49-F238E27FC236}">
                <a16:creationId xmlns:a16="http://schemas.microsoft.com/office/drawing/2014/main" id="{65FC1F66-2ADB-4851-567C-784261A9BC33}"/>
              </a:ext>
            </a:extLst>
          </p:cNvPr>
          <p:cNvSpPr/>
          <p:nvPr/>
        </p:nvSpPr>
        <p:spPr>
          <a:xfrm>
            <a:off x="1702904" y="2305878"/>
            <a:ext cx="8792022" cy="4278617"/>
          </a:xfrm>
          <a:custGeom>
            <a:avLst/>
            <a:gdLst>
              <a:gd name="connsiteX0" fmla="*/ 0 w 8792022"/>
              <a:gd name="connsiteY0" fmla="*/ 0 h 4278617"/>
              <a:gd name="connsiteX1" fmla="*/ 8792022 w 8792022"/>
              <a:gd name="connsiteY1" fmla="*/ 0 h 4278617"/>
              <a:gd name="connsiteX2" fmla="*/ 8792022 w 8792022"/>
              <a:gd name="connsiteY2" fmla="*/ 4278617 h 4278617"/>
              <a:gd name="connsiteX3" fmla="*/ 0 w 8792022"/>
              <a:gd name="connsiteY3" fmla="*/ 4278617 h 4278617"/>
              <a:gd name="connsiteX4" fmla="*/ 0 w 8792022"/>
              <a:gd name="connsiteY4" fmla="*/ 3155123 h 4278617"/>
              <a:gd name="connsiteX5" fmla="*/ 8786192 w 8792022"/>
              <a:gd name="connsiteY5" fmla="*/ 3155123 h 4278617"/>
              <a:gd name="connsiteX6" fmla="*/ 8786192 w 8792022"/>
              <a:gd name="connsiteY6" fmla="*/ 2100470 h 4278617"/>
              <a:gd name="connsiteX7" fmla="*/ 0 w 8792022"/>
              <a:gd name="connsiteY7" fmla="*/ 2100470 h 42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2022" h="4278617">
                <a:moveTo>
                  <a:pt x="0" y="0"/>
                </a:moveTo>
                <a:lnTo>
                  <a:pt x="8792022" y="0"/>
                </a:lnTo>
                <a:lnTo>
                  <a:pt x="8792022" y="4278617"/>
                </a:lnTo>
                <a:lnTo>
                  <a:pt x="0" y="4278617"/>
                </a:lnTo>
                <a:lnTo>
                  <a:pt x="0" y="3155123"/>
                </a:lnTo>
                <a:lnTo>
                  <a:pt x="8786192" y="3155123"/>
                </a:lnTo>
                <a:lnTo>
                  <a:pt x="8786192" y="2100470"/>
                </a:lnTo>
                <a:lnTo>
                  <a:pt x="0" y="2100470"/>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1902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CBED-FBE6-952C-1223-EA5992E75667}"/>
              </a:ext>
            </a:extLst>
          </p:cNvPr>
          <p:cNvSpPr>
            <a:spLocks noGrp="1"/>
          </p:cNvSpPr>
          <p:nvPr>
            <p:ph type="title"/>
          </p:nvPr>
        </p:nvSpPr>
        <p:spPr/>
        <p:txBody>
          <a:bodyPr/>
          <a:lstStyle/>
          <a:p>
            <a:pPr algn="ctr"/>
            <a:r>
              <a:rPr lang="en-US" dirty="0"/>
              <a:t>“Big Picture” decisions about presentations</a:t>
            </a:r>
          </a:p>
        </p:txBody>
      </p:sp>
      <p:sp>
        <p:nvSpPr>
          <p:cNvPr id="3" name="Content Placeholder 2">
            <a:extLst>
              <a:ext uri="{FF2B5EF4-FFF2-40B4-BE49-F238E27FC236}">
                <a16:creationId xmlns:a16="http://schemas.microsoft.com/office/drawing/2014/main" id="{3118AA8B-4151-D5A2-B57F-CF01065D9D6F}"/>
              </a:ext>
            </a:extLst>
          </p:cNvPr>
          <p:cNvSpPr>
            <a:spLocks noGrp="1"/>
          </p:cNvSpPr>
          <p:nvPr>
            <p:ph idx="1"/>
          </p:nvPr>
        </p:nvSpPr>
        <p:spPr/>
        <p:txBody>
          <a:bodyPr anchor="ctr"/>
          <a:lstStyle/>
          <a:p>
            <a:r>
              <a:rPr lang="en-US" dirty="0"/>
              <a:t>Slide format</a:t>
            </a:r>
          </a:p>
          <a:p>
            <a:endParaRPr lang="en-US" dirty="0"/>
          </a:p>
          <a:p>
            <a:r>
              <a:rPr lang="en-US" dirty="0"/>
              <a:t>Slide number</a:t>
            </a:r>
          </a:p>
          <a:p>
            <a:endParaRPr lang="en-US" dirty="0"/>
          </a:p>
          <a:p>
            <a:r>
              <a:rPr lang="en-US" dirty="0"/>
              <a:t>Slide organization</a:t>
            </a:r>
          </a:p>
          <a:p>
            <a:endParaRPr lang="en-US" dirty="0"/>
          </a:p>
          <a:p>
            <a:r>
              <a:rPr lang="en-US" dirty="0"/>
              <a:t>Audience participation</a:t>
            </a:r>
          </a:p>
        </p:txBody>
      </p:sp>
    </p:spTree>
    <p:extLst>
      <p:ext uri="{BB962C8B-B14F-4D97-AF65-F5344CB8AC3E}">
        <p14:creationId xmlns:p14="http://schemas.microsoft.com/office/powerpoint/2010/main" val="32154416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Aripiprazole</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Risperidone</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endParaRPr lang="en-US" dirty="0">
                        <a:latin typeface="+mj-lt"/>
                      </a:endParaRPr>
                    </a:p>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pic>
        <p:nvPicPr>
          <p:cNvPr id="10" name="Picture 9">
            <a:extLst>
              <a:ext uri="{FF2B5EF4-FFF2-40B4-BE49-F238E27FC236}">
                <a16:creationId xmlns:a16="http://schemas.microsoft.com/office/drawing/2014/main" id="{5776A4CC-4CEB-3FC3-E486-59BC7A7951AE}"/>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11" name="Subtitle 2">
            <a:extLst>
              <a:ext uri="{FF2B5EF4-FFF2-40B4-BE49-F238E27FC236}">
                <a16:creationId xmlns:a16="http://schemas.microsoft.com/office/drawing/2014/main" id="{88B09D53-DBE8-24B0-DAD1-E512E66082CA}"/>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
        <p:nvSpPr>
          <p:cNvPr id="4" name="Freeform: Shape 3">
            <a:extLst>
              <a:ext uri="{FF2B5EF4-FFF2-40B4-BE49-F238E27FC236}">
                <a16:creationId xmlns:a16="http://schemas.microsoft.com/office/drawing/2014/main" id="{65FC1F66-2ADB-4851-567C-784261A9BC33}"/>
              </a:ext>
            </a:extLst>
          </p:cNvPr>
          <p:cNvSpPr/>
          <p:nvPr/>
        </p:nvSpPr>
        <p:spPr>
          <a:xfrm>
            <a:off x="1702904" y="2305878"/>
            <a:ext cx="8792022" cy="4278617"/>
          </a:xfrm>
          <a:custGeom>
            <a:avLst/>
            <a:gdLst>
              <a:gd name="connsiteX0" fmla="*/ 0 w 8792022"/>
              <a:gd name="connsiteY0" fmla="*/ 0 h 4278617"/>
              <a:gd name="connsiteX1" fmla="*/ 8792022 w 8792022"/>
              <a:gd name="connsiteY1" fmla="*/ 0 h 4278617"/>
              <a:gd name="connsiteX2" fmla="*/ 8792022 w 8792022"/>
              <a:gd name="connsiteY2" fmla="*/ 4278617 h 4278617"/>
              <a:gd name="connsiteX3" fmla="*/ 0 w 8792022"/>
              <a:gd name="connsiteY3" fmla="*/ 4278617 h 4278617"/>
              <a:gd name="connsiteX4" fmla="*/ 0 w 8792022"/>
              <a:gd name="connsiteY4" fmla="*/ 3155123 h 4278617"/>
              <a:gd name="connsiteX5" fmla="*/ 8786192 w 8792022"/>
              <a:gd name="connsiteY5" fmla="*/ 3155123 h 4278617"/>
              <a:gd name="connsiteX6" fmla="*/ 8786192 w 8792022"/>
              <a:gd name="connsiteY6" fmla="*/ 2100470 h 4278617"/>
              <a:gd name="connsiteX7" fmla="*/ 0 w 8792022"/>
              <a:gd name="connsiteY7" fmla="*/ 2100470 h 42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2022" h="4278617">
                <a:moveTo>
                  <a:pt x="0" y="0"/>
                </a:moveTo>
                <a:lnTo>
                  <a:pt x="8792022" y="0"/>
                </a:lnTo>
                <a:lnTo>
                  <a:pt x="8792022" y="4278617"/>
                </a:lnTo>
                <a:lnTo>
                  <a:pt x="0" y="4278617"/>
                </a:lnTo>
                <a:lnTo>
                  <a:pt x="0" y="3155123"/>
                </a:lnTo>
                <a:lnTo>
                  <a:pt x="8786192" y="3155123"/>
                </a:lnTo>
                <a:lnTo>
                  <a:pt x="8786192" y="2100470"/>
                </a:lnTo>
                <a:lnTo>
                  <a:pt x="0" y="2100470"/>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807447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Aripiprazole</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Risperidone</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endParaRPr lang="en-US" dirty="0">
                        <a:latin typeface="+mj-lt"/>
                      </a:endParaRPr>
                    </a:p>
                    <a:p>
                      <a:pPr algn="ctr"/>
                      <a:r>
                        <a:rPr lang="en-US" dirty="0">
                          <a:latin typeface="+mj-lt"/>
                        </a:rPr>
                        <a:t>?</a:t>
                      </a:r>
                    </a:p>
                  </a:txBody>
                  <a:tcPr anchor="ctr"/>
                </a:tc>
                <a:extLst>
                  <a:ext uri="{0D108BD9-81ED-4DB2-BD59-A6C34878D82A}">
                    <a16:rowId xmlns:a16="http://schemas.microsoft.com/office/drawing/2014/main" val="3964288635"/>
                  </a:ext>
                </a:extLst>
              </a:tr>
            </a:tbl>
          </a:graphicData>
        </a:graphic>
      </p:graphicFrame>
      <p:pic>
        <p:nvPicPr>
          <p:cNvPr id="10" name="Picture 9">
            <a:extLst>
              <a:ext uri="{FF2B5EF4-FFF2-40B4-BE49-F238E27FC236}">
                <a16:creationId xmlns:a16="http://schemas.microsoft.com/office/drawing/2014/main" id="{5776A4CC-4CEB-3FC3-E486-59BC7A7951AE}"/>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11" name="Subtitle 2">
            <a:extLst>
              <a:ext uri="{FF2B5EF4-FFF2-40B4-BE49-F238E27FC236}">
                <a16:creationId xmlns:a16="http://schemas.microsoft.com/office/drawing/2014/main" id="{88B09D53-DBE8-24B0-DAD1-E512E66082CA}"/>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
        <p:nvSpPr>
          <p:cNvPr id="4" name="Freeform: Shape 3">
            <a:extLst>
              <a:ext uri="{FF2B5EF4-FFF2-40B4-BE49-F238E27FC236}">
                <a16:creationId xmlns:a16="http://schemas.microsoft.com/office/drawing/2014/main" id="{07D93FFB-D08E-A731-C2EB-5E332C5B2B7E}"/>
              </a:ext>
            </a:extLst>
          </p:cNvPr>
          <p:cNvSpPr/>
          <p:nvPr/>
        </p:nvSpPr>
        <p:spPr>
          <a:xfrm>
            <a:off x="1697074" y="2305878"/>
            <a:ext cx="8797852" cy="4278617"/>
          </a:xfrm>
          <a:custGeom>
            <a:avLst/>
            <a:gdLst>
              <a:gd name="connsiteX0" fmla="*/ 0 w 8797852"/>
              <a:gd name="connsiteY0" fmla="*/ 0 h 4278617"/>
              <a:gd name="connsiteX1" fmla="*/ 8797852 w 8797852"/>
              <a:gd name="connsiteY1" fmla="*/ 0 h 4278617"/>
              <a:gd name="connsiteX2" fmla="*/ 8797852 w 8797852"/>
              <a:gd name="connsiteY2" fmla="*/ 4278617 h 4278617"/>
              <a:gd name="connsiteX3" fmla="*/ 8792022 w 8797852"/>
              <a:gd name="connsiteY3" fmla="*/ 4278617 h 4278617"/>
              <a:gd name="connsiteX4" fmla="*/ 8792022 w 8797852"/>
              <a:gd name="connsiteY4" fmla="*/ 3207026 h 4278617"/>
              <a:gd name="connsiteX5" fmla="*/ 0 w 8797852"/>
              <a:gd name="connsiteY5" fmla="*/ 3207026 h 42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7852" h="4278617">
                <a:moveTo>
                  <a:pt x="0" y="0"/>
                </a:moveTo>
                <a:lnTo>
                  <a:pt x="8797852" y="0"/>
                </a:lnTo>
                <a:lnTo>
                  <a:pt x="8797852" y="4278617"/>
                </a:lnTo>
                <a:lnTo>
                  <a:pt x="8792022" y="4278617"/>
                </a:lnTo>
                <a:lnTo>
                  <a:pt x="8792022" y="3207026"/>
                </a:lnTo>
                <a:lnTo>
                  <a:pt x="0" y="3207026"/>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318903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F8DB5ACB-0078-42E9-A511-5841968D59D7}"/>
              </a:ext>
            </a:extLst>
          </p:cNvPr>
          <p:cNvGraphicFramePr>
            <a:graphicFrameLocks noGrp="1"/>
          </p:cNvGraphicFramePr>
          <p:nvPr/>
        </p:nvGraphicFramePr>
        <p:xfrm>
          <a:off x="1697074" y="1396999"/>
          <a:ext cx="8813799" cy="5187496"/>
        </p:xfrm>
        <a:graphic>
          <a:graphicData uri="http://schemas.openxmlformats.org/drawingml/2006/table">
            <a:tbl>
              <a:tblPr firstRow="1" bandRow="1">
                <a:tableStyleId>{5C22544A-7EE6-4342-B048-85BDC9FD1C3A}</a:tableStyleId>
              </a:tblPr>
              <a:tblGrid>
                <a:gridCol w="2686762">
                  <a:extLst>
                    <a:ext uri="{9D8B030D-6E8A-4147-A177-3AD203B41FA5}">
                      <a16:colId xmlns:a16="http://schemas.microsoft.com/office/drawing/2014/main" val="2689124379"/>
                    </a:ext>
                  </a:extLst>
                </a:gridCol>
                <a:gridCol w="3683834">
                  <a:extLst>
                    <a:ext uri="{9D8B030D-6E8A-4147-A177-3AD203B41FA5}">
                      <a16:colId xmlns:a16="http://schemas.microsoft.com/office/drawing/2014/main" val="1243875798"/>
                    </a:ext>
                  </a:extLst>
                </a:gridCol>
                <a:gridCol w="2443203">
                  <a:extLst>
                    <a:ext uri="{9D8B030D-6E8A-4147-A177-3AD203B41FA5}">
                      <a16:colId xmlns:a16="http://schemas.microsoft.com/office/drawing/2014/main" val="1660817011"/>
                    </a:ext>
                  </a:extLst>
                </a:gridCol>
              </a:tblGrid>
              <a:tr h="892478">
                <a:tc>
                  <a:txBody>
                    <a:bodyPr/>
                    <a:lstStyle/>
                    <a:p>
                      <a:pPr algn="ctr"/>
                      <a:r>
                        <a:rPr lang="en-US" dirty="0">
                          <a:latin typeface="+mj-lt"/>
                        </a:rPr>
                        <a:t>Receptor Targeted</a:t>
                      </a:r>
                    </a:p>
                  </a:txBody>
                  <a:tcPr anchor="ctr"/>
                </a:tc>
                <a:tc>
                  <a:txBody>
                    <a:bodyPr/>
                    <a:lstStyle/>
                    <a:p>
                      <a:pPr algn="ctr"/>
                      <a:r>
                        <a:rPr lang="en-US" dirty="0">
                          <a:latin typeface="+mj-lt"/>
                        </a:rPr>
                        <a:t>Mechanism</a:t>
                      </a:r>
                    </a:p>
                  </a:txBody>
                  <a:tcPr anchor="ctr"/>
                </a:tc>
                <a:tc>
                  <a:txBody>
                    <a:bodyPr/>
                    <a:lstStyle/>
                    <a:p>
                      <a:pPr algn="ctr"/>
                      <a:r>
                        <a:rPr lang="en-US" dirty="0">
                          <a:latin typeface="+mj-lt"/>
                        </a:rPr>
                        <a:t>Classic Example</a:t>
                      </a:r>
                    </a:p>
                  </a:txBody>
                  <a:tcPr anchor="ctr"/>
                </a:tc>
                <a:extLst>
                  <a:ext uri="{0D108BD9-81ED-4DB2-BD59-A6C34878D82A}">
                    <a16:rowId xmlns:a16="http://schemas.microsoft.com/office/drawing/2014/main" val="971732515"/>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dirty="0">
                          <a:latin typeface="+mj-lt"/>
                        </a:rPr>
                        <a:t> antagonism</a:t>
                      </a:r>
                    </a:p>
                  </a:txBody>
                  <a:tcPr anchor="ctr"/>
                </a:tc>
                <a:tc>
                  <a:txBody>
                    <a:bodyPr/>
                    <a:lstStyle/>
                    <a:p>
                      <a:pPr algn="ctr"/>
                      <a:r>
                        <a:rPr lang="en-US" dirty="0">
                          <a:latin typeface="+mj-lt"/>
                        </a:rPr>
                        <a:t>Block D</a:t>
                      </a:r>
                      <a:r>
                        <a:rPr lang="en-US" baseline="-25000" dirty="0">
                          <a:latin typeface="+mj-lt"/>
                        </a:rPr>
                        <a:t>2 </a:t>
                      </a:r>
                      <a:r>
                        <a:rPr lang="en-US" baseline="0" dirty="0">
                          <a:latin typeface="+mj-lt"/>
                        </a:rPr>
                        <a:t>activity in mesolimbic and </a:t>
                      </a:r>
                      <a:r>
                        <a:rPr lang="en-US" baseline="0" dirty="0" err="1">
                          <a:latin typeface="+mj-lt"/>
                        </a:rPr>
                        <a:t>mesostriatal</a:t>
                      </a:r>
                      <a:r>
                        <a:rPr lang="en-US" baseline="0" dirty="0">
                          <a:latin typeface="+mj-lt"/>
                        </a:rPr>
                        <a:t> networks</a:t>
                      </a:r>
                      <a:endParaRPr lang="en-US" dirty="0">
                        <a:latin typeface="+mj-lt"/>
                      </a:endParaRPr>
                    </a:p>
                  </a:txBody>
                  <a:tcPr anchor="ctr"/>
                </a:tc>
                <a:tc>
                  <a:txBody>
                    <a:bodyPr/>
                    <a:lstStyle/>
                    <a:p>
                      <a:pPr algn="ctr"/>
                      <a:r>
                        <a:rPr lang="en-US" dirty="0">
                          <a:latin typeface="+mj-lt"/>
                        </a:rPr>
                        <a:t>Haloperidol</a:t>
                      </a:r>
                    </a:p>
                  </a:txBody>
                  <a:tcPr anchor="ctr"/>
                </a:tc>
                <a:extLst>
                  <a:ext uri="{0D108BD9-81ED-4DB2-BD59-A6C34878D82A}">
                    <a16:rowId xmlns:a16="http://schemas.microsoft.com/office/drawing/2014/main" val="3029605490"/>
                  </a:ext>
                </a:extLst>
              </a:tr>
              <a:tr h="1057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 partial agonism</a:t>
                      </a:r>
                      <a:endParaRPr lang="en-US" dirty="0">
                        <a:latin typeface="+mj-lt"/>
                      </a:endParaRPr>
                    </a:p>
                  </a:txBody>
                  <a:tcPr anchor="ctr"/>
                </a:tc>
                <a:tc>
                  <a:txBody>
                    <a:bodyPr/>
                    <a:lstStyle/>
                    <a:p>
                      <a:pPr algn="ctr"/>
                      <a:r>
                        <a:rPr lang="en-US" dirty="0">
                          <a:latin typeface="+mj-lt"/>
                        </a:rPr>
                        <a:t>Dampen D</a:t>
                      </a:r>
                      <a:r>
                        <a:rPr lang="en-US" baseline="-25000" dirty="0">
                          <a:latin typeface="+mj-lt"/>
                        </a:rPr>
                        <a:t>2 </a:t>
                      </a:r>
                      <a:r>
                        <a:rPr lang="en-US" baseline="0" dirty="0">
                          <a:latin typeface="+mj-lt"/>
                        </a:rPr>
                        <a:t>activity</a:t>
                      </a:r>
                    </a:p>
                  </a:txBody>
                  <a:tcPr anchor="ctr"/>
                </a:tc>
                <a:tc>
                  <a:txBody>
                    <a:bodyPr/>
                    <a:lstStyle/>
                    <a:p>
                      <a:pPr algn="ctr"/>
                      <a:r>
                        <a:rPr lang="en-US" dirty="0">
                          <a:latin typeface="+mj-lt"/>
                        </a:rPr>
                        <a:t>Aripiprazole</a:t>
                      </a:r>
                    </a:p>
                  </a:txBody>
                  <a:tcPr anchor="ctr"/>
                </a:tc>
                <a:extLst>
                  <a:ext uri="{0D108BD9-81ED-4DB2-BD59-A6C34878D82A}">
                    <a16:rowId xmlns:a16="http://schemas.microsoft.com/office/drawing/2014/main" val="1711720134"/>
                  </a:ext>
                </a:extLst>
              </a:tr>
              <a:tr h="10896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2A</a:t>
                      </a:r>
                      <a:r>
                        <a:rPr lang="en-US" b="0" i="0" dirty="0">
                          <a:effectLst/>
                          <a:latin typeface="+mj-lt"/>
                        </a:rPr>
                        <a:t> antagonism</a:t>
                      </a:r>
                      <a:endParaRPr lang="en-US" dirty="0">
                        <a:latin typeface="+mj-lt"/>
                      </a:endParaRPr>
                    </a:p>
                  </a:txBody>
                  <a:tcPr anchor="ctr"/>
                </a:tc>
                <a:tc>
                  <a:txBody>
                    <a:bodyPr/>
                    <a:lstStyle/>
                    <a:p>
                      <a:pPr algn="ct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r>
                        <a:rPr lang="en-US" dirty="0">
                          <a:latin typeface="+mj-lt"/>
                        </a:rPr>
                        <a:t>Risperidone</a:t>
                      </a:r>
                    </a:p>
                  </a:txBody>
                  <a:tcPr anchor="ctr"/>
                </a:tc>
                <a:extLst>
                  <a:ext uri="{0D108BD9-81ED-4DB2-BD59-A6C34878D82A}">
                    <a16:rowId xmlns:a16="http://schemas.microsoft.com/office/drawing/2014/main" val="1465573609"/>
                  </a:ext>
                </a:extLst>
              </a:tr>
              <a:tr h="1089656">
                <a:tc>
                  <a:txBody>
                    <a:bodyPr/>
                    <a:lstStyle/>
                    <a:p>
                      <a:pPr algn="ctr"/>
                      <a:r>
                        <a:rPr lang="en-US" dirty="0">
                          <a:latin typeface="+mj-lt"/>
                        </a:rPr>
                        <a:t>D</a:t>
                      </a:r>
                      <a:r>
                        <a:rPr lang="en-US" baseline="-25000" dirty="0">
                          <a:latin typeface="+mj-lt"/>
                        </a:rPr>
                        <a:t>2</a:t>
                      </a:r>
                      <a:r>
                        <a:rPr lang="en-US" b="0" i="0" dirty="0">
                          <a:effectLst/>
                          <a:latin typeface="+mj-lt"/>
                        </a:rPr>
                        <a:t>/5HT</a:t>
                      </a:r>
                      <a:r>
                        <a:rPr lang="en-US" b="0" i="0" baseline="-25000" dirty="0">
                          <a:effectLst/>
                          <a:latin typeface="+mj-lt"/>
                        </a:rPr>
                        <a:t>1A</a:t>
                      </a:r>
                      <a:r>
                        <a:rPr lang="en-US" b="0" i="0" dirty="0">
                          <a:effectLst/>
                          <a:latin typeface="+mj-lt"/>
                        </a:rPr>
                        <a:t> partial agonism</a:t>
                      </a:r>
                      <a:endParaRPr lang="en-US"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mj-lt"/>
                        </a:rPr>
                        <a:t>Modulation of  glutamatergic/GABAergic neurons that regulate D</a:t>
                      </a:r>
                      <a:r>
                        <a:rPr lang="en-US" baseline="-25000" dirty="0">
                          <a:latin typeface="+mj-lt"/>
                        </a:rPr>
                        <a:t>2 </a:t>
                      </a:r>
                      <a:r>
                        <a:rPr lang="en-US" baseline="0" dirty="0">
                          <a:latin typeface="+mj-lt"/>
                        </a:rPr>
                        <a:t>networks</a:t>
                      </a:r>
                      <a:endParaRPr lang="en-US" dirty="0">
                        <a:latin typeface="+mj-lt"/>
                      </a:endParaRPr>
                    </a:p>
                  </a:txBody>
                  <a:tcPr anchor="ctr"/>
                </a:tc>
                <a:tc>
                  <a:txBody>
                    <a:bodyPr/>
                    <a:lstStyle/>
                    <a:p>
                      <a:pPr algn="ctr"/>
                      <a:endParaRPr lang="en-US" dirty="0">
                        <a:latin typeface="+mj-lt"/>
                      </a:endParaRPr>
                    </a:p>
                    <a:p>
                      <a:pPr algn="ctr"/>
                      <a:r>
                        <a:rPr lang="en-US" dirty="0" err="1">
                          <a:latin typeface="+mj-lt"/>
                        </a:rPr>
                        <a:t>Brexpiprazole</a:t>
                      </a:r>
                      <a:endParaRPr lang="en-US" dirty="0">
                        <a:latin typeface="+mj-lt"/>
                      </a:endParaRPr>
                    </a:p>
                  </a:txBody>
                  <a:tcPr anchor="ctr"/>
                </a:tc>
                <a:extLst>
                  <a:ext uri="{0D108BD9-81ED-4DB2-BD59-A6C34878D82A}">
                    <a16:rowId xmlns:a16="http://schemas.microsoft.com/office/drawing/2014/main" val="3964288635"/>
                  </a:ext>
                </a:extLst>
              </a:tr>
            </a:tbl>
          </a:graphicData>
        </a:graphic>
      </p:graphicFrame>
      <p:pic>
        <p:nvPicPr>
          <p:cNvPr id="10" name="Picture 9">
            <a:extLst>
              <a:ext uri="{FF2B5EF4-FFF2-40B4-BE49-F238E27FC236}">
                <a16:creationId xmlns:a16="http://schemas.microsoft.com/office/drawing/2014/main" id="{5776A4CC-4CEB-3FC3-E486-59BC7A7951AE}"/>
              </a:ext>
            </a:extLst>
          </p:cNvPr>
          <p:cNvPicPr>
            <a:picLocks noChangeAspect="1"/>
          </p:cNvPicPr>
          <p:nvPr/>
        </p:nvPicPr>
        <p:blipFill>
          <a:blip r:embed="rId3"/>
          <a:stretch>
            <a:fillRect/>
          </a:stretch>
        </p:blipFill>
        <p:spPr>
          <a:xfrm>
            <a:off x="1076526" y="253840"/>
            <a:ext cx="10054894" cy="899748"/>
          </a:xfrm>
          <a:prstGeom prst="rect">
            <a:avLst/>
          </a:prstGeom>
          <a:noFill/>
          <a:ln w="28575" cap="rnd">
            <a:solidFill>
              <a:schemeClr val="tx2"/>
            </a:solidFill>
          </a:ln>
        </p:spPr>
      </p:pic>
      <p:sp>
        <p:nvSpPr>
          <p:cNvPr id="11" name="Subtitle 2">
            <a:extLst>
              <a:ext uri="{FF2B5EF4-FFF2-40B4-BE49-F238E27FC236}">
                <a16:creationId xmlns:a16="http://schemas.microsoft.com/office/drawing/2014/main" id="{88B09D53-DBE8-24B0-DAD1-E512E66082CA}"/>
              </a:ext>
            </a:extLst>
          </p:cNvPr>
          <p:cNvSpPr txBox="1">
            <a:spLocks/>
          </p:cNvSpPr>
          <p:nvPr/>
        </p:nvSpPr>
        <p:spPr>
          <a:xfrm>
            <a:off x="1429335" y="310828"/>
            <a:ext cx="9333327" cy="77744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800">
                <a:solidFill>
                  <a:schemeClr val="tx1"/>
                </a:solidFill>
                <a:latin typeface="+mj-lt"/>
                <a:cs typeface="Arial"/>
              </a:rPr>
              <a:t>Where does the efficacy come from?</a:t>
            </a:r>
            <a:endParaRPr lang="en-US" sz="4800" dirty="0">
              <a:solidFill>
                <a:schemeClr val="tx1"/>
              </a:solidFill>
              <a:latin typeface="+mj-lt"/>
              <a:cs typeface="Arial"/>
            </a:endParaRPr>
          </a:p>
        </p:txBody>
      </p:sp>
      <p:sp>
        <p:nvSpPr>
          <p:cNvPr id="4" name="Freeform: Shape 3">
            <a:extLst>
              <a:ext uri="{FF2B5EF4-FFF2-40B4-BE49-F238E27FC236}">
                <a16:creationId xmlns:a16="http://schemas.microsoft.com/office/drawing/2014/main" id="{07D93FFB-D08E-A731-C2EB-5E332C5B2B7E}"/>
              </a:ext>
            </a:extLst>
          </p:cNvPr>
          <p:cNvSpPr/>
          <p:nvPr/>
        </p:nvSpPr>
        <p:spPr>
          <a:xfrm>
            <a:off x="1697074" y="2305878"/>
            <a:ext cx="8797852" cy="4278617"/>
          </a:xfrm>
          <a:custGeom>
            <a:avLst/>
            <a:gdLst>
              <a:gd name="connsiteX0" fmla="*/ 0 w 8797852"/>
              <a:gd name="connsiteY0" fmla="*/ 0 h 4278617"/>
              <a:gd name="connsiteX1" fmla="*/ 8797852 w 8797852"/>
              <a:gd name="connsiteY1" fmla="*/ 0 h 4278617"/>
              <a:gd name="connsiteX2" fmla="*/ 8797852 w 8797852"/>
              <a:gd name="connsiteY2" fmla="*/ 4278617 h 4278617"/>
              <a:gd name="connsiteX3" fmla="*/ 8792022 w 8797852"/>
              <a:gd name="connsiteY3" fmla="*/ 4278617 h 4278617"/>
              <a:gd name="connsiteX4" fmla="*/ 8792022 w 8797852"/>
              <a:gd name="connsiteY4" fmla="*/ 3207026 h 4278617"/>
              <a:gd name="connsiteX5" fmla="*/ 0 w 8797852"/>
              <a:gd name="connsiteY5" fmla="*/ 3207026 h 42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7852" h="4278617">
                <a:moveTo>
                  <a:pt x="0" y="0"/>
                </a:moveTo>
                <a:lnTo>
                  <a:pt x="8797852" y="0"/>
                </a:lnTo>
                <a:lnTo>
                  <a:pt x="8797852" y="4278617"/>
                </a:lnTo>
                <a:lnTo>
                  <a:pt x="8792022" y="4278617"/>
                </a:lnTo>
                <a:lnTo>
                  <a:pt x="8792022" y="3207026"/>
                </a:lnTo>
                <a:lnTo>
                  <a:pt x="0" y="3207026"/>
                </a:lnTo>
                <a:close/>
              </a:path>
            </a:pathLst>
          </a:cu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4598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F28F-DD50-D9A7-433D-CFB4B3AC634A}"/>
              </a:ext>
            </a:extLst>
          </p:cNvPr>
          <p:cNvSpPr>
            <a:spLocks noGrp="1"/>
          </p:cNvSpPr>
          <p:nvPr>
            <p:ph type="title"/>
          </p:nvPr>
        </p:nvSpPr>
        <p:spPr/>
        <p:txBody>
          <a:bodyPr>
            <a:normAutofit/>
          </a:bodyPr>
          <a:lstStyle/>
          <a:p>
            <a:pPr algn="ctr"/>
            <a:r>
              <a:rPr lang="en-US" dirty="0">
                <a:latin typeface="+mn-lt"/>
              </a:rPr>
              <a:t>Let’s practice!</a:t>
            </a:r>
          </a:p>
        </p:txBody>
      </p:sp>
      <p:sp>
        <p:nvSpPr>
          <p:cNvPr id="3" name="Content Placeholder 2">
            <a:extLst>
              <a:ext uri="{FF2B5EF4-FFF2-40B4-BE49-F238E27FC236}">
                <a16:creationId xmlns:a16="http://schemas.microsoft.com/office/drawing/2014/main" id="{EB2A39D2-8C40-1A68-478A-1FFAF1568F3D}"/>
              </a:ext>
            </a:extLst>
          </p:cNvPr>
          <p:cNvSpPr>
            <a:spLocks noGrp="1"/>
          </p:cNvSpPr>
          <p:nvPr>
            <p:ph idx="1"/>
          </p:nvPr>
        </p:nvSpPr>
        <p:spPr/>
        <p:txBody>
          <a:bodyPr>
            <a:normAutofit/>
          </a:bodyPr>
          <a:lstStyle/>
          <a:p>
            <a:pPr marL="0" indent="0">
              <a:buNone/>
            </a:pPr>
            <a:r>
              <a:rPr lang="en-US" dirty="0"/>
              <a:t>We will split into 3 breakout groups. You will have </a:t>
            </a:r>
            <a:r>
              <a:rPr lang="en-US" u="sng" dirty="0"/>
              <a:t>15 minutes</a:t>
            </a:r>
            <a:r>
              <a:rPr lang="en-US" dirty="0"/>
              <a:t> to:</a:t>
            </a:r>
          </a:p>
          <a:p>
            <a:endParaRPr lang="en-US" dirty="0"/>
          </a:p>
          <a:p>
            <a:pPr marL="514350" indent="-514350">
              <a:buFont typeface="+mj-lt"/>
              <a:buAutoNum type="alphaUcPeriod"/>
            </a:pPr>
            <a:r>
              <a:rPr lang="en-US" dirty="0"/>
              <a:t>Elect both a </a:t>
            </a:r>
            <a:r>
              <a:rPr lang="en-US" u="sng" dirty="0"/>
              <a:t>spokesperson</a:t>
            </a:r>
            <a:r>
              <a:rPr lang="en-US" dirty="0"/>
              <a:t> and a </a:t>
            </a:r>
            <a:r>
              <a:rPr lang="en-US" u="sng" dirty="0"/>
              <a:t>PowerPoint designer</a:t>
            </a:r>
          </a:p>
          <a:p>
            <a:pPr marL="514350" indent="-514350">
              <a:buFont typeface="+mj-lt"/>
              <a:buAutoNum type="alphaUcPeriod"/>
            </a:pPr>
            <a:endParaRPr lang="en-US" dirty="0"/>
          </a:p>
          <a:p>
            <a:pPr marL="514350" indent="-514350">
              <a:buFont typeface="+mj-lt"/>
              <a:buAutoNum type="alphaUcPeriod"/>
            </a:pPr>
            <a:r>
              <a:rPr lang="en-US" u="sng" dirty="0"/>
              <a:t>Discuss the slide</a:t>
            </a:r>
            <a:r>
              <a:rPr lang="en-US" dirty="0"/>
              <a:t> as a group using the provided questions</a:t>
            </a:r>
          </a:p>
          <a:p>
            <a:pPr marL="514350" indent="-514350">
              <a:buFont typeface="+mj-lt"/>
              <a:buAutoNum type="alphaUcPeriod"/>
            </a:pPr>
            <a:endParaRPr lang="en-US" dirty="0"/>
          </a:p>
          <a:p>
            <a:pPr marL="514350" indent="-514350">
              <a:buFont typeface="+mj-lt"/>
              <a:buAutoNum type="alphaUcPeriod"/>
            </a:pPr>
            <a:r>
              <a:rPr lang="en-US" u="sng" dirty="0"/>
              <a:t>Design a slide or set of slides</a:t>
            </a:r>
            <a:r>
              <a:rPr lang="en-US" dirty="0"/>
              <a:t> that aim to improve the learner experience</a:t>
            </a:r>
          </a:p>
          <a:p>
            <a:pPr marL="514350" indent="-514350">
              <a:buFont typeface="+mj-lt"/>
              <a:buAutoNum type="alphaUcPeriod"/>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985267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5D4381-097A-E6BB-FCFA-B48B61CD84EB}"/>
              </a:ext>
            </a:extLst>
          </p:cNvPr>
          <p:cNvSpPr txBox="1"/>
          <p:nvPr/>
        </p:nvSpPr>
        <p:spPr>
          <a:xfrm>
            <a:off x="4242033" y="2890391"/>
            <a:ext cx="3707934" cy="1077218"/>
          </a:xfrm>
          <a:prstGeom prst="rect">
            <a:avLst/>
          </a:prstGeom>
          <a:noFill/>
        </p:spPr>
        <p:txBody>
          <a:bodyPr wrap="square" rtlCol="0">
            <a:spAutoFit/>
          </a:bodyPr>
          <a:lstStyle/>
          <a:p>
            <a:r>
              <a:rPr lang="en-US" sz="6400" dirty="0"/>
              <a:t>Practice 1</a:t>
            </a:r>
          </a:p>
        </p:txBody>
      </p:sp>
    </p:spTree>
    <p:extLst>
      <p:ext uri="{BB962C8B-B14F-4D97-AF65-F5344CB8AC3E}">
        <p14:creationId xmlns:p14="http://schemas.microsoft.com/office/powerpoint/2010/main" val="19268218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42E7-F98E-CE46-8D87-C48C30661C76}"/>
              </a:ext>
            </a:extLst>
          </p:cNvPr>
          <p:cNvSpPr>
            <a:spLocks noGrp="1"/>
          </p:cNvSpPr>
          <p:nvPr>
            <p:ph type="title"/>
          </p:nvPr>
        </p:nvSpPr>
        <p:spPr>
          <a:xfrm>
            <a:off x="537563" y="2498271"/>
            <a:ext cx="3642551" cy="2057400"/>
          </a:xfrm>
          <a:noFill/>
          <a:ln>
            <a:solidFill>
              <a:schemeClr val="tx1">
                <a:lumMod val="85000"/>
                <a:lumOff val="15000"/>
              </a:schemeClr>
            </a:solidFill>
          </a:ln>
        </p:spPr>
        <p:txBody>
          <a:bodyPr>
            <a:noAutofit/>
          </a:bodyPr>
          <a:lstStyle/>
          <a:p>
            <a:r>
              <a:rPr lang="en-US" sz="3200" b="1" dirty="0">
                <a:solidFill>
                  <a:schemeClr val="tx1">
                    <a:lumMod val="95000"/>
                    <a:lumOff val="5000"/>
                  </a:schemeClr>
                </a:solidFill>
              </a:rPr>
              <a:t>What is self-care?</a:t>
            </a:r>
          </a:p>
        </p:txBody>
      </p:sp>
      <p:sp>
        <p:nvSpPr>
          <p:cNvPr id="3" name="Content Placeholder 2">
            <a:extLst>
              <a:ext uri="{FF2B5EF4-FFF2-40B4-BE49-F238E27FC236}">
                <a16:creationId xmlns:a16="http://schemas.microsoft.com/office/drawing/2014/main" id="{5ED9F622-2E96-FB4F-AD17-57FEECBFD1F5}"/>
              </a:ext>
            </a:extLst>
          </p:cNvPr>
          <p:cNvSpPr>
            <a:spLocks noGrp="1"/>
          </p:cNvSpPr>
          <p:nvPr>
            <p:ph idx="1"/>
          </p:nvPr>
        </p:nvSpPr>
        <p:spPr>
          <a:xfrm>
            <a:off x="5191859" y="793984"/>
            <a:ext cx="6769051" cy="5459857"/>
          </a:xfrm>
        </p:spPr>
        <p:txBody>
          <a:bodyPr anchor="ctr">
            <a:normAutofit lnSpcReduction="10000"/>
          </a:bodyPr>
          <a:lstStyle/>
          <a:p>
            <a:pPr fontAlgn="base"/>
            <a:r>
              <a:rPr lang="en-US" sz="2400" b="1" dirty="0">
                <a:solidFill>
                  <a:schemeClr val="tx1"/>
                </a:solidFill>
              </a:rPr>
              <a:t>Self-care has been defined as "a multidimensional, multifaceted process of purposeful engagement in strategies that promote healthy functioning and enhance well-being"</a:t>
            </a:r>
          </a:p>
          <a:p>
            <a:pPr fontAlgn="base"/>
            <a:r>
              <a:rPr lang="en-US" sz="2400" b="1" dirty="0">
                <a:solidFill>
                  <a:schemeClr val="tx1"/>
                </a:solidFill>
              </a:rPr>
              <a:t>There are many forms self-care can take-- from getting enough sleep every night or stepping outside for a few minutes for some fresh air</a:t>
            </a:r>
          </a:p>
          <a:p>
            <a:pPr fontAlgn="base"/>
            <a:r>
              <a:rPr lang="en-US" sz="2400" b="1" dirty="0">
                <a:solidFill>
                  <a:schemeClr val="tx1"/>
                </a:solidFill>
              </a:rPr>
              <a:t>Self-care is vital for building resilience toward those stressors in life that you can't eliminate:  When you've taken steps to care for your mind and body, you'll be better equipped to live a healthy and happy life.</a:t>
            </a:r>
          </a:p>
          <a:p>
            <a:pPr fontAlgn="base"/>
            <a:r>
              <a:rPr lang="en-US" sz="2400" b="1" dirty="0">
                <a:solidFill>
                  <a:schemeClr val="tx1"/>
                </a:solidFill>
              </a:rPr>
              <a:t>It's important to assess how you're caring for yourself in several different domains so you can ensure you're caring for your mind, body, and spirit.</a:t>
            </a:r>
          </a:p>
          <a:p>
            <a:endParaRPr lang="en-US" dirty="0">
              <a:solidFill>
                <a:schemeClr val="tx1"/>
              </a:solidFill>
            </a:endParaRPr>
          </a:p>
        </p:txBody>
      </p:sp>
    </p:spTree>
    <p:extLst>
      <p:ext uri="{BB962C8B-B14F-4D97-AF65-F5344CB8AC3E}">
        <p14:creationId xmlns:p14="http://schemas.microsoft.com/office/powerpoint/2010/main" val="6611106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tx1"/>
                          </a:solidFill>
                        </a:rPr>
                        <a:t>What</a:t>
                      </a:r>
                      <a:r>
                        <a:rPr lang="en-US" b="0" u="none" dirty="0">
                          <a:solidFill>
                            <a:schemeClr val="tx1"/>
                          </a:solidFill>
                        </a:rPr>
                        <a:t> content do I show (or leave out?)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of it – audience needs to see the ‘raw’ data</a:t>
                      </a:r>
                    </a:p>
                    <a:p>
                      <a:r>
                        <a:rPr lang="en-US" dirty="0">
                          <a:solidFill>
                            <a:schemeClr val="tx1"/>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7722388"/>
                  </a:ext>
                </a:extLst>
              </a:tr>
              <a:tr h="825166">
                <a:tc>
                  <a:txBody>
                    <a:bodyPr/>
                    <a:lstStyle/>
                    <a:p>
                      <a:r>
                        <a:rPr lang="en-US" b="1" u="sng" dirty="0">
                          <a:solidFill>
                            <a:schemeClr val="tx1"/>
                          </a:solidFill>
                        </a:rPr>
                        <a:t>When</a:t>
                      </a:r>
                      <a:r>
                        <a:rPr lang="en-US" b="0" u="none" dirty="0">
                          <a:solidFill>
                            <a:schemeClr val="tx1"/>
                          </a:solidFill>
                        </a:rPr>
                        <a:t> do I show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at once or in pieces?</a:t>
                      </a:r>
                    </a:p>
                    <a:p>
                      <a:r>
                        <a:rPr lang="en-US" dirty="0">
                          <a:solidFill>
                            <a:schemeClr val="tx1"/>
                          </a:solidFill>
                        </a:rPr>
                        <a:t>Early or late in the talk?</a:t>
                      </a:r>
                    </a:p>
                    <a:p>
                      <a:r>
                        <a:rPr lang="en-US" dirty="0">
                          <a:solidFill>
                            <a:schemeClr val="tx1"/>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6140115"/>
                  </a:ext>
                </a:extLst>
              </a:tr>
              <a:tr h="825166">
                <a:tc>
                  <a:txBody>
                    <a:bodyPr/>
                    <a:lstStyle/>
                    <a:p>
                      <a:r>
                        <a:rPr lang="en-US" b="1" u="sng" dirty="0">
                          <a:solidFill>
                            <a:schemeClr val="tx1"/>
                          </a:solidFill>
                        </a:rPr>
                        <a:t>How</a:t>
                      </a:r>
                      <a:r>
                        <a:rPr lang="en-US" b="0" u="none" dirty="0">
                          <a:solidFill>
                            <a:schemeClr val="tx1"/>
                          </a:solidFill>
                        </a:rPr>
                        <a:t> am I displaying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Text?</a:t>
                      </a:r>
                    </a:p>
                    <a:p>
                      <a:r>
                        <a:rPr lang="en-US" dirty="0">
                          <a:solidFill>
                            <a:schemeClr val="tx1"/>
                          </a:solidFill>
                        </a:rPr>
                        <a:t>Images?</a:t>
                      </a:r>
                    </a:p>
                    <a:p>
                      <a:r>
                        <a:rPr lang="en-US" dirty="0">
                          <a:solidFill>
                            <a:schemeClr val="tx1"/>
                          </a:solidFill>
                        </a:rPr>
                        <a:t>Figures? Charts? 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1067081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42E7-F98E-CE46-8D87-C48C30661C76}"/>
              </a:ext>
            </a:extLst>
          </p:cNvPr>
          <p:cNvSpPr>
            <a:spLocks noGrp="1"/>
          </p:cNvSpPr>
          <p:nvPr>
            <p:ph type="title"/>
          </p:nvPr>
        </p:nvSpPr>
        <p:spPr>
          <a:xfrm>
            <a:off x="537563" y="2498271"/>
            <a:ext cx="3642551" cy="2057400"/>
          </a:xfrm>
          <a:noFill/>
          <a:ln>
            <a:solidFill>
              <a:schemeClr val="tx1">
                <a:lumMod val="85000"/>
                <a:lumOff val="15000"/>
              </a:schemeClr>
            </a:solidFill>
          </a:ln>
        </p:spPr>
        <p:txBody>
          <a:bodyPr>
            <a:noAutofit/>
          </a:bodyPr>
          <a:lstStyle/>
          <a:p>
            <a:r>
              <a:rPr lang="en-US" sz="3200" b="1" dirty="0">
                <a:solidFill>
                  <a:schemeClr val="tx1">
                    <a:lumMod val="95000"/>
                    <a:lumOff val="5000"/>
                  </a:schemeClr>
                </a:solidFill>
              </a:rPr>
              <a:t>What is self-care?</a:t>
            </a:r>
          </a:p>
        </p:txBody>
      </p:sp>
      <p:sp>
        <p:nvSpPr>
          <p:cNvPr id="3" name="Content Placeholder 2">
            <a:extLst>
              <a:ext uri="{FF2B5EF4-FFF2-40B4-BE49-F238E27FC236}">
                <a16:creationId xmlns:a16="http://schemas.microsoft.com/office/drawing/2014/main" id="{5ED9F622-2E96-FB4F-AD17-57FEECBFD1F5}"/>
              </a:ext>
            </a:extLst>
          </p:cNvPr>
          <p:cNvSpPr>
            <a:spLocks noGrp="1"/>
          </p:cNvSpPr>
          <p:nvPr>
            <p:ph idx="1"/>
          </p:nvPr>
        </p:nvSpPr>
        <p:spPr>
          <a:xfrm>
            <a:off x="5191859" y="793984"/>
            <a:ext cx="6769051" cy="5459857"/>
          </a:xfrm>
        </p:spPr>
        <p:txBody>
          <a:bodyPr anchor="ctr">
            <a:normAutofit lnSpcReduction="10000"/>
          </a:bodyPr>
          <a:lstStyle/>
          <a:p>
            <a:pPr fontAlgn="base"/>
            <a:r>
              <a:rPr lang="en-US" sz="2400" b="1" dirty="0">
                <a:solidFill>
                  <a:schemeClr val="tx1"/>
                </a:solidFill>
              </a:rPr>
              <a:t>Self-care has been defined as "a multidimensional, multifaceted process of purposeful engagement in strategies that promote healthy functioning and enhance well-being"</a:t>
            </a:r>
          </a:p>
          <a:p>
            <a:pPr fontAlgn="base"/>
            <a:r>
              <a:rPr lang="en-US" sz="2400" b="1" dirty="0">
                <a:solidFill>
                  <a:schemeClr val="tx1"/>
                </a:solidFill>
              </a:rPr>
              <a:t>There are many forms self-care can take-- from getting enough sleep every night or stepping outside for a few minutes for some fresh air</a:t>
            </a:r>
          </a:p>
          <a:p>
            <a:pPr fontAlgn="base"/>
            <a:r>
              <a:rPr lang="en-US" sz="2400" b="1" dirty="0">
                <a:solidFill>
                  <a:schemeClr val="tx1"/>
                </a:solidFill>
              </a:rPr>
              <a:t>Self-care is vital for building resilience toward those stressors in life that you can't eliminate:  When you've taken steps to care for your mind and body, you'll be better equipped to live a healthy and happy life.</a:t>
            </a:r>
          </a:p>
          <a:p>
            <a:pPr fontAlgn="base"/>
            <a:r>
              <a:rPr lang="en-US" sz="2400" b="1" dirty="0">
                <a:solidFill>
                  <a:schemeClr val="tx1"/>
                </a:solidFill>
              </a:rPr>
              <a:t>It's important to assess how you're caring for yourself in several different domains so you can ensure you're caring for your mind, body, and spirit.</a:t>
            </a:r>
          </a:p>
          <a:p>
            <a:endParaRPr lang="en-US" dirty="0">
              <a:solidFill>
                <a:schemeClr val="tx1"/>
              </a:solidFill>
            </a:endParaRPr>
          </a:p>
        </p:txBody>
      </p:sp>
      <p:sp>
        <p:nvSpPr>
          <p:cNvPr id="4" name="Oval 3">
            <a:extLst>
              <a:ext uri="{FF2B5EF4-FFF2-40B4-BE49-F238E27FC236}">
                <a16:creationId xmlns:a16="http://schemas.microsoft.com/office/drawing/2014/main" id="{5B06CCA4-6953-D3D7-092C-C03E7146DC09}"/>
              </a:ext>
            </a:extLst>
          </p:cNvPr>
          <p:cNvSpPr/>
          <p:nvPr/>
        </p:nvSpPr>
        <p:spPr>
          <a:xfrm rot="20693895">
            <a:off x="124185" y="288529"/>
            <a:ext cx="3203388" cy="101091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alibri" panose="020F0502020204030204" pitchFamily="34" charset="0"/>
                <a:cs typeface="Calibri" panose="020F0502020204030204" pitchFamily="34" charset="0"/>
              </a:rPr>
              <a:t>Redesign this!</a:t>
            </a:r>
          </a:p>
        </p:txBody>
      </p:sp>
    </p:spTree>
    <p:extLst>
      <p:ext uri="{BB962C8B-B14F-4D97-AF65-F5344CB8AC3E}">
        <p14:creationId xmlns:p14="http://schemas.microsoft.com/office/powerpoint/2010/main" val="4641167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5D4381-097A-E6BB-FCFA-B48B61CD84EB}"/>
              </a:ext>
            </a:extLst>
          </p:cNvPr>
          <p:cNvSpPr txBox="1"/>
          <p:nvPr/>
        </p:nvSpPr>
        <p:spPr>
          <a:xfrm>
            <a:off x="4242033" y="2890391"/>
            <a:ext cx="3707934" cy="1077218"/>
          </a:xfrm>
          <a:prstGeom prst="rect">
            <a:avLst/>
          </a:prstGeom>
          <a:noFill/>
        </p:spPr>
        <p:txBody>
          <a:bodyPr wrap="square" rtlCol="0">
            <a:spAutoFit/>
          </a:bodyPr>
          <a:lstStyle/>
          <a:p>
            <a:r>
              <a:rPr lang="en-US" sz="6400" dirty="0"/>
              <a:t>Practice 2</a:t>
            </a:r>
          </a:p>
        </p:txBody>
      </p:sp>
    </p:spTree>
    <p:extLst>
      <p:ext uri="{BB962C8B-B14F-4D97-AF65-F5344CB8AC3E}">
        <p14:creationId xmlns:p14="http://schemas.microsoft.com/office/powerpoint/2010/main" val="5639635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518F-24A2-BB4E-AF8F-C4E50154E611}"/>
              </a:ext>
            </a:extLst>
          </p:cNvPr>
          <p:cNvSpPr>
            <a:spLocks noGrp="1"/>
          </p:cNvSpPr>
          <p:nvPr>
            <p:ph type="title"/>
          </p:nvPr>
        </p:nvSpPr>
        <p:spPr>
          <a:xfrm>
            <a:off x="2379663" y="1"/>
            <a:ext cx="7429500" cy="1477963"/>
          </a:xfrm>
        </p:spPr>
        <p:txBody>
          <a:bodyPr/>
          <a:lstStyle/>
          <a:p>
            <a:pPr algn="ctr" eaLnBrk="1" hangingPunct="1">
              <a:defRPr/>
            </a:pPr>
            <a:r>
              <a:rPr lang="en-US" dirty="0"/>
              <a:t>Recognizing delirium</a:t>
            </a:r>
          </a:p>
        </p:txBody>
      </p:sp>
      <p:sp>
        <p:nvSpPr>
          <p:cNvPr id="3" name="Content Placeholder 2">
            <a:extLst>
              <a:ext uri="{FF2B5EF4-FFF2-40B4-BE49-F238E27FC236}">
                <a16:creationId xmlns:a16="http://schemas.microsoft.com/office/drawing/2014/main" id="{F1E041DD-B724-0D4D-8603-FA54B1B859A7}"/>
              </a:ext>
            </a:extLst>
          </p:cNvPr>
          <p:cNvSpPr>
            <a:spLocks noGrp="1"/>
          </p:cNvSpPr>
          <p:nvPr>
            <p:ph idx="1"/>
          </p:nvPr>
        </p:nvSpPr>
        <p:spPr>
          <a:xfrm>
            <a:off x="2379663" y="1135064"/>
            <a:ext cx="7772400" cy="5089525"/>
          </a:xfrm>
        </p:spPr>
        <p:txBody>
          <a:bodyPr>
            <a:normAutofit fontScale="85000" lnSpcReduction="10000"/>
          </a:bodyPr>
          <a:lstStyle/>
          <a:p>
            <a:pPr eaLnBrk="1" hangingPunct="1">
              <a:defRPr/>
            </a:pPr>
            <a:r>
              <a:rPr lang="en-US" dirty="0"/>
              <a:t>In one sample, 42% of psychiatry consultations for depression were actually hypoactive delirium</a:t>
            </a:r>
          </a:p>
          <a:p>
            <a:pPr eaLnBrk="1" hangingPunct="1">
              <a:defRPr/>
            </a:pPr>
            <a:r>
              <a:rPr lang="en-US" dirty="0"/>
              <a:t>Test attention and orientation</a:t>
            </a:r>
          </a:p>
          <a:p>
            <a:pPr lvl="1" eaLnBrk="1" hangingPunct="1">
              <a:defRPr/>
            </a:pPr>
            <a:r>
              <a:rPr lang="en-US" dirty="0"/>
              <a:t>Spell “world” backward</a:t>
            </a:r>
          </a:p>
          <a:p>
            <a:pPr lvl="1" eaLnBrk="1" hangingPunct="1">
              <a:defRPr/>
            </a:pPr>
            <a:r>
              <a:rPr lang="en-US" dirty="0"/>
              <a:t>List months of the year or days of the week backwards</a:t>
            </a:r>
          </a:p>
          <a:p>
            <a:pPr lvl="1" eaLnBrk="1" hangingPunct="1">
              <a:defRPr/>
            </a:pPr>
            <a:r>
              <a:rPr lang="en-US" dirty="0"/>
              <a:t>Serial subtraction (i.e. serial 7s or 10s)</a:t>
            </a:r>
          </a:p>
          <a:p>
            <a:pPr lvl="1" eaLnBrk="1" hangingPunct="1">
              <a:defRPr/>
            </a:pPr>
            <a:r>
              <a:rPr lang="en-US" dirty="0"/>
              <a:t>Squeeze hand for letter A in “CASABLANCA”</a:t>
            </a:r>
          </a:p>
          <a:p>
            <a:pPr eaLnBrk="1" hangingPunct="1">
              <a:defRPr/>
            </a:pPr>
            <a:r>
              <a:rPr lang="en-US" dirty="0"/>
              <a:t>Obtain info about pre-illness mental status, as there should be a significant change from baseline</a:t>
            </a:r>
          </a:p>
          <a:p>
            <a:pPr eaLnBrk="1" hangingPunct="1">
              <a:defRPr/>
            </a:pPr>
            <a:r>
              <a:rPr lang="en-US" dirty="0"/>
              <a:t>CAM-ICU (very sensitive and highly specific if positive) and Nu-DESC (somewhat sensitive but highly specific even at score of 1)</a:t>
            </a:r>
          </a:p>
          <a:p>
            <a:pPr eaLnBrk="1" hangingPunct="1">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Montreal Cognitive Assessment (</a:t>
            </a:r>
            <a:r>
              <a:rPr lang="en-US" altLang="en-US" b="1" dirty="0" err="1">
                <a:latin typeface="Arial" panose="020B0604020202020204" pitchFamily="34" charset="0"/>
                <a:ea typeface="ＭＳ Ｐゴシック" panose="020B0600070205080204" pitchFamily="34" charset="-128"/>
                <a:cs typeface="Arial" panose="020B0604020202020204" pitchFamily="34" charset="0"/>
              </a:rPr>
              <a:t>MoCA</a:t>
            </a:r>
            <a:r>
              <a:rPr lang="en-US" altLang="en-US" dirty="0">
                <a:latin typeface="Arial" panose="020B0604020202020204" pitchFamily="34" charset="0"/>
                <a:ea typeface="ＭＳ Ｐゴシック" panose="020B0600070205080204" pitchFamily="34" charset="-128"/>
                <a:cs typeface="Arial" panose="020B0604020202020204" pitchFamily="34" charset="0"/>
              </a:rPr>
              <a:t>): a wider range of tasks &amp; </a:t>
            </a:r>
            <a:r>
              <a:rPr lang="en-US" altLang="en-US" b="1" dirty="0">
                <a:latin typeface="Arial" panose="020B0604020202020204" pitchFamily="34" charset="0"/>
                <a:ea typeface="ＭＳ Ｐゴシック" panose="020B0600070205080204" pitchFamily="34" charset="-128"/>
                <a:cs typeface="Arial" panose="020B0604020202020204" pitchFamily="34" charset="0"/>
              </a:rPr>
              <a:t>&gt; sensitivity in identifying mild cognitive impairment </a:t>
            </a:r>
            <a:r>
              <a:rPr lang="en-US" altLang="en-US" dirty="0">
                <a:latin typeface="Arial" panose="020B0604020202020204" pitchFamily="34" charset="0"/>
                <a:ea typeface="ＭＳ Ｐゴシック" panose="020B0600070205080204" pitchFamily="34" charset="-128"/>
                <a:cs typeface="Arial" panose="020B0604020202020204" pitchFamily="34" charset="0"/>
              </a:rPr>
              <a:t>than the MMSE.</a:t>
            </a:r>
            <a:endParaRPr lang="en-US" dirty="0"/>
          </a:p>
          <a:p>
            <a:pPr lvl="1" eaLnBrk="1" hangingPunct="1">
              <a:defRPr/>
            </a:pPr>
            <a:endParaRPr lang="en-US" dirty="0"/>
          </a:p>
        </p:txBody>
      </p:sp>
    </p:spTree>
    <p:extLst>
      <p:ext uri="{BB962C8B-B14F-4D97-AF65-F5344CB8AC3E}">
        <p14:creationId xmlns:p14="http://schemas.microsoft.com/office/powerpoint/2010/main" val="27989827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CBED-FBE6-952C-1223-EA5992E75667}"/>
              </a:ext>
            </a:extLst>
          </p:cNvPr>
          <p:cNvSpPr>
            <a:spLocks noGrp="1"/>
          </p:cNvSpPr>
          <p:nvPr>
            <p:ph type="title"/>
          </p:nvPr>
        </p:nvSpPr>
        <p:spPr/>
        <p:txBody>
          <a:bodyPr/>
          <a:lstStyle/>
          <a:p>
            <a:pPr algn="ctr"/>
            <a:r>
              <a:rPr lang="en-US" dirty="0"/>
              <a:t>“Big Picture” decisions about presentations</a:t>
            </a:r>
          </a:p>
        </p:txBody>
      </p:sp>
      <p:sp>
        <p:nvSpPr>
          <p:cNvPr id="3" name="Content Placeholder 2">
            <a:extLst>
              <a:ext uri="{FF2B5EF4-FFF2-40B4-BE49-F238E27FC236}">
                <a16:creationId xmlns:a16="http://schemas.microsoft.com/office/drawing/2014/main" id="{3118AA8B-4151-D5A2-B57F-CF01065D9D6F}"/>
              </a:ext>
            </a:extLst>
          </p:cNvPr>
          <p:cNvSpPr>
            <a:spLocks noGrp="1"/>
          </p:cNvSpPr>
          <p:nvPr>
            <p:ph idx="1"/>
          </p:nvPr>
        </p:nvSpPr>
        <p:spPr/>
        <p:txBody>
          <a:bodyPr anchor="ctr"/>
          <a:lstStyle/>
          <a:p>
            <a:r>
              <a:rPr lang="en-US" dirty="0"/>
              <a:t>Slide format</a:t>
            </a:r>
          </a:p>
          <a:p>
            <a:endParaRPr lang="en-US" dirty="0"/>
          </a:p>
          <a:p>
            <a:r>
              <a:rPr lang="en-US" dirty="0">
                <a:solidFill>
                  <a:schemeClr val="bg1">
                    <a:lumMod val="75000"/>
                  </a:schemeClr>
                </a:solidFill>
              </a:rPr>
              <a:t>Slide number</a:t>
            </a:r>
          </a:p>
          <a:p>
            <a:endParaRPr lang="en-US" dirty="0">
              <a:solidFill>
                <a:schemeClr val="bg1">
                  <a:lumMod val="75000"/>
                </a:schemeClr>
              </a:solidFill>
            </a:endParaRPr>
          </a:p>
          <a:p>
            <a:r>
              <a:rPr lang="en-US" dirty="0">
                <a:solidFill>
                  <a:schemeClr val="bg1">
                    <a:lumMod val="75000"/>
                  </a:schemeClr>
                </a:solidFill>
              </a:rPr>
              <a:t>Slide organization</a:t>
            </a:r>
          </a:p>
          <a:p>
            <a:endParaRPr lang="en-US" dirty="0">
              <a:solidFill>
                <a:schemeClr val="bg1">
                  <a:lumMod val="75000"/>
                </a:schemeClr>
              </a:solidFill>
            </a:endParaRPr>
          </a:p>
          <a:p>
            <a:r>
              <a:rPr lang="en-US" dirty="0">
                <a:solidFill>
                  <a:schemeClr val="bg1">
                    <a:lumMod val="75000"/>
                  </a:schemeClr>
                </a:solidFill>
              </a:rPr>
              <a:t>Audience participation</a:t>
            </a:r>
            <a:endParaRPr lang="en-US" dirty="0"/>
          </a:p>
        </p:txBody>
      </p:sp>
      <p:cxnSp>
        <p:nvCxnSpPr>
          <p:cNvPr id="5" name="Straight Arrow Connector 4">
            <a:extLst>
              <a:ext uri="{FF2B5EF4-FFF2-40B4-BE49-F238E27FC236}">
                <a16:creationId xmlns:a16="http://schemas.microsoft.com/office/drawing/2014/main" id="{0EC75D00-D5D9-8725-F706-799F90DFDBC4}"/>
              </a:ext>
            </a:extLst>
          </p:cNvPr>
          <p:cNvCxnSpPr/>
          <p:nvPr/>
        </p:nvCxnSpPr>
        <p:spPr>
          <a:xfrm>
            <a:off x="3087445" y="2463501"/>
            <a:ext cx="300855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D8E46E0E-7AB2-E049-BE20-85EA804B7A3D}"/>
              </a:ext>
            </a:extLst>
          </p:cNvPr>
          <p:cNvSpPr txBox="1"/>
          <p:nvPr/>
        </p:nvSpPr>
        <p:spPr>
          <a:xfrm>
            <a:off x="6097794" y="2171113"/>
            <a:ext cx="6094206" cy="584775"/>
          </a:xfrm>
          <a:prstGeom prst="rect">
            <a:avLst/>
          </a:prstGeom>
          <a:noFill/>
        </p:spPr>
        <p:txBody>
          <a:bodyPr wrap="square">
            <a:spAutoFit/>
          </a:bodyPr>
          <a:lstStyle/>
          <a:p>
            <a:r>
              <a:rPr lang="en-US" sz="3200" dirty="0"/>
              <a:t>Know your </a:t>
            </a:r>
            <a:r>
              <a:rPr lang="en-US" sz="3200" b="1" dirty="0">
                <a:solidFill>
                  <a:schemeClr val="accent1"/>
                </a:solidFill>
              </a:rPr>
              <a:t>venue/audience</a:t>
            </a:r>
            <a:endParaRPr lang="en-US" sz="3200" dirty="0">
              <a:solidFill>
                <a:schemeClr val="accent1"/>
              </a:solidFill>
            </a:endParaRPr>
          </a:p>
        </p:txBody>
      </p:sp>
      <p:pic>
        <p:nvPicPr>
          <p:cNvPr id="2050" name="Picture 2" descr="10 tips for better slide decks | TED Blog">
            <a:extLst>
              <a:ext uri="{FF2B5EF4-FFF2-40B4-BE49-F238E27FC236}">
                <a16:creationId xmlns:a16="http://schemas.microsoft.com/office/drawing/2014/main" id="{56110DDE-9C46-EAF0-FC9E-B38DB1357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470" y="2794003"/>
            <a:ext cx="2723230" cy="1813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B15D81C-4E0B-441B-C894-FD89063DF2FC}"/>
              </a:ext>
            </a:extLst>
          </p:cNvPr>
          <p:cNvPicPr>
            <a:picLocks noChangeAspect="1"/>
          </p:cNvPicPr>
          <p:nvPr/>
        </p:nvPicPr>
        <p:blipFill>
          <a:blip r:embed="rId3"/>
          <a:stretch>
            <a:fillRect/>
          </a:stretch>
        </p:blipFill>
        <p:spPr>
          <a:xfrm>
            <a:off x="8032684" y="2794003"/>
            <a:ext cx="3224304" cy="1813671"/>
          </a:xfrm>
          <a:prstGeom prst="rect">
            <a:avLst/>
          </a:prstGeom>
          <a:ln>
            <a:solidFill>
              <a:schemeClr val="tx1"/>
            </a:solidFill>
          </a:ln>
        </p:spPr>
      </p:pic>
      <p:sp>
        <p:nvSpPr>
          <p:cNvPr id="9" name="TextBox 8">
            <a:extLst>
              <a:ext uri="{FF2B5EF4-FFF2-40B4-BE49-F238E27FC236}">
                <a16:creationId xmlns:a16="http://schemas.microsoft.com/office/drawing/2014/main" id="{5EBFCB56-A1E0-5815-61BA-7FDEC498EFDD}"/>
              </a:ext>
            </a:extLst>
          </p:cNvPr>
          <p:cNvSpPr txBox="1"/>
          <p:nvPr/>
        </p:nvSpPr>
        <p:spPr>
          <a:xfrm flipH="1">
            <a:off x="3554953" y="1909503"/>
            <a:ext cx="2073537" cy="523220"/>
          </a:xfrm>
          <a:prstGeom prst="rect">
            <a:avLst/>
          </a:prstGeom>
          <a:noFill/>
        </p:spPr>
        <p:txBody>
          <a:bodyPr wrap="square" rtlCol="0">
            <a:spAutoFit/>
          </a:bodyPr>
          <a:lstStyle/>
          <a:p>
            <a:pPr algn="ctr"/>
            <a:r>
              <a:rPr lang="en-US" sz="2800" i="1" dirty="0"/>
              <a:t>Expectations</a:t>
            </a:r>
          </a:p>
        </p:txBody>
      </p:sp>
      <p:pic>
        <p:nvPicPr>
          <p:cNvPr id="10" name="Picture 9">
            <a:extLst>
              <a:ext uri="{FF2B5EF4-FFF2-40B4-BE49-F238E27FC236}">
                <a16:creationId xmlns:a16="http://schemas.microsoft.com/office/drawing/2014/main" id="{08DBBF87-11E8-DDBA-166F-6DD2FB4D3F8F}"/>
              </a:ext>
            </a:extLst>
          </p:cNvPr>
          <p:cNvPicPr>
            <a:picLocks noChangeAspect="1"/>
          </p:cNvPicPr>
          <p:nvPr/>
        </p:nvPicPr>
        <p:blipFill>
          <a:blip r:embed="rId4"/>
          <a:stretch>
            <a:fillRect/>
          </a:stretch>
        </p:blipFill>
        <p:spPr>
          <a:xfrm>
            <a:off x="6398570" y="4742611"/>
            <a:ext cx="3224304" cy="1813671"/>
          </a:xfrm>
          <a:prstGeom prst="rect">
            <a:avLst/>
          </a:prstGeom>
          <a:ln>
            <a:solidFill>
              <a:schemeClr val="tx1"/>
            </a:solidFill>
          </a:ln>
        </p:spPr>
      </p:pic>
    </p:spTree>
    <p:extLst>
      <p:ext uri="{BB962C8B-B14F-4D97-AF65-F5344CB8AC3E}">
        <p14:creationId xmlns:p14="http://schemas.microsoft.com/office/powerpoint/2010/main" val="20528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tx1"/>
                          </a:solidFill>
                        </a:rPr>
                        <a:t>What</a:t>
                      </a:r>
                      <a:r>
                        <a:rPr lang="en-US" b="0" u="none" dirty="0">
                          <a:solidFill>
                            <a:schemeClr val="tx1"/>
                          </a:solidFill>
                        </a:rPr>
                        <a:t> content do I show (or leave out?)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of it – audience needs to see the ‘raw’ data</a:t>
                      </a:r>
                    </a:p>
                    <a:p>
                      <a:r>
                        <a:rPr lang="en-US" dirty="0">
                          <a:solidFill>
                            <a:schemeClr val="tx1"/>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7722388"/>
                  </a:ext>
                </a:extLst>
              </a:tr>
              <a:tr h="825166">
                <a:tc>
                  <a:txBody>
                    <a:bodyPr/>
                    <a:lstStyle/>
                    <a:p>
                      <a:r>
                        <a:rPr lang="en-US" b="1" u="sng" dirty="0">
                          <a:solidFill>
                            <a:schemeClr val="tx1"/>
                          </a:solidFill>
                        </a:rPr>
                        <a:t>When</a:t>
                      </a:r>
                      <a:r>
                        <a:rPr lang="en-US" b="0" u="none" dirty="0">
                          <a:solidFill>
                            <a:schemeClr val="tx1"/>
                          </a:solidFill>
                        </a:rPr>
                        <a:t> do I show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at once or in pieces?</a:t>
                      </a:r>
                    </a:p>
                    <a:p>
                      <a:r>
                        <a:rPr lang="en-US" dirty="0">
                          <a:solidFill>
                            <a:schemeClr val="tx1"/>
                          </a:solidFill>
                        </a:rPr>
                        <a:t>Early or late in the talk?</a:t>
                      </a:r>
                    </a:p>
                    <a:p>
                      <a:r>
                        <a:rPr lang="en-US" dirty="0">
                          <a:solidFill>
                            <a:schemeClr val="tx1"/>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6140115"/>
                  </a:ext>
                </a:extLst>
              </a:tr>
              <a:tr h="825166">
                <a:tc>
                  <a:txBody>
                    <a:bodyPr/>
                    <a:lstStyle/>
                    <a:p>
                      <a:r>
                        <a:rPr lang="en-US" b="1" u="sng" dirty="0">
                          <a:solidFill>
                            <a:schemeClr val="tx1"/>
                          </a:solidFill>
                        </a:rPr>
                        <a:t>How</a:t>
                      </a:r>
                      <a:r>
                        <a:rPr lang="en-US" b="0" u="none" dirty="0">
                          <a:solidFill>
                            <a:schemeClr val="tx1"/>
                          </a:solidFill>
                        </a:rPr>
                        <a:t> am I displaying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Text?</a:t>
                      </a:r>
                    </a:p>
                    <a:p>
                      <a:r>
                        <a:rPr lang="en-US" dirty="0">
                          <a:solidFill>
                            <a:schemeClr val="tx1"/>
                          </a:solidFill>
                        </a:rPr>
                        <a:t>Images?</a:t>
                      </a:r>
                    </a:p>
                    <a:p>
                      <a:r>
                        <a:rPr lang="en-US" dirty="0">
                          <a:solidFill>
                            <a:schemeClr val="tx1"/>
                          </a:solidFill>
                        </a:rPr>
                        <a:t>Figures? Charts? 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13267768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518F-24A2-BB4E-AF8F-C4E50154E611}"/>
              </a:ext>
            </a:extLst>
          </p:cNvPr>
          <p:cNvSpPr>
            <a:spLocks noGrp="1"/>
          </p:cNvSpPr>
          <p:nvPr>
            <p:ph type="title"/>
          </p:nvPr>
        </p:nvSpPr>
        <p:spPr>
          <a:xfrm>
            <a:off x="2379663" y="1"/>
            <a:ext cx="7429500" cy="1477963"/>
          </a:xfrm>
        </p:spPr>
        <p:txBody>
          <a:bodyPr/>
          <a:lstStyle/>
          <a:p>
            <a:pPr algn="ctr" eaLnBrk="1" hangingPunct="1">
              <a:defRPr/>
            </a:pPr>
            <a:r>
              <a:rPr lang="en-US" dirty="0"/>
              <a:t>Recognizing delirium</a:t>
            </a:r>
          </a:p>
        </p:txBody>
      </p:sp>
      <p:sp>
        <p:nvSpPr>
          <p:cNvPr id="3" name="Content Placeholder 2">
            <a:extLst>
              <a:ext uri="{FF2B5EF4-FFF2-40B4-BE49-F238E27FC236}">
                <a16:creationId xmlns:a16="http://schemas.microsoft.com/office/drawing/2014/main" id="{F1E041DD-B724-0D4D-8603-FA54B1B859A7}"/>
              </a:ext>
            </a:extLst>
          </p:cNvPr>
          <p:cNvSpPr>
            <a:spLocks noGrp="1"/>
          </p:cNvSpPr>
          <p:nvPr>
            <p:ph idx="1"/>
          </p:nvPr>
        </p:nvSpPr>
        <p:spPr>
          <a:xfrm>
            <a:off x="2379663" y="1135064"/>
            <a:ext cx="7772400" cy="5089525"/>
          </a:xfrm>
        </p:spPr>
        <p:txBody>
          <a:bodyPr>
            <a:normAutofit fontScale="85000" lnSpcReduction="10000"/>
          </a:bodyPr>
          <a:lstStyle/>
          <a:p>
            <a:pPr eaLnBrk="1" hangingPunct="1">
              <a:defRPr/>
            </a:pPr>
            <a:r>
              <a:rPr lang="en-US" dirty="0"/>
              <a:t>In one sample, 42% of psychiatry consultations for depression were actually hypoactive delirium</a:t>
            </a:r>
          </a:p>
          <a:p>
            <a:pPr eaLnBrk="1" hangingPunct="1">
              <a:defRPr/>
            </a:pPr>
            <a:r>
              <a:rPr lang="en-US" dirty="0"/>
              <a:t>Test attention and orientation</a:t>
            </a:r>
          </a:p>
          <a:p>
            <a:pPr lvl="1" eaLnBrk="1" hangingPunct="1">
              <a:defRPr/>
            </a:pPr>
            <a:r>
              <a:rPr lang="en-US" dirty="0"/>
              <a:t>Spell “world” backward</a:t>
            </a:r>
          </a:p>
          <a:p>
            <a:pPr lvl="1" eaLnBrk="1" hangingPunct="1">
              <a:defRPr/>
            </a:pPr>
            <a:r>
              <a:rPr lang="en-US" dirty="0"/>
              <a:t>List months of the year or days of the week backwards</a:t>
            </a:r>
          </a:p>
          <a:p>
            <a:pPr lvl="1" eaLnBrk="1" hangingPunct="1">
              <a:defRPr/>
            </a:pPr>
            <a:r>
              <a:rPr lang="en-US" dirty="0"/>
              <a:t>Serial subtraction (i.e. serial 7s or 10s)</a:t>
            </a:r>
          </a:p>
          <a:p>
            <a:pPr lvl="1" eaLnBrk="1" hangingPunct="1">
              <a:defRPr/>
            </a:pPr>
            <a:r>
              <a:rPr lang="en-US" dirty="0"/>
              <a:t>Squeeze hand for letter A in “CASABLANCA”</a:t>
            </a:r>
          </a:p>
          <a:p>
            <a:pPr eaLnBrk="1" hangingPunct="1">
              <a:defRPr/>
            </a:pPr>
            <a:r>
              <a:rPr lang="en-US" dirty="0"/>
              <a:t>Obtain info about pre-illness mental status, as there should be a significant change from baseline</a:t>
            </a:r>
          </a:p>
          <a:p>
            <a:pPr eaLnBrk="1" hangingPunct="1">
              <a:defRPr/>
            </a:pPr>
            <a:r>
              <a:rPr lang="en-US" dirty="0"/>
              <a:t>CAM-ICU (very sensitive and highly specific if positive) and Nu-DESC (somewhat sensitive but highly specific even at score of 1)</a:t>
            </a:r>
          </a:p>
          <a:p>
            <a:pPr eaLnBrk="1" hangingPunct="1">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Montreal Cognitive Assessment (</a:t>
            </a:r>
            <a:r>
              <a:rPr lang="en-US" altLang="en-US" b="1" dirty="0" err="1">
                <a:latin typeface="Arial" panose="020B0604020202020204" pitchFamily="34" charset="0"/>
                <a:ea typeface="ＭＳ Ｐゴシック" panose="020B0600070205080204" pitchFamily="34" charset="-128"/>
                <a:cs typeface="Arial" panose="020B0604020202020204" pitchFamily="34" charset="0"/>
              </a:rPr>
              <a:t>MoCA</a:t>
            </a:r>
            <a:r>
              <a:rPr lang="en-US" altLang="en-US" dirty="0">
                <a:latin typeface="Arial" panose="020B0604020202020204" pitchFamily="34" charset="0"/>
                <a:ea typeface="ＭＳ Ｐゴシック" panose="020B0600070205080204" pitchFamily="34" charset="-128"/>
                <a:cs typeface="Arial" panose="020B0604020202020204" pitchFamily="34" charset="0"/>
              </a:rPr>
              <a:t>): a wider range of tasks &amp; </a:t>
            </a:r>
            <a:r>
              <a:rPr lang="en-US" altLang="en-US" b="1" dirty="0">
                <a:latin typeface="Arial" panose="020B0604020202020204" pitchFamily="34" charset="0"/>
                <a:ea typeface="ＭＳ Ｐゴシック" panose="020B0600070205080204" pitchFamily="34" charset="-128"/>
                <a:cs typeface="Arial" panose="020B0604020202020204" pitchFamily="34" charset="0"/>
              </a:rPr>
              <a:t>&gt; sensitivity in identifying mild cognitive impairment </a:t>
            </a:r>
            <a:r>
              <a:rPr lang="en-US" altLang="en-US" dirty="0">
                <a:latin typeface="Arial" panose="020B0604020202020204" pitchFamily="34" charset="0"/>
                <a:ea typeface="ＭＳ Ｐゴシック" panose="020B0600070205080204" pitchFamily="34" charset="-128"/>
                <a:cs typeface="Arial" panose="020B0604020202020204" pitchFamily="34" charset="0"/>
              </a:rPr>
              <a:t>than the MMSE.</a:t>
            </a:r>
            <a:endParaRPr lang="en-US" dirty="0"/>
          </a:p>
          <a:p>
            <a:pPr lvl="1" eaLnBrk="1" hangingPunct="1">
              <a:defRPr/>
            </a:pPr>
            <a:endParaRPr lang="en-US" dirty="0"/>
          </a:p>
        </p:txBody>
      </p:sp>
      <p:sp>
        <p:nvSpPr>
          <p:cNvPr id="4" name="Oval 3">
            <a:extLst>
              <a:ext uri="{FF2B5EF4-FFF2-40B4-BE49-F238E27FC236}">
                <a16:creationId xmlns:a16="http://schemas.microsoft.com/office/drawing/2014/main" id="{46991A52-2304-0E73-A372-3D7A8CFCE421}"/>
              </a:ext>
            </a:extLst>
          </p:cNvPr>
          <p:cNvSpPr/>
          <p:nvPr/>
        </p:nvSpPr>
        <p:spPr>
          <a:xfrm rot="20693895">
            <a:off x="124185" y="288529"/>
            <a:ext cx="3203388" cy="101091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alibri" panose="020F0502020204030204" pitchFamily="34" charset="0"/>
                <a:cs typeface="Calibri" panose="020F0502020204030204" pitchFamily="34" charset="0"/>
              </a:rPr>
              <a:t>Redesign this!</a:t>
            </a:r>
          </a:p>
        </p:txBody>
      </p:sp>
    </p:spTree>
    <p:extLst>
      <p:ext uri="{BB962C8B-B14F-4D97-AF65-F5344CB8AC3E}">
        <p14:creationId xmlns:p14="http://schemas.microsoft.com/office/powerpoint/2010/main" val="334008449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5D4381-097A-E6BB-FCFA-B48B61CD84EB}"/>
              </a:ext>
            </a:extLst>
          </p:cNvPr>
          <p:cNvSpPr txBox="1"/>
          <p:nvPr/>
        </p:nvSpPr>
        <p:spPr>
          <a:xfrm>
            <a:off x="4242033" y="2890391"/>
            <a:ext cx="3707934" cy="1077218"/>
          </a:xfrm>
          <a:prstGeom prst="rect">
            <a:avLst/>
          </a:prstGeom>
          <a:noFill/>
        </p:spPr>
        <p:txBody>
          <a:bodyPr wrap="square" rtlCol="0">
            <a:spAutoFit/>
          </a:bodyPr>
          <a:lstStyle/>
          <a:p>
            <a:r>
              <a:rPr lang="en-US" sz="6400" dirty="0"/>
              <a:t>Practice 3</a:t>
            </a:r>
          </a:p>
        </p:txBody>
      </p:sp>
    </p:spTree>
    <p:extLst>
      <p:ext uri="{BB962C8B-B14F-4D97-AF65-F5344CB8AC3E}">
        <p14:creationId xmlns:p14="http://schemas.microsoft.com/office/powerpoint/2010/main" val="8181318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Expectancy Violation (“Test it out”)</a:t>
            </a:r>
          </a:p>
        </p:txBody>
      </p:sp>
      <p:sp>
        <p:nvSpPr>
          <p:cNvPr id="3" name="Content Placeholder 2"/>
          <p:cNvSpPr>
            <a:spLocks noGrp="1"/>
          </p:cNvSpPr>
          <p:nvPr>
            <p:ph idx="1"/>
          </p:nvPr>
        </p:nvSpPr>
        <p:spPr>
          <a:xfrm>
            <a:off x="680320" y="2133600"/>
            <a:ext cx="11149729" cy="4333875"/>
          </a:xfrm>
        </p:spPr>
        <p:txBody>
          <a:bodyPr>
            <a:normAutofit fontScale="85000" lnSpcReduction="20000"/>
          </a:bodyPr>
          <a:lstStyle/>
          <a:p>
            <a:r>
              <a:rPr lang="en-US"/>
              <a:t>What if your patient’s expectancy is hard to test?!?!?!?!</a:t>
            </a:r>
          </a:p>
          <a:p>
            <a:pPr marL="0" indent="0" algn="ctr">
              <a:buNone/>
            </a:pPr>
            <a:r>
              <a:rPr lang="en-US">
                <a:solidFill>
                  <a:schemeClr val="accent6">
                    <a:lumMod val="75000"/>
                  </a:schemeClr>
                </a:solidFill>
              </a:rPr>
              <a:t>Find a way to rephrase/reconceptualize it so it IS testable!</a:t>
            </a:r>
          </a:p>
          <a:p>
            <a:pPr marL="0" indent="0" algn="ctr">
              <a:buNone/>
            </a:pPr>
            <a:endParaRPr lang="en-US"/>
          </a:p>
          <a:p>
            <a:pPr lvl="1"/>
            <a:r>
              <a:rPr lang="en-US"/>
              <a:t>E.g., What if I get a serious illness because I touched a dirty pole?</a:t>
            </a:r>
          </a:p>
          <a:p>
            <a:pPr lvl="2"/>
            <a:r>
              <a:rPr lang="en-US" i="1">
                <a:solidFill>
                  <a:srgbClr val="FFFF00"/>
                </a:solidFill>
              </a:rPr>
              <a:t>I can’t tolerate the uncertainty of not knowing for sure</a:t>
            </a:r>
          </a:p>
          <a:p>
            <a:pPr lvl="1"/>
            <a:r>
              <a:rPr lang="en-US"/>
              <a:t>E.g., What if I go to hell for thinking about killing my child?</a:t>
            </a:r>
          </a:p>
          <a:p>
            <a:pPr lvl="2"/>
            <a:r>
              <a:rPr lang="en-US" i="1">
                <a:solidFill>
                  <a:srgbClr val="FFFF00"/>
                </a:solidFill>
              </a:rPr>
              <a:t>I can’t tolerate the uncertainty of not knowing if I sinned</a:t>
            </a:r>
          </a:p>
          <a:p>
            <a:pPr lvl="1"/>
            <a:r>
              <a:rPr lang="en-US"/>
              <a:t>E.g., What if I have a terrible illness that my doctors can’t detect?</a:t>
            </a:r>
          </a:p>
          <a:p>
            <a:pPr lvl="2"/>
            <a:r>
              <a:rPr lang="en-US" i="1">
                <a:solidFill>
                  <a:srgbClr val="FFFF00"/>
                </a:solidFill>
              </a:rPr>
              <a:t>I won’t be able to go for more than a day without calling a doctor</a:t>
            </a:r>
          </a:p>
          <a:p>
            <a:pPr lvl="1"/>
            <a:r>
              <a:rPr lang="en-US"/>
              <a:t>E.g., I just don’t like feeling anxious</a:t>
            </a:r>
          </a:p>
          <a:p>
            <a:pPr lvl="2"/>
            <a:r>
              <a:rPr lang="en-US">
                <a:solidFill>
                  <a:srgbClr val="FFFF00"/>
                </a:solidFill>
              </a:rPr>
              <a:t>I can’t tolerate feeling anxious for more than X minutes</a:t>
            </a:r>
          </a:p>
          <a:p>
            <a:pPr lvl="1"/>
            <a:r>
              <a:rPr lang="en-US"/>
              <a:t>E.g., I can’t tolerate disgust</a:t>
            </a:r>
          </a:p>
          <a:p>
            <a:pPr lvl="2"/>
            <a:r>
              <a:rPr lang="en-US">
                <a:solidFill>
                  <a:srgbClr val="FFFF00"/>
                </a:solidFill>
              </a:rPr>
              <a:t>I will throw up in X minutes</a:t>
            </a:r>
          </a:p>
          <a:p>
            <a:pPr lvl="1"/>
            <a:r>
              <a:rPr lang="en-US"/>
              <a:t>E.g., I can’t handle the picture being crooked; it just doesn’t feel right</a:t>
            </a:r>
          </a:p>
          <a:p>
            <a:pPr lvl="2"/>
            <a:r>
              <a:rPr lang="en-US">
                <a:solidFill>
                  <a:srgbClr val="FFFF00"/>
                </a:solidFill>
              </a:rPr>
              <a:t>I will lose my mind after X hours of just not feeling right </a:t>
            </a:r>
          </a:p>
          <a:p>
            <a:pPr lvl="1"/>
            <a:endParaRPr lang="en-US"/>
          </a:p>
        </p:txBody>
      </p:sp>
      <p:sp>
        <p:nvSpPr>
          <p:cNvPr id="4" name="TextBox 3">
            <a:extLst>
              <a:ext uri="{FF2B5EF4-FFF2-40B4-BE49-F238E27FC236}">
                <a16:creationId xmlns:a16="http://schemas.microsoft.com/office/drawing/2014/main" id="{7B0FB692-226C-48F1-80BA-E6D587B9669C}"/>
              </a:ext>
            </a:extLst>
          </p:cNvPr>
          <p:cNvSpPr txBox="1"/>
          <p:nvPr/>
        </p:nvSpPr>
        <p:spPr>
          <a:xfrm>
            <a:off x="6829425" y="6342897"/>
            <a:ext cx="58864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rPr>
              <a:t>Examples adapted from Abramowitz et al., 2019</a:t>
            </a:r>
          </a:p>
        </p:txBody>
      </p:sp>
      <p:pic>
        <p:nvPicPr>
          <p:cNvPr id="6" name="Picture 5">
            <a:extLst>
              <a:ext uri="{FF2B5EF4-FFF2-40B4-BE49-F238E27FC236}">
                <a16:creationId xmlns:a16="http://schemas.microsoft.com/office/drawing/2014/main" id="{45A7EC7E-1BA6-4641-82B5-FFDE8A285548}"/>
              </a:ext>
            </a:extLst>
          </p:cNvPr>
          <p:cNvPicPr>
            <a:picLocks noChangeAspect="1"/>
          </p:cNvPicPr>
          <p:nvPr/>
        </p:nvPicPr>
        <p:blipFill>
          <a:blip r:embed="rId2"/>
          <a:stretch>
            <a:fillRect/>
          </a:stretch>
        </p:blipFill>
        <p:spPr>
          <a:xfrm>
            <a:off x="9891712" y="2978493"/>
            <a:ext cx="2143125" cy="2143125"/>
          </a:xfrm>
          <a:prstGeom prst="rect">
            <a:avLst/>
          </a:prstGeom>
        </p:spPr>
      </p:pic>
    </p:spTree>
    <p:extLst>
      <p:ext uri="{BB962C8B-B14F-4D97-AF65-F5344CB8AC3E}">
        <p14:creationId xmlns:p14="http://schemas.microsoft.com/office/powerpoint/2010/main" val="31399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E30F-178D-43A9-BE6E-895B09457C3D}"/>
              </a:ext>
            </a:extLst>
          </p:cNvPr>
          <p:cNvSpPr>
            <a:spLocks noGrp="1"/>
          </p:cNvSpPr>
          <p:nvPr>
            <p:ph type="title"/>
          </p:nvPr>
        </p:nvSpPr>
        <p:spPr/>
        <p:txBody>
          <a:bodyPr/>
          <a:lstStyle/>
          <a:p>
            <a:pPr algn="ctr"/>
            <a:r>
              <a:rPr lang="en-US"/>
              <a:t>Questions to ask yourself</a:t>
            </a:r>
            <a:endParaRPr lang="en-US" dirty="0"/>
          </a:p>
        </p:txBody>
      </p:sp>
      <p:graphicFrame>
        <p:nvGraphicFramePr>
          <p:cNvPr id="4" name="Table 4">
            <a:extLst>
              <a:ext uri="{FF2B5EF4-FFF2-40B4-BE49-F238E27FC236}">
                <a16:creationId xmlns:a16="http://schemas.microsoft.com/office/drawing/2014/main" id="{EE18DB5E-E12A-48AD-BD21-BFB113E67369}"/>
              </a:ext>
            </a:extLst>
          </p:cNvPr>
          <p:cNvGraphicFramePr>
            <a:graphicFrameLocks noGrp="1"/>
          </p:cNvGraphicFramePr>
          <p:nvPr/>
        </p:nvGraphicFramePr>
        <p:xfrm>
          <a:off x="838200" y="1834454"/>
          <a:ext cx="10515600" cy="4482766"/>
        </p:xfrm>
        <a:graphic>
          <a:graphicData uri="http://schemas.openxmlformats.org/drawingml/2006/table">
            <a:tbl>
              <a:tblPr firstRow="1" bandRow="1">
                <a:tableStyleId>{5940675A-B579-460E-94D1-54222C63F5DA}</a:tableStyleId>
              </a:tblPr>
              <a:tblGrid>
                <a:gridCol w="4007453">
                  <a:extLst>
                    <a:ext uri="{9D8B030D-6E8A-4147-A177-3AD203B41FA5}">
                      <a16:colId xmlns:a16="http://schemas.microsoft.com/office/drawing/2014/main" val="2634909108"/>
                    </a:ext>
                  </a:extLst>
                </a:gridCol>
                <a:gridCol w="6508147">
                  <a:extLst>
                    <a:ext uri="{9D8B030D-6E8A-4147-A177-3AD203B41FA5}">
                      <a16:colId xmlns:a16="http://schemas.microsoft.com/office/drawing/2014/main" val="2305420576"/>
                    </a:ext>
                  </a:extLst>
                </a:gridCol>
              </a:tblGrid>
              <a:tr h="825166">
                <a:tc>
                  <a:txBody>
                    <a:bodyPr/>
                    <a:lstStyle/>
                    <a:p>
                      <a:r>
                        <a:rPr lang="en-US" b="1" u="sng" dirty="0">
                          <a:solidFill>
                            <a:schemeClr val="bg1">
                              <a:lumMod val="75000"/>
                            </a:schemeClr>
                          </a:solidFill>
                        </a:rPr>
                        <a:t>Why</a:t>
                      </a:r>
                      <a:r>
                        <a:rPr lang="en-US" b="0" u="none" dirty="0">
                          <a:solidFill>
                            <a:schemeClr val="bg1">
                              <a:lumMod val="75000"/>
                            </a:schemeClr>
                          </a:solidFill>
                        </a:rPr>
                        <a:t> is this content in my presentation?</a:t>
                      </a:r>
                      <a:endParaRPr lang="en-US" b="1" u="sng" dirty="0">
                        <a:solidFill>
                          <a:schemeClr val="bg1">
                            <a:lumMod val="7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Audience needs to </a:t>
                      </a:r>
                      <a:r>
                        <a:rPr lang="en-US" u="sng" dirty="0">
                          <a:solidFill>
                            <a:schemeClr val="bg1">
                              <a:lumMod val="75000"/>
                            </a:schemeClr>
                          </a:solidFill>
                        </a:rPr>
                        <a:t>know</a:t>
                      </a:r>
                      <a:r>
                        <a:rPr lang="en-US" u="none" dirty="0">
                          <a:solidFill>
                            <a:schemeClr val="bg1">
                              <a:lumMod val="75000"/>
                            </a:schemeClr>
                          </a:solidFill>
                        </a:rPr>
                        <a:t> it – “must-know”</a:t>
                      </a:r>
                    </a:p>
                    <a:p>
                      <a:r>
                        <a:rPr lang="en-US" dirty="0">
                          <a:solidFill>
                            <a:schemeClr val="bg1">
                              <a:lumMod val="75000"/>
                            </a:schemeClr>
                          </a:solidFill>
                        </a:rPr>
                        <a:t>Audience needs to </a:t>
                      </a:r>
                      <a:r>
                        <a:rPr lang="en-US" u="sng" dirty="0">
                          <a:solidFill>
                            <a:schemeClr val="bg1">
                              <a:lumMod val="75000"/>
                            </a:schemeClr>
                          </a:solidFill>
                        </a:rPr>
                        <a:t>understand</a:t>
                      </a:r>
                      <a:r>
                        <a:rPr lang="en-US" dirty="0">
                          <a:solidFill>
                            <a:schemeClr val="bg1">
                              <a:lumMod val="75000"/>
                            </a:schemeClr>
                          </a:solidFill>
                        </a:rPr>
                        <a:t>, but not </a:t>
                      </a:r>
                      <a:r>
                        <a:rPr lang="en-US" u="none" dirty="0">
                          <a:solidFill>
                            <a:schemeClr val="bg1">
                              <a:lumMod val="75000"/>
                            </a:schemeClr>
                          </a:solidFill>
                        </a:rPr>
                        <a:t>know</a:t>
                      </a:r>
                      <a:r>
                        <a:rPr lang="en-US" dirty="0">
                          <a:solidFill>
                            <a:schemeClr val="bg1">
                              <a:lumMod val="75000"/>
                            </a:schemeClr>
                          </a:solidFill>
                        </a:rPr>
                        <a:t> it – “foundational”</a:t>
                      </a:r>
                    </a:p>
                    <a:p>
                      <a:r>
                        <a:rPr lang="en-US" u="none" dirty="0">
                          <a:solidFill>
                            <a:schemeClr val="bg1">
                              <a:lumMod val="75000"/>
                            </a:schemeClr>
                          </a:solidFill>
                        </a:rPr>
                        <a:t>It’s interesting…to you? To them?</a:t>
                      </a:r>
                      <a:endParaRPr lang="en-US" dirty="0">
                        <a:solidFill>
                          <a:schemeClr val="bg1">
                            <a:lumMod val="75000"/>
                          </a:schemeClr>
                        </a:solidFill>
                      </a:endParaRPr>
                    </a:p>
                  </a:txBody>
                  <a:tcPr anchor="ctr"/>
                </a:tc>
                <a:extLst>
                  <a:ext uri="{0D108BD9-81ED-4DB2-BD59-A6C34878D82A}">
                    <a16:rowId xmlns:a16="http://schemas.microsoft.com/office/drawing/2014/main" val="3989078959"/>
                  </a:ext>
                </a:extLst>
              </a:tr>
              <a:tr h="825166">
                <a:tc>
                  <a:txBody>
                    <a:bodyPr/>
                    <a:lstStyle/>
                    <a:p>
                      <a:r>
                        <a:rPr lang="en-US" b="1" u="sng" dirty="0">
                          <a:solidFill>
                            <a:schemeClr val="bg1">
                              <a:lumMod val="75000"/>
                            </a:schemeClr>
                          </a:solidFill>
                        </a:rPr>
                        <a:t>Who</a:t>
                      </a:r>
                      <a:r>
                        <a:rPr lang="en-US" b="1" u="none" dirty="0">
                          <a:solidFill>
                            <a:schemeClr val="bg1">
                              <a:lumMod val="75000"/>
                            </a:schemeClr>
                          </a:solidFill>
                        </a:rPr>
                        <a:t> </a:t>
                      </a:r>
                      <a:r>
                        <a:rPr lang="en-US" b="0" u="none" dirty="0">
                          <a:solidFill>
                            <a:schemeClr val="bg1">
                              <a:lumMod val="75000"/>
                            </a:schemeClr>
                          </a:solidFill>
                        </a:rPr>
                        <a:t>am I showing this content to?</a:t>
                      </a:r>
                      <a:endParaRPr lang="en-US" b="1" u="sng" dirty="0">
                        <a:solidFill>
                          <a:schemeClr val="bg1">
                            <a:lumMod val="75000"/>
                          </a:schemeClr>
                        </a:solidFill>
                      </a:endParaRP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bg1">
                              <a:lumMod val="75000"/>
                            </a:schemeClr>
                          </a:solidFill>
                        </a:rPr>
                        <a:t>Peers?</a:t>
                      </a:r>
                    </a:p>
                    <a:p>
                      <a:r>
                        <a:rPr lang="en-US" dirty="0">
                          <a:solidFill>
                            <a:schemeClr val="bg1">
                              <a:lumMod val="75000"/>
                            </a:schemeClr>
                          </a:solidFill>
                        </a:rPr>
                        <a:t>Learners? What level or levels?</a:t>
                      </a:r>
                    </a:p>
                    <a:p>
                      <a:r>
                        <a:rPr lang="en-US" dirty="0">
                          <a:solidFill>
                            <a:schemeClr val="bg1">
                              <a:lumMod val="75000"/>
                            </a:schemeClr>
                          </a:solidFill>
                        </a:rPr>
                        <a:t>Experts?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147177"/>
                  </a:ext>
                </a:extLst>
              </a:tr>
              <a:tr h="825166">
                <a:tc>
                  <a:txBody>
                    <a:bodyPr/>
                    <a:lstStyle/>
                    <a:p>
                      <a:r>
                        <a:rPr lang="en-US" b="1" u="sng" dirty="0">
                          <a:solidFill>
                            <a:schemeClr val="tx1"/>
                          </a:solidFill>
                        </a:rPr>
                        <a:t>What</a:t>
                      </a:r>
                      <a:r>
                        <a:rPr lang="en-US" b="0" u="none" dirty="0">
                          <a:solidFill>
                            <a:schemeClr val="tx1"/>
                          </a:solidFill>
                        </a:rPr>
                        <a:t> content do I show (or leave out?)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of it – audience needs to see the ‘raw’ data</a:t>
                      </a:r>
                    </a:p>
                    <a:p>
                      <a:r>
                        <a:rPr lang="en-US" dirty="0">
                          <a:solidFill>
                            <a:schemeClr val="tx1"/>
                          </a:solidFill>
                        </a:rPr>
                        <a:t>A summary/synthesis of it – audience needs to get the 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7722388"/>
                  </a:ext>
                </a:extLst>
              </a:tr>
              <a:tr h="825166">
                <a:tc>
                  <a:txBody>
                    <a:bodyPr/>
                    <a:lstStyle/>
                    <a:p>
                      <a:r>
                        <a:rPr lang="en-US" b="1" u="sng" dirty="0">
                          <a:solidFill>
                            <a:schemeClr val="tx1"/>
                          </a:solidFill>
                        </a:rPr>
                        <a:t>When</a:t>
                      </a:r>
                      <a:r>
                        <a:rPr lang="en-US" b="0" u="none" dirty="0">
                          <a:solidFill>
                            <a:schemeClr val="tx1"/>
                          </a:solidFill>
                        </a:rPr>
                        <a:t> do I show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All at once or in pieces?</a:t>
                      </a:r>
                    </a:p>
                    <a:p>
                      <a:r>
                        <a:rPr lang="en-US" dirty="0">
                          <a:solidFill>
                            <a:schemeClr val="tx1"/>
                          </a:solidFill>
                        </a:rPr>
                        <a:t>Early or late in the talk?</a:t>
                      </a:r>
                    </a:p>
                    <a:p>
                      <a:r>
                        <a:rPr lang="en-US" dirty="0">
                          <a:solidFill>
                            <a:schemeClr val="tx1"/>
                          </a:solidFill>
                        </a:rPr>
                        <a:t>Before or after I ‘engage’ the audience about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6140115"/>
                  </a:ext>
                </a:extLst>
              </a:tr>
              <a:tr h="825166">
                <a:tc>
                  <a:txBody>
                    <a:bodyPr/>
                    <a:lstStyle/>
                    <a:p>
                      <a:r>
                        <a:rPr lang="en-US" b="1" u="sng" dirty="0">
                          <a:solidFill>
                            <a:schemeClr val="tx1"/>
                          </a:solidFill>
                        </a:rPr>
                        <a:t>How</a:t>
                      </a:r>
                      <a:r>
                        <a:rPr lang="en-US" b="0" u="none" dirty="0">
                          <a:solidFill>
                            <a:schemeClr val="tx1"/>
                          </a:solidFill>
                        </a:rPr>
                        <a:t> am I displaying the content?</a:t>
                      </a:r>
                      <a:endParaRPr lang="en-US" b="1"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dirty="0">
                          <a:solidFill>
                            <a:schemeClr val="tx1"/>
                          </a:solidFill>
                        </a:rPr>
                        <a:t>Text?</a:t>
                      </a:r>
                    </a:p>
                    <a:p>
                      <a:r>
                        <a:rPr lang="en-US" dirty="0">
                          <a:solidFill>
                            <a:schemeClr val="tx1"/>
                          </a:solidFill>
                        </a:rPr>
                        <a:t>Images?</a:t>
                      </a:r>
                    </a:p>
                    <a:p>
                      <a:r>
                        <a:rPr lang="en-US" dirty="0">
                          <a:solidFill>
                            <a:schemeClr val="tx1"/>
                          </a:solidFill>
                        </a:rPr>
                        <a:t>Figures? Charts? 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66290832"/>
                  </a:ext>
                </a:extLst>
              </a:tr>
            </a:tbl>
          </a:graphicData>
        </a:graphic>
      </p:graphicFrame>
    </p:spTree>
    <p:extLst>
      <p:ext uri="{BB962C8B-B14F-4D97-AF65-F5344CB8AC3E}">
        <p14:creationId xmlns:p14="http://schemas.microsoft.com/office/powerpoint/2010/main" val="39967009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Expectancy Violation (“Test it out”)</a:t>
            </a:r>
          </a:p>
        </p:txBody>
      </p:sp>
      <p:sp>
        <p:nvSpPr>
          <p:cNvPr id="3" name="Content Placeholder 2"/>
          <p:cNvSpPr>
            <a:spLocks noGrp="1"/>
          </p:cNvSpPr>
          <p:nvPr>
            <p:ph idx="1"/>
          </p:nvPr>
        </p:nvSpPr>
        <p:spPr>
          <a:xfrm>
            <a:off x="680320" y="2133600"/>
            <a:ext cx="11149729" cy="4333875"/>
          </a:xfrm>
        </p:spPr>
        <p:txBody>
          <a:bodyPr>
            <a:normAutofit fontScale="85000" lnSpcReduction="20000"/>
          </a:bodyPr>
          <a:lstStyle/>
          <a:p>
            <a:r>
              <a:rPr lang="en-US"/>
              <a:t>What if your patient’s expectancy is hard to test?!?!?!?!</a:t>
            </a:r>
          </a:p>
          <a:p>
            <a:pPr marL="0" indent="0" algn="ctr">
              <a:buNone/>
            </a:pPr>
            <a:r>
              <a:rPr lang="en-US">
                <a:solidFill>
                  <a:schemeClr val="accent6">
                    <a:lumMod val="75000"/>
                  </a:schemeClr>
                </a:solidFill>
              </a:rPr>
              <a:t>Find a way to rephrase/reconceptualize it so it IS testable!</a:t>
            </a:r>
          </a:p>
          <a:p>
            <a:pPr marL="0" indent="0" algn="ctr">
              <a:buNone/>
            </a:pPr>
            <a:endParaRPr lang="en-US"/>
          </a:p>
          <a:p>
            <a:pPr lvl="1"/>
            <a:r>
              <a:rPr lang="en-US"/>
              <a:t>E.g., What if I get a serious illness because I touched a dirty pole?</a:t>
            </a:r>
          </a:p>
          <a:p>
            <a:pPr lvl="2"/>
            <a:r>
              <a:rPr lang="en-US" i="1">
                <a:solidFill>
                  <a:srgbClr val="FFFF00"/>
                </a:solidFill>
              </a:rPr>
              <a:t>I can’t tolerate the uncertainty of not knowing for sure</a:t>
            </a:r>
          </a:p>
          <a:p>
            <a:pPr lvl="1"/>
            <a:r>
              <a:rPr lang="en-US"/>
              <a:t>E.g., What if I go to hell for thinking about killing my child?</a:t>
            </a:r>
          </a:p>
          <a:p>
            <a:pPr lvl="2"/>
            <a:r>
              <a:rPr lang="en-US" i="1">
                <a:solidFill>
                  <a:srgbClr val="FFFF00"/>
                </a:solidFill>
              </a:rPr>
              <a:t>I can’t tolerate the uncertainty of not knowing if I sinned</a:t>
            </a:r>
          </a:p>
          <a:p>
            <a:pPr lvl="1"/>
            <a:r>
              <a:rPr lang="en-US"/>
              <a:t>E.g., What if I have a terrible illness that my doctors can’t detect?</a:t>
            </a:r>
          </a:p>
          <a:p>
            <a:pPr lvl="2"/>
            <a:r>
              <a:rPr lang="en-US" i="1">
                <a:solidFill>
                  <a:srgbClr val="FFFF00"/>
                </a:solidFill>
              </a:rPr>
              <a:t>I won’t be able to go for more than a day without calling a doctor</a:t>
            </a:r>
          </a:p>
          <a:p>
            <a:pPr lvl="1"/>
            <a:r>
              <a:rPr lang="en-US"/>
              <a:t>E.g., I just don’t like feeling anxious</a:t>
            </a:r>
          </a:p>
          <a:p>
            <a:pPr lvl="2"/>
            <a:r>
              <a:rPr lang="en-US">
                <a:solidFill>
                  <a:srgbClr val="FFFF00"/>
                </a:solidFill>
              </a:rPr>
              <a:t>I can’t tolerate feeling anxious for more than X minutes</a:t>
            </a:r>
          </a:p>
          <a:p>
            <a:pPr lvl="1"/>
            <a:r>
              <a:rPr lang="en-US"/>
              <a:t>E.g., I can’t tolerate disgust</a:t>
            </a:r>
          </a:p>
          <a:p>
            <a:pPr lvl="2"/>
            <a:r>
              <a:rPr lang="en-US">
                <a:solidFill>
                  <a:srgbClr val="FFFF00"/>
                </a:solidFill>
              </a:rPr>
              <a:t>I will throw up in X minutes</a:t>
            </a:r>
          </a:p>
          <a:p>
            <a:pPr lvl="1"/>
            <a:r>
              <a:rPr lang="en-US"/>
              <a:t>E.g., I can’t handle the picture being crooked; it just doesn’t feel right</a:t>
            </a:r>
          </a:p>
          <a:p>
            <a:pPr lvl="2"/>
            <a:r>
              <a:rPr lang="en-US">
                <a:solidFill>
                  <a:srgbClr val="FFFF00"/>
                </a:solidFill>
              </a:rPr>
              <a:t>I will lose my mind after X hours of just not feeling right </a:t>
            </a:r>
          </a:p>
          <a:p>
            <a:pPr lvl="1"/>
            <a:endParaRPr lang="en-US"/>
          </a:p>
        </p:txBody>
      </p:sp>
      <p:sp>
        <p:nvSpPr>
          <p:cNvPr id="4" name="TextBox 3">
            <a:extLst>
              <a:ext uri="{FF2B5EF4-FFF2-40B4-BE49-F238E27FC236}">
                <a16:creationId xmlns:a16="http://schemas.microsoft.com/office/drawing/2014/main" id="{7B0FB692-226C-48F1-80BA-E6D587B9669C}"/>
              </a:ext>
            </a:extLst>
          </p:cNvPr>
          <p:cNvSpPr txBox="1"/>
          <p:nvPr/>
        </p:nvSpPr>
        <p:spPr>
          <a:xfrm>
            <a:off x="6829425" y="6342897"/>
            <a:ext cx="58864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rPr>
              <a:t>Examples adapted from Abramowitz et al., 2019</a:t>
            </a:r>
          </a:p>
        </p:txBody>
      </p:sp>
      <p:pic>
        <p:nvPicPr>
          <p:cNvPr id="6" name="Picture 5">
            <a:extLst>
              <a:ext uri="{FF2B5EF4-FFF2-40B4-BE49-F238E27FC236}">
                <a16:creationId xmlns:a16="http://schemas.microsoft.com/office/drawing/2014/main" id="{45A7EC7E-1BA6-4641-82B5-FFDE8A285548}"/>
              </a:ext>
            </a:extLst>
          </p:cNvPr>
          <p:cNvPicPr>
            <a:picLocks noChangeAspect="1"/>
          </p:cNvPicPr>
          <p:nvPr/>
        </p:nvPicPr>
        <p:blipFill>
          <a:blip r:embed="rId2"/>
          <a:stretch>
            <a:fillRect/>
          </a:stretch>
        </p:blipFill>
        <p:spPr>
          <a:xfrm>
            <a:off x="9891712" y="2978493"/>
            <a:ext cx="2143125" cy="2143125"/>
          </a:xfrm>
          <a:prstGeom prst="rect">
            <a:avLst/>
          </a:prstGeom>
        </p:spPr>
      </p:pic>
      <p:sp>
        <p:nvSpPr>
          <p:cNvPr id="5" name="Oval 4">
            <a:extLst>
              <a:ext uri="{FF2B5EF4-FFF2-40B4-BE49-F238E27FC236}">
                <a16:creationId xmlns:a16="http://schemas.microsoft.com/office/drawing/2014/main" id="{99DCD3D5-213C-19FC-526D-E9BE05B28A95}"/>
              </a:ext>
            </a:extLst>
          </p:cNvPr>
          <p:cNvSpPr/>
          <p:nvPr/>
        </p:nvSpPr>
        <p:spPr>
          <a:xfrm rot="20693895">
            <a:off x="3072" y="197694"/>
            <a:ext cx="3203388" cy="101091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alibri" panose="020F0502020204030204" pitchFamily="34" charset="0"/>
                <a:cs typeface="Calibri" panose="020F0502020204030204" pitchFamily="34" charset="0"/>
              </a:rPr>
              <a:t>Redesign this!</a:t>
            </a:r>
          </a:p>
        </p:txBody>
      </p:sp>
    </p:spTree>
    <p:extLst>
      <p:ext uri="{BB962C8B-B14F-4D97-AF65-F5344CB8AC3E}">
        <p14:creationId xmlns:p14="http://schemas.microsoft.com/office/powerpoint/2010/main" val="6918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6C67A2-36C3-DCF1-C5F6-ACF11F520755}"/>
              </a:ext>
            </a:extLst>
          </p:cNvPr>
          <p:cNvSpPr/>
          <p:nvPr/>
        </p:nvSpPr>
        <p:spPr>
          <a:xfrm>
            <a:off x="4059936" y="0"/>
            <a:ext cx="4059936"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2E5B-40FD-4604-9A66-9C9BF7F35787}"/>
              </a:ext>
            </a:extLst>
          </p:cNvPr>
          <p:cNvSpPr/>
          <p:nvPr/>
        </p:nvSpPr>
        <p:spPr>
          <a:xfrm>
            <a:off x="8119872" y="0"/>
            <a:ext cx="4059936"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41D846-D809-85DB-6885-A0EB9EBF7711}"/>
              </a:ext>
            </a:extLst>
          </p:cNvPr>
          <p:cNvSpPr/>
          <p:nvPr/>
        </p:nvSpPr>
        <p:spPr>
          <a:xfrm>
            <a:off x="0" y="0"/>
            <a:ext cx="4059936"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icrosoft PowerPoint logo and symbol, meaning, history, PNG">
            <a:extLst>
              <a:ext uri="{FF2B5EF4-FFF2-40B4-BE49-F238E27FC236}">
                <a16:creationId xmlns:a16="http://schemas.microsoft.com/office/drawing/2014/main" id="{AEEA9172-9270-00A4-DD91-9AB9E1BEC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56" y="394443"/>
            <a:ext cx="2940424" cy="18377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ynote (presentation software) - Wikipedia">
            <a:extLst>
              <a:ext uri="{FF2B5EF4-FFF2-40B4-BE49-F238E27FC236}">
                <a16:creationId xmlns:a16="http://schemas.microsoft.com/office/drawing/2014/main" id="{133007B7-A1A9-1687-A299-ED4B88AFE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640" y="94126"/>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esentations and videos with engaging visuals for hybrid ...">
            <a:extLst>
              <a:ext uri="{FF2B5EF4-FFF2-40B4-BE49-F238E27FC236}">
                <a16:creationId xmlns:a16="http://schemas.microsoft.com/office/drawing/2014/main" id="{FDC8F21D-EDCA-27D4-6DB2-9A9FB7D5F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30" y="-579349"/>
            <a:ext cx="3785347" cy="37853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F9AFA4-A9B0-B0BF-B6BD-31C72BC957E8}"/>
              </a:ext>
            </a:extLst>
          </p:cNvPr>
          <p:cNvSpPr txBox="1"/>
          <p:nvPr/>
        </p:nvSpPr>
        <p:spPr>
          <a:xfrm flipH="1">
            <a:off x="152892" y="2532526"/>
            <a:ext cx="3754152" cy="3785652"/>
          </a:xfrm>
          <a:prstGeom prst="rect">
            <a:avLst/>
          </a:prstGeom>
          <a:noFill/>
        </p:spPr>
        <p:txBody>
          <a:bodyPr wrap="square" rtlCol="0">
            <a:spAutoFit/>
          </a:bodyPr>
          <a:lstStyle/>
          <a:p>
            <a:pPr algn="ctr"/>
            <a:r>
              <a:rPr lang="en-US" sz="3600" b="1" dirty="0"/>
              <a:t>PowerPoint</a:t>
            </a:r>
          </a:p>
          <a:p>
            <a:pPr algn="ctr"/>
            <a:endParaRPr lang="en-US" sz="3600" b="1" dirty="0"/>
          </a:p>
          <a:p>
            <a:pPr algn="ctr"/>
            <a:r>
              <a:rPr lang="en-US" sz="2800" dirty="0"/>
              <a:t>Everyone has it</a:t>
            </a:r>
          </a:p>
          <a:p>
            <a:pPr algn="ctr"/>
            <a:endParaRPr lang="en-US" sz="2800" dirty="0"/>
          </a:p>
          <a:p>
            <a:pPr algn="ctr"/>
            <a:r>
              <a:rPr lang="en-US" sz="2800" dirty="0"/>
              <a:t>Lots of free add-ins</a:t>
            </a:r>
          </a:p>
          <a:p>
            <a:pPr algn="ctr"/>
            <a:endParaRPr lang="en-US" sz="2800" dirty="0"/>
          </a:p>
          <a:p>
            <a:pPr algn="ctr"/>
            <a:r>
              <a:rPr lang="en-US" sz="2800" b="1" dirty="0"/>
              <a:t>Anchors us to present things in a certain way</a:t>
            </a:r>
          </a:p>
        </p:txBody>
      </p:sp>
      <p:sp>
        <p:nvSpPr>
          <p:cNvPr id="8" name="TextBox 7">
            <a:extLst>
              <a:ext uri="{FF2B5EF4-FFF2-40B4-BE49-F238E27FC236}">
                <a16:creationId xmlns:a16="http://schemas.microsoft.com/office/drawing/2014/main" id="{AF5103B2-C471-5114-73F0-4D8296884597}"/>
              </a:ext>
            </a:extLst>
          </p:cNvPr>
          <p:cNvSpPr txBox="1"/>
          <p:nvPr/>
        </p:nvSpPr>
        <p:spPr>
          <a:xfrm flipH="1">
            <a:off x="4212827" y="2532526"/>
            <a:ext cx="3754152" cy="3785652"/>
          </a:xfrm>
          <a:prstGeom prst="rect">
            <a:avLst/>
          </a:prstGeom>
          <a:noFill/>
        </p:spPr>
        <p:txBody>
          <a:bodyPr wrap="square" rtlCol="0">
            <a:spAutoFit/>
          </a:bodyPr>
          <a:lstStyle/>
          <a:p>
            <a:pPr algn="ctr"/>
            <a:r>
              <a:rPr lang="en-US" sz="3600" b="1" dirty="0"/>
              <a:t>Prezi</a:t>
            </a:r>
            <a:endParaRPr lang="en-US" sz="3600" dirty="0"/>
          </a:p>
          <a:p>
            <a:pPr algn="ctr"/>
            <a:endParaRPr lang="en-US" sz="3600" b="1" dirty="0"/>
          </a:p>
          <a:p>
            <a:pPr algn="ctr"/>
            <a:r>
              <a:rPr lang="en-US" sz="2800" dirty="0"/>
              <a:t>Free! (web-based)</a:t>
            </a:r>
          </a:p>
          <a:p>
            <a:pPr algn="ctr"/>
            <a:endParaRPr lang="en-US" sz="2800" dirty="0"/>
          </a:p>
          <a:p>
            <a:pPr algn="ctr"/>
            <a:r>
              <a:rPr lang="en-US" sz="2800" dirty="0"/>
              <a:t>Easy to create effects</a:t>
            </a:r>
          </a:p>
          <a:p>
            <a:pPr algn="ctr"/>
            <a:endParaRPr lang="en-US" sz="2800" dirty="0"/>
          </a:p>
          <a:p>
            <a:pPr algn="ctr"/>
            <a:r>
              <a:rPr lang="en-US" sz="2800" b="1" dirty="0"/>
              <a:t>Animations/transitions can be off-putting</a:t>
            </a:r>
          </a:p>
        </p:txBody>
      </p:sp>
      <p:sp>
        <p:nvSpPr>
          <p:cNvPr id="9" name="TextBox 8">
            <a:extLst>
              <a:ext uri="{FF2B5EF4-FFF2-40B4-BE49-F238E27FC236}">
                <a16:creationId xmlns:a16="http://schemas.microsoft.com/office/drawing/2014/main" id="{DB23CE22-DA73-6CF4-4907-969A871F74D0}"/>
              </a:ext>
            </a:extLst>
          </p:cNvPr>
          <p:cNvSpPr txBox="1"/>
          <p:nvPr/>
        </p:nvSpPr>
        <p:spPr>
          <a:xfrm flipH="1">
            <a:off x="8272763" y="2532525"/>
            <a:ext cx="3754152" cy="3785652"/>
          </a:xfrm>
          <a:prstGeom prst="rect">
            <a:avLst/>
          </a:prstGeom>
          <a:noFill/>
        </p:spPr>
        <p:txBody>
          <a:bodyPr wrap="square" rtlCol="0">
            <a:spAutoFit/>
          </a:bodyPr>
          <a:lstStyle/>
          <a:p>
            <a:pPr algn="ctr"/>
            <a:r>
              <a:rPr lang="en-US" sz="3600" b="1" dirty="0"/>
              <a:t>Keynote</a:t>
            </a:r>
            <a:endParaRPr lang="en-US" sz="3600" dirty="0"/>
          </a:p>
          <a:p>
            <a:pPr algn="ctr"/>
            <a:endParaRPr lang="en-US" sz="3600" b="1" dirty="0"/>
          </a:p>
          <a:p>
            <a:pPr algn="ctr"/>
            <a:r>
              <a:rPr lang="en-US" sz="2800" dirty="0"/>
              <a:t>Free on Macs</a:t>
            </a:r>
          </a:p>
          <a:p>
            <a:pPr algn="ctr"/>
            <a:endParaRPr lang="en-US" sz="2800" dirty="0"/>
          </a:p>
          <a:p>
            <a:pPr algn="ctr"/>
            <a:r>
              <a:rPr lang="en-US" sz="2800" dirty="0"/>
              <a:t>Unique visual effects</a:t>
            </a:r>
          </a:p>
          <a:p>
            <a:pPr algn="ctr"/>
            <a:endParaRPr lang="en-US" sz="2800" dirty="0"/>
          </a:p>
          <a:p>
            <a:pPr algn="ctr"/>
            <a:r>
              <a:rPr lang="en-US" sz="2800" b="1" dirty="0"/>
              <a:t>Must be presented on a Mac to take advantage</a:t>
            </a:r>
            <a:endParaRPr lang="en-US" sz="2400" b="1" dirty="0"/>
          </a:p>
        </p:txBody>
      </p:sp>
    </p:spTree>
    <p:extLst>
      <p:ext uri="{BB962C8B-B14F-4D97-AF65-F5344CB8AC3E}">
        <p14:creationId xmlns:p14="http://schemas.microsoft.com/office/powerpoint/2010/main" val="41855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CBED-FBE6-952C-1223-EA5992E75667}"/>
              </a:ext>
            </a:extLst>
          </p:cNvPr>
          <p:cNvSpPr>
            <a:spLocks noGrp="1"/>
          </p:cNvSpPr>
          <p:nvPr>
            <p:ph type="title"/>
          </p:nvPr>
        </p:nvSpPr>
        <p:spPr/>
        <p:txBody>
          <a:bodyPr/>
          <a:lstStyle/>
          <a:p>
            <a:pPr algn="ctr"/>
            <a:r>
              <a:rPr lang="en-US" dirty="0"/>
              <a:t>“Big Picture” decisions about presentations</a:t>
            </a:r>
          </a:p>
        </p:txBody>
      </p:sp>
      <p:sp>
        <p:nvSpPr>
          <p:cNvPr id="3" name="Content Placeholder 2">
            <a:extLst>
              <a:ext uri="{FF2B5EF4-FFF2-40B4-BE49-F238E27FC236}">
                <a16:creationId xmlns:a16="http://schemas.microsoft.com/office/drawing/2014/main" id="{3118AA8B-4151-D5A2-B57F-CF01065D9D6F}"/>
              </a:ext>
            </a:extLst>
          </p:cNvPr>
          <p:cNvSpPr>
            <a:spLocks noGrp="1"/>
          </p:cNvSpPr>
          <p:nvPr>
            <p:ph idx="1"/>
          </p:nvPr>
        </p:nvSpPr>
        <p:spPr/>
        <p:txBody>
          <a:bodyPr anchor="ctr"/>
          <a:lstStyle/>
          <a:p>
            <a:r>
              <a:rPr lang="en-US" dirty="0">
                <a:solidFill>
                  <a:schemeClr val="bg1">
                    <a:lumMod val="75000"/>
                  </a:schemeClr>
                </a:solidFill>
              </a:rPr>
              <a:t>Slide format</a:t>
            </a:r>
          </a:p>
          <a:p>
            <a:endParaRPr lang="en-US" dirty="0"/>
          </a:p>
          <a:p>
            <a:r>
              <a:rPr lang="en-US" dirty="0"/>
              <a:t>Slide number</a:t>
            </a:r>
          </a:p>
          <a:p>
            <a:endParaRPr lang="en-US" dirty="0"/>
          </a:p>
          <a:p>
            <a:r>
              <a:rPr lang="en-US" dirty="0">
                <a:solidFill>
                  <a:schemeClr val="bg1">
                    <a:lumMod val="75000"/>
                  </a:schemeClr>
                </a:solidFill>
              </a:rPr>
              <a:t>Slide organization</a:t>
            </a:r>
          </a:p>
          <a:p>
            <a:endParaRPr lang="en-US" dirty="0">
              <a:solidFill>
                <a:schemeClr val="bg1">
                  <a:lumMod val="75000"/>
                </a:schemeClr>
              </a:solidFill>
            </a:endParaRPr>
          </a:p>
          <a:p>
            <a:r>
              <a:rPr lang="en-US" dirty="0">
                <a:solidFill>
                  <a:schemeClr val="bg1">
                    <a:lumMod val="75000"/>
                  </a:schemeClr>
                </a:solidFill>
              </a:rPr>
              <a:t>Audience participation</a:t>
            </a:r>
          </a:p>
        </p:txBody>
      </p:sp>
      <p:cxnSp>
        <p:nvCxnSpPr>
          <p:cNvPr id="4" name="Straight Arrow Connector 3">
            <a:extLst>
              <a:ext uri="{FF2B5EF4-FFF2-40B4-BE49-F238E27FC236}">
                <a16:creationId xmlns:a16="http://schemas.microsoft.com/office/drawing/2014/main" id="{6EDE4CFE-3BF1-B396-2B41-85406739C01F}"/>
              </a:ext>
            </a:extLst>
          </p:cNvPr>
          <p:cNvCxnSpPr>
            <a:cxnSpLocks/>
            <a:endCxn id="7" idx="1"/>
          </p:cNvCxnSpPr>
          <p:nvPr/>
        </p:nvCxnSpPr>
        <p:spPr>
          <a:xfrm>
            <a:off x="3256813" y="3474718"/>
            <a:ext cx="526310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10DD66C-8087-ECD6-31C8-C9EC2A755FAC}"/>
              </a:ext>
            </a:extLst>
          </p:cNvPr>
          <p:cNvSpPr txBox="1"/>
          <p:nvPr/>
        </p:nvSpPr>
        <p:spPr>
          <a:xfrm>
            <a:off x="8519921" y="3182330"/>
            <a:ext cx="6094206" cy="584775"/>
          </a:xfrm>
          <a:prstGeom prst="rect">
            <a:avLst/>
          </a:prstGeom>
          <a:noFill/>
        </p:spPr>
        <p:txBody>
          <a:bodyPr wrap="square">
            <a:spAutoFit/>
          </a:bodyPr>
          <a:lstStyle/>
          <a:p>
            <a:r>
              <a:rPr lang="en-US" sz="3200" dirty="0"/>
              <a:t>Know </a:t>
            </a:r>
            <a:r>
              <a:rPr lang="en-US" sz="3200" b="1" dirty="0">
                <a:solidFill>
                  <a:schemeClr val="accent1"/>
                </a:solidFill>
              </a:rPr>
              <a:t>yourself</a:t>
            </a:r>
          </a:p>
        </p:txBody>
      </p:sp>
      <p:sp>
        <p:nvSpPr>
          <p:cNvPr id="8" name="TextBox 7">
            <a:extLst>
              <a:ext uri="{FF2B5EF4-FFF2-40B4-BE49-F238E27FC236}">
                <a16:creationId xmlns:a16="http://schemas.microsoft.com/office/drawing/2014/main" id="{E624C65E-6B88-13D6-1608-7E855D0A7432}"/>
              </a:ext>
            </a:extLst>
          </p:cNvPr>
          <p:cNvSpPr txBox="1"/>
          <p:nvPr/>
        </p:nvSpPr>
        <p:spPr>
          <a:xfrm flipH="1">
            <a:off x="3415102" y="2910462"/>
            <a:ext cx="4771466" cy="523220"/>
          </a:xfrm>
          <a:prstGeom prst="rect">
            <a:avLst/>
          </a:prstGeom>
          <a:noFill/>
        </p:spPr>
        <p:txBody>
          <a:bodyPr wrap="square" rtlCol="0">
            <a:spAutoFit/>
          </a:bodyPr>
          <a:lstStyle/>
          <a:p>
            <a:pPr algn="ctr"/>
            <a:r>
              <a:rPr lang="en-US" sz="2800" i="1" dirty="0"/>
              <a:t>“Plan for one minute per slide”</a:t>
            </a:r>
          </a:p>
        </p:txBody>
      </p:sp>
    </p:spTree>
    <p:extLst>
      <p:ext uri="{BB962C8B-B14F-4D97-AF65-F5344CB8AC3E}">
        <p14:creationId xmlns:p14="http://schemas.microsoft.com/office/powerpoint/2010/main" val="1877865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BB714-13CA-6B3A-0D89-DAC28FAD71A8}"/>
              </a:ext>
            </a:extLst>
          </p:cNvPr>
          <p:cNvSpPr>
            <a:spLocks noGrp="1"/>
          </p:cNvSpPr>
          <p:nvPr>
            <p:ph type="title"/>
          </p:nvPr>
        </p:nvSpPr>
        <p:spPr/>
        <p:txBody>
          <a:bodyPr/>
          <a:lstStyle/>
          <a:p>
            <a:pPr algn="ctr"/>
            <a:r>
              <a:rPr lang="en-US" dirty="0"/>
              <a:t>One minute…to do what?</a:t>
            </a:r>
          </a:p>
        </p:txBody>
      </p:sp>
      <p:sp>
        <p:nvSpPr>
          <p:cNvPr id="3" name="Content Placeholder 2">
            <a:extLst>
              <a:ext uri="{FF2B5EF4-FFF2-40B4-BE49-F238E27FC236}">
                <a16:creationId xmlns:a16="http://schemas.microsoft.com/office/drawing/2014/main" id="{28AD5415-2B89-F6F4-1A60-2FD2088A70E2}"/>
              </a:ext>
            </a:extLst>
          </p:cNvPr>
          <p:cNvSpPr>
            <a:spLocks noGrp="1"/>
          </p:cNvSpPr>
          <p:nvPr>
            <p:ph idx="1"/>
          </p:nvPr>
        </p:nvSpPr>
        <p:spPr/>
        <p:txBody>
          <a:bodyPr>
            <a:normAutofit fontScale="77500" lnSpcReduction="20000"/>
          </a:bodyPr>
          <a:lstStyle/>
          <a:p>
            <a:r>
              <a:rPr lang="en-US" sz="3100" dirty="0"/>
              <a:t>One minute per slide does </a:t>
            </a:r>
            <a:r>
              <a:rPr lang="en-US" sz="3100" b="1" u="sng" dirty="0"/>
              <a:t>NOT</a:t>
            </a:r>
            <a:r>
              <a:rPr lang="en-US" sz="3100" dirty="0"/>
              <a:t> mean each slide should contain enough text that would take one minute </a:t>
            </a:r>
            <a:r>
              <a:rPr lang="en-US" sz="3100" b="1" u="sng" dirty="0"/>
              <a:t>to read</a:t>
            </a:r>
            <a:r>
              <a:rPr lang="en-US" sz="3100" dirty="0"/>
              <a:t> it</a:t>
            </a:r>
          </a:p>
          <a:p>
            <a:endParaRPr lang="en-US" dirty="0"/>
          </a:p>
          <a:p>
            <a:pPr marL="0" indent="0">
              <a:buNone/>
            </a:pPr>
            <a:r>
              <a:rPr lang="en-US" i="1" dirty="0"/>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pPr marL="0" indent="0">
              <a:buNone/>
            </a:pPr>
            <a:r>
              <a:rPr lang="en-US" i="1" dirty="0"/>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a:p>
            <a:endParaRPr lang="en-US" dirty="0"/>
          </a:p>
        </p:txBody>
      </p:sp>
    </p:spTree>
    <p:extLst>
      <p:ext uri="{BB962C8B-B14F-4D97-AF65-F5344CB8AC3E}">
        <p14:creationId xmlns:p14="http://schemas.microsoft.com/office/powerpoint/2010/main" val="33057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a:xfrm>
            <a:off x="553453" y="365125"/>
            <a:ext cx="11085095" cy="1325563"/>
          </a:xfrm>
        </p:spPr>
        <p:txBody>
          <a:bodyPr/>
          <a:lstStyle/>
          <a:p>
            <a:pPr algn="ctr"/>
            <a:r>
              <a:rPr lang="en-US" dirty="0"/>
              <a:t>Slides with no text may take MINUTE</a:t>
            </a:r>
            <a:r>
              <a:rPr lang="en-US" b="1" u="sng" dirty="0"/>
              <a:t>S</a:t>
            </a:r>
            <a:r>
              <a:rPr lang="en-US" dirty="0"/>
              <a:t> to explain</a:t>
            </a:r>
          </a:p>
        </p:txBody>
      </p:sp>
      <p:sp>
        <p:nvSpPr>
          <p:cNvPr id="4" name="Slide Number Placeholder 3">
            <a:extLst>
              <a:ext uri="{FF2B5EF4-FFF2-40B4-BE49-F238E27FC236}">
                <a16:creationId xmlns:a16="http://schemas.microsoft.com/office/drawing/2014/main" id="{C85F65A0-80BB-46BE-8572-5AD9E6885BBE}"/>
              </a:ext>
            </a:extLst>
          </p:cNvPr>
          <p:cNvSpPr>
            <a:spLocks noGrp="1"/>
          </p:cNvSpPr>
          <p:nvPr>
            <p:ph type="sldNum" sz="quarter" idx="12"/>
          </p:nvPr>
        </p:nvSpPr>
        <p:spPr/>
        <p:txBody>
          <a:bodyPr/>
          <a:lstStyle/>
          <a:p>
            <a:fld id="{8D0B036A-9706-429F-85BB-7AAF1CC20CE5}" type="slidenum">
              <a:rPr lang="en-US" smtClean="0"/>
              <a:t>18</a:t>
            </a:fld>
            <a:endParaRPr lang="en-US"/>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rotWithShape="1">
          <a:blip r:embed="rId3"/>
          <a:srcRect l="-1" r="-1"/>
          <a:stretch/>
        </p:blipFill>
        <p:spPr>
          <a:xfrm>
            <a:off x="248412" y="1633907"/>
            <a:ext cx="11695176" cy="4734774"/>
          </a:xfrm>
          <a:prstGeom prst="rect">
            <a:avLst/>
          </a:prstGeom>
        </p:spPr>
      </p:pic>
      <p:cxnSp>
        <p:nvCxnSpPr>
          <p:cNvPr id="12" name="Straight Arrow Connector 11">
            <a:extLst>
              <a:ext uri="{FF2B5EF4-FFF2-40B4-BE49-F238E27FC236}">
                <a16:creationId xmlns:a16="http://schemas.microsoft.com/office/drawing/2014/main" id="{78290C35-0151-4198-ABA1-BB24797781AD}"/>
              </a:ext>
            </a:extLst>
          </p:cNvPr>
          <p:cNvCxnSpPr>
            <a:cxnSpLocks/>
          </p:cNvCxnSpPr>
          <p:nvPr/>
        </p:nvCxnSpPr>
        <p:spPr>
          <a:xfrm>
            <a:off x="7777618" y="3839231"/>
            <a:ext cx="9853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567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p:txBody>
          <a:bodyPr/>
          <a:lstStyle/>
          <a:p>
            <a:pPr algn="ctr"/>
            <a:r>
              <a:rPr lang="en-US" dirty="0"/>
              <a:t>The same “one-minute point” may be broken over MULTIPLE slides</a:t>
            </a:r>
          </a:p>
        </p:txBody>
      </p:sp>
      <p:sp>
        <p:nvSpPr>
          <p:cNvPr id="4" name="Slide Number Placeholder 3">
            <a:extLst>
              <a:ext uri="{FF2B5EF4-FFF2-40B4-BE49-F238E27FC236}">
                <a16:creationId xmlns:a16="http://schemas.microsoft.com/office/drawing/2014/main" id="{C85F65A0-80BB-46BE-8572-5AD9E6885BBE}"/>
              </a:ext>
            </a:extLst>
          </p:cNvPr>
          <p:cNvSpPr>
            <a:spLocks noGrp="1"/>
          </p:cNvSpPr>
          <p:nvPr>
            <p:ph type="sldNum" sz="quarter" idx="12"/>
          </p:nvPr>
        </p:nvSpPr>
        <p:spPr/>
        <p:txBody>
          <a:bodyPr/>
          <a:lstStyle/>
          <a:p>
            <a:fld id="{8D0B036A-9706-429F-85BB-7AAF1CC20CE5}" type="slidenum">
              <a:rPr lang="en-US" smtClean="0"/>
              <a:t>19</a:t>
            </a:fld>
            <a:endParaRPr lang="en-US"/>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rotWithShape="1">
          <a:blip r:embed="rId3"/>
          <a:srcRect r="83750"/>
          <a:stretch/>
        </p:blipFill>
        <p:spPr>
          <a:xfrm>
            <a:off x="248412" y="1633907"/>
            <a:ext cx="1900428" cy="4734774"/>
          </a:xfrm>
          <a:prstGeom prst="rect">
            <a:avLst/>
          </a:prstGeom>
        </p:spPr>
      </p:pic>
      <p:cxnSp>
        <p:nvCxnSpPr>
          <p:cNvPr id="10" name="Straight Arrow Connector 9">
            <a:extLst>
              <a:ext uri="{FF2B5EF4-FFF2-40B4-BE49-F238E27FC236}">
                <a16:creationId xmlns:a16="http://schemas.microsoft.com/office/drawing/2014/main" id="{E4998C74-2258-4E0B-8FA5-10E76358285C}"/>
              </a:ext>
            </a:extLst>
          </p:cNvPr>
          <p:cNvCxnSpPr>
            <a:cxnSpLocks/>
          </p:cNvCxnSpPr>
          <p:nvPr/>
        </p:nvCxnSpPr>
        <p:spPr>
          <a:xfrm flipH="1">
            <a:off x="1788298" y="3839231"/>
            <a:ext cx="9853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8D4949-E394-4FA3-96BD-881014D9890E}"/>
              </a:ext>
            </a:extLst>
          </p:cNvPr>
          <p:cNvSpPr txBox="1"/>
          <p:nvPr/>
        </p:nvSpPr>
        <p:spPr>
          <a:xfrm>
            <a:off x="2773680" y="3146733"/>
            <a:ext cx="6522720" cy="1384995"/>
          </a:xfrm>
          <a:prstGeom prst="rect">
            <a:avLst/>
          </a:prstGeom>
          <a:noFill/>
          <a:ln w="28575">
            <a:solidFill>
              <a:schemeClr val="tx1"/>
            </a:solidFill>
          </a:ln>
        </p:spPr>
        <p:txBody>
          <a:bodyPr wrap="square" rtlCol="0">
            <a:spAutoFit/>
          </a:bodyPr>
          <a:lstStyle/>
          <a:p>
            <a:pPr algn="ctr"/>
            <a:r>
              <a:rPr lang="en-US" sz="2800" dirty="0"/>
              <a:t>Step 1:</a:t>
            </a:r>
          </a:p>
          <a:p>
            <a:pPr algn="ctr"/>
            <a:r>
              <a:rPr lang="en-US" sz="2800" dirty="0"/>
              <a:t>Add </a:t>
            </a:r>
            <a:r>
              <a:rPr lang="en-US" sz="2800" b="1" dirty="0">
                <a:solidFill>
                  <a:schemeClr val="accent1"/>
                </a:solidFill>
              </a:rPr>
              <a:t>crystal violet </a:t>
            </a:r>
            <a:r>
              <a:rPr lang="en-US" sz="2800" dirty="0"/>
              <a:t>to a slide onto which bacteria have been smeared and heat fixed</a:t>
            </a:r>
          </a:p>
        </p:txBody>
      </p:sp>
    </p:spTree>
    <p:extLst>
      <p:ext uri="{BB962C8B-B14F-4D97-AF65-F5344CB8AC3E}">
        <p14:creationId xmlns:p14="http://schemas.microsoft.com/office/powerpoint/2010/main" val="1296570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D1BCA-7D48-DDBE-5734-A51E9C5C7F2D}"/>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id="{8FE24BF8-4938-DB52-E8C3-1D17B7813AED}"/>
              </a:ext>
            </a:extLst>
          </p:cNvPr>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1578840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p:txBody>
          <a:bodyPr/>
          <a:lstStyle/>
          <a:p>
            <a:pPr algn="ctr"/>
            <a:r>
              <a:rPr lang="en-US" dirty="0"/>
              <a:t>The same “one-minute point” may be broken over MULTIPLE slides</a:t>
            </a:r>
          </a:p>
        </p:txBody>
      </p:sp>
      <p:sp>
        <p:nvSpPr>
          <p:cNvPr id="4" name="Slide Number Placeholder 3">
            <a:extLst>
              <a:ext uri="{FF2B5EF4-FFF2-40B4-BE49-F238E27FC236}">
                <a16:creationId xmlns:a16="http://schemas.microsoft.com/office/drawing/2014/main" id="{C85F65A0-80BB-46BE-8572-5AD9E6885BBE}"/>
              </a:ext>
            </a:extLst>
          </p:cNvPr>
          <p:cNvSpPr>
            <a:spLocks noGrp="1"/>
          </p:cNvSpPr>
          <p:nvPr>
            <p:ph type="sldNum" sz="quarter" idx="12"/>
          </p:nvPr>
        </p:nvSpPr>
        <p:spPr/>
        <p:txBody>
          <a:bodyPr/>
          <a:lstStyle/>
          <a:p>
            <a:fld id="{8D0B036A-9706-429F-85BB-7AAF1CC20CE5}" type="slidenum">
              <a:rPr lang="en-US" smtClean="0"/>
              <a:t>20</a:t>
            </a:fld>
            <a:endParaRPr lang="en-US"/>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rotWithShape="1">
          <a:blip r:embed="rId3"/>
          <a:srcRect r="60164"/>
          <a:stretch/>
        </p:blipFill>
        <p:spPr>
          <a:xfrm>
            <a:off x="248412" y="1633907"/>
            <a:ext cx="4658868" cy="4734774"/>
          </a:xfrm>
          <a:prstGeom prst="rect">
            <a:avLst/>
          </a:prstGeom>
        </p:spPr>
      </p:pic>
      <p:cxnSp>
        <p:nvCxnSpPr>
          <p:cNvPr id="10" name="Straight Arrow Connector 9">
            <a:extLst>
              <a:ext uri="{FF2B5EF4-FFF2-40B4-BE49-F238E27FC236}">
                <a16:creationId xmlns:a16="http://schemas.microsoft.com/office/drawing/2014/main" id="{E4998C74-2258-4E0B-8FA5-10E76358285C}"/>
              </a:ext>
            </a:extLst>
          </p:cNvPr>
          <p:cNvCxnSpPr>
            <a:cxnSpLocks/>
          </p:cNvCxnSpPr>
          <p:nvPr/>
        </p:nvCxnSpPr>
        <p:spPr>
          <a:xfrm flipH="1">
            <a:off x="4531498" y="3839231"/>
            <a:ext cx="9853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8D4949-E394-4FA3-96BD-881014D9890E}"/>
              </a:ext>
            </a:extLst>
          </p:cNvPr>
          <p:cNvSpPr txBox="1"/>
          <p:nvPr/>
        </p:nvSpPr>
        <p:spPr>
          <a:xfrm>
            <a:off x="5516880" y="2931290"/>
            <a:ext cx="6096000" cy="1815882"/>
          </a:xfrm>
          <a:prstGeom prst="rect">
            <a:avLst/>
          </a:prstGeom>
          <a:noFill/>
          <a:ln w="28575">
            <a:solidFill>
              <a:schemeClr val="tx1"/>
            </a:solidFill>
          </a:ln>
        </p:spPr>
        <p:txBody>
          <a:bodyPr wrap="square" rtlCol="0">
            <a:spAutoFit/>
          </a:bodyPr>
          <a:lstStyle/>
          <a:p>
            <a:pPr algn="ctr"/>
            <a:r>
              <a:rPr lang="en-US" sz="2800" dirty="0"/>
              <a:t>Step 2:</a:t>
            </a:r>
          </a:p>
          <a:p>
            <a:pPr algn="ctr"/>
            <a:r>
              <a:rPr lang="en-US" sz="2800" dirty="0"/>
              <a:t>Add an </a:t>
            </a:r>
            <a:r>
              <a:rPr lang="en-US" sz="2800" b="1" dirty="0">
                <a:solidFill>
                  <a:schemeClr val="accent1"/>
                </a:solidFill>
              </a:rPr>
              <a:t>iodine solution </a:t>
            </a:r>
            <a:r>
              <a:rPr lang="en-US" sz="2800" dirty="0"/>
              <a:t>(Gram’s iodine)</a:t>
            </a:r>
            <a:r>
              <a:rPr lang="en-US" sz="2800" b="1" dirty="0"/>
              <a:t> </a:t>
            </a:r>
            <a:r>
              <a:rPr lang="en-US" sz="2800" dirty="0"/>
              <a:t>to the slide, which will </a:t>
            </a:r>
            <a:r>
              <a:rPr lang="en-US" sz="2800" u="sng" dirty="0"/>
              <a:t>form a water insoluble complex</a:t>
            </a:r>
            <a:r>
              <a:rPr lang="en-US" sz="2800" dirty="0"/>
              <a:t> with crystal violet</a:t>
            </a:r>
          </a:p>
        </p:txBody>
      </p:sp>
      <p:pic>
        <p:nvPicPr>
          <p:cNvPr id="8" name="Picture 7">
            <a:extLst>
              <a:ext uri="{FF2B5EF4-FFF2-40B4-BE49-F238E27FC236}">
                <a16:creationId xmlns:a16="http://schemas.microsoft.com/office/drawing/2014/main" id="{3177BAAD-87B4-465E-B86F-51A174BAB688}"/>
              </a:ext>
            </a:extLst>
          </p:cNvPr>
          <p:cNvPicPr>
            <a:picLocks noChangeAspect="1"/>
          </p:cNvPicPr>
          <p:nvPr/>
        </p:nvPicPr>
        <p:blipFill rotWithShape="1">
          <a:blip r:embed="rId3">
            <a:duotone>
              <a:schemeClr val="bg2">
                <a:shade val="45000"/>
                <a:satMod val="135000"/>
              </a:schemeClr>
              <a:prstClr val="white"/>
            </a:duotone>
          </a:blip>
          <a:srcRect r="83359"/>
          <a:stretch/>
        </p:blipFill>
        <p:spPr>
          <a:xfrm>
            <a:off x="248412" y="1633907"/>
            <a:ext cx="1946148" cy="4734774"/>
          </a:xfrm>
          <a:prstGeom prst="rect">
            <a:avLst/>
          </a:prstGeom>
        </p:spPr>
      </p:pic>
    </p:spTree>
    <p:extLst>
      <p:ext uri="{BB962C8B-B14F-4D97-AF65-F5344CB8AC3E}">
        <p14:creationId xmlns:p14="http://schemas.microsoft.com/office/powerpoint/2010/main" val="289218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p:txBody>
          <a:bodyPr/>
          <a:lstStyle/>
          <a:p>
            <a:pPr algn="ctr"/>
            <a:r>
              <a:rPr lang="en-US" dirty="0"/>
              <a:t>The same “one-minute point” may be broken over MULTIPLE slides</a:t>
            </a:r>
          </a:p>
        </p:txBody>
      </p:sp>
      <p:sp>
        <p:nvSpPr>
          <p:cNvPr id="4" name="Slide Number Placeholder 3">
            <a:extLst>
              <a:ext uri="{FF2B5EF4-FFF2-40B4-BE49-F238E27FC236}">
                <a16:creationId xmlns:a16="http://schemas.microsoft.com/office/drawing/2014/main" id="{C85F65A0-80BB-46BE-8572-5AD9E6885BBE}"/>
              </a:ext>
            </a:extLst>
          </p:cNvPr>
          <p:cNvSpPr>
            <a:spLocks noGrp="1"/>
          </p:cNvSpPr>
          <p:nvPr>
            <p:ph type="sldNum" sz="quarter" idx="12"/>
          </p:nvPr>
        </p:nvSpPr>
        <p:spPr/>
        <p:txBody>
          <a:bodyPr/>
          <a:lstStyle/>
          <a:p>
            <a:fld id="{8D0B036A-9706-429F-85BB-7AAF1CC20CE5}" type="slidenum">
              <a:rPr lang="en-US" smtClean="0"/>
              <a:t>21</a:t>
            </a:fld>
            <a:endParaRPr lang="en-US"/>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rotWithShape="1">
          <a:blip r:embed="rId3"/>
          <a:srcRect r="35144"/>
          <a:stretch/>
        </p:blipFill>
        <p:spPr>
          <a:xfrm>
            <a:off x="248412" y="1633907"/>
            <a:ext cx="7584948" cy="4734774"/>
          </a:xfrm>
          <a:prstGeom prst="rect">
            <a:avLst/>
          </a:prstGeom>
        </p:spPr>
      </p:pic>
      <p:sp>
        <p:nvSpPr>
          <p:cNvPr id="11" name="TextBox 10">
            <a:extLst>
              <a:ext uri="{FF2B5EF4-FFF2-40B4-BE49-F238E27FC236}">
                <a16:creationId xmlns:a16="http://schemas.microsoft.com/office/drawing/2014/main" id="{EA8D4949-E394-4FA3-96BD-881014D9890E}"/>
              </a:ext>
            </a:extLst>
          </p:cNvPr>
          <p:cNvSpPr txBox="1"/>
          <p:nvPr/>
        </p:nvSpPr>
        <p:spPr>
          <a:xfrm>
            <a:off x="8519160" y="2069516"/>
            <a:ext cx="2971800" cy="3539430"/>
          </a:xfrm>
          <a:prstGeom prst="rect">
            <a:avLst/>
          </a:prstGeom>
          <a:noFill/>
          <a:ln w="28575">
            <a:solidFill>
              <a:schemeClr val="tx1"/>
            </a:solidFill>
          </a:ln>
        </p:spPr>
        <p:txBody>
          <a:bodyPr wrap="square" rtlCol="0">
            <a:spAutoFit/>
          </a:bodyPr>
          <a:lstStyle/>
          <a:p>
            <a:pPr algn="ctr"/>
            <a:r>
              <a:rPr lang="en-US" sz="2800" dirty="0"/>
              <a:t>Step 3:</a:t>
            </a:r>
          </a:p>
          <a:p>
            <a:pPr algn="ctr"/>
            <a:r>
              <a:rPr lang="en-US" sz="2800" dirty="0"/>
              <a:t>Add a </a:t>
            </a:r>
            <a:r>
              <a:rPr lang="en-US" sz="2800" b="1" dirty="0">
                <a:solidFill>
                  <a:schemeClr val="accent1"/>
                </a:solidFill>
              </a:rPr>
              <a:t>decolorizer</a:t>
            </a:r>
            <a:r>
              <a:rPr lang="en-US" sz="2800" b="1" dirty="0"/>
              <a:t> </a:t>
            </a:r>
            <a:r>
              <a:rPr lang="en-US" sz="2800" dirty="0"/>
              <a:t>(ethyl alcohol or acetone) which dehydrates the cell wall of certain bacteria and </a:t>
            </a:r>
            <a:r>
              <a:rPr lang="en-US" sz="2800" u="sng" dirty="0"/>
              <a:t>traps crystal violet</a:t>
            </a:r>
            <a:endParaRPr lang="en-US" sz="2800" b="1" u="sng" dirty="0"/>
          </a:p>
        </p:txBody>
      </p:sp>
      <p:pic>
        <p:nvPicPr>
          <p:cNvPr id="8" name="Picture 7">
            <a:extLst>
              <a:ext uri="{FF2B5EF4-FFF2-40B4-BE49-F238E27FC236}">
                <a16:creationId xmlns:a16="http://schemas.microsoft.com/office/drawing/2014/main" id="{3177BAAD-87B4-465E-B86F-51A174BAB688}"/>
              </a:ext>
            </a:extLst>
          </p:cNvPr>
          <p:cNvPicPr>
            <a:picLocks noChangeAspect="1"/>
          </p:cNvPicPr>
          <p:nvPr/>
        </p:nvPicPr>
        <p:blipFill rotWithShape="1">
          <a:blip r:embed="rId3">
            <a:duotone>
              <a:schemeClr val="bg2">
                <a:shade val="45000"/>
                <a:satMod val="135000"/>
              </a:schemeClr>
              <a:prstClr val="white"/>
            </a:duotone>
          </a:blip>
          <a:srcRect l="-1" r="59903"/>
          <a:stretch/>
        </p:blipFill>
        <p:spPr>
          <a:xfrm>
            <a:off x="248412" y="1633907"/>
            <a:ext cx="4689348" cy="4734774"/>
          </a:xfrm>
          <a:prstGeom prst="rect">
            <a:avLst/>
          </a:prstGeom>
        </p:spPr>
      </p:pic>
      <p:cxnSp>
        <p:nvCxnSpPr>
          <p:cNvPr id="12" name="Straight Arrow Connector 11">
            <a:extLst>
              <a:ext uri="{FF2B5EF4-FFF2-40B4-BE49-F238E27FC236}">
                <a16:creationId xmlns:a16="http://schemas.microsoft.com/office/drawing/2014/main" id="{78290C35-0151-4198-ABA1-BB24797781AD}"/>
              </a:ext>
            </a:extLst>
          </p:cNvPr>
          <p:cNvCxnSpPr>
            <a:cxnSpLocks/>
          </p:cNvCxnSpPr>
          <p:nvPr/>
        </p:nvCxnSpPr>
        <p:spPr>
          <a:xfrm flipH="1">
            <a:off x="7533778" y="3839231"/>
            <a:ext cx="9853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144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p:txBody>
          <a:bodyPr/>
          <a:lstStyle/>
          <a:p>
            <a:pPr algn="ctr"/>
            <a:r>
              <a:rPr lang="en-US" dirty="0"/>
              <a:t>The same “one-minute point” may be broken over MULTIPLE slides</a:t>
            </a:r>
          </a:p>
        </p:txBody>
      </p:sp>
      <p:sp>
        <p:nvSpPr>
          <p:cNvPr id="4" name="Slide Number Placeholder 3">
            <a:extLst>
              <a:ext uri="{FF2B5EF4-FFF2-40B4-BE49-F238E27FC236}">
                <a16:creationId xmlns:a16="http://schemas.microsoft.com/office/drawing/2014/main" id="{C85F65A0-80BB-46BE-8572-5AD9E6885BBE}"/>
              </a:ext>
            </a:extLst>
          </p:cNvPr>
          <p:cNvSpPr>
            <a:spLocks noGrp="1"/>
          </p:cNvSpPr>
          <p:nvPr>
            <p:ph type="sldNum" sz="quarter" idx="12"/>
          </p:nvPr>
        </p:nvSpPr>
        <p:spPr/>
        <p:txBody>
          <a:bodyPr/>
          <a:lstStyle/>
          <a:p>
            <a:fld id="{8D0B036A-9706-429F-85BB-7AAF1CC20CE5}" type="slidenum">
              <a:rPr lang="en-US" smtClean="0"/>
              <a:t>22</a:t>
            </a:fld>
            <a:endParaRPr lang="en-US"/>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rotWithShape="1">
          <a:blip r:embed="rId3"/>
          <a:srcRect l="-1" r="-1"/>
          <a:stretch/>
        </p:blipFill>
        <p:spPr>
          <a:xfrm>
            <a:off x="248412" y="1633907"/>
            <a:ext cx="11695176" cy="4734774"/>
          </a:xfrm>
          <a:prstGeom prst="rect">
            <a:avLst/>
          </a:prstGeom>
        </p:spPr>
      </p:pic>
      <p:pic>
        <p:nvPicPr>
          <p:cNvPr id="8" name="Picture 7">
            <a:extLst>
              <a:ext uri="{FF2B5EF4-FFF2-40B4-BE49-F238E27FC236}">
                <a16:creationId xmlns:a16="http://schemas.microsoft.com/office/drawing/2014/main" id="{3177BAAD-87B4-465E-B86F-51A174BAB688}"/>
              </a:ext>
            </a:extLst>
          </p:cNvPr>
          <p:cNvPicPr>
            <a:picLocks noChangeAspect="1"/>
          </p:cNvPicPr>
          <p:nvPr/>
        </p:nvPicPr>
        <p:blipFill rotWithShape="1">
          <a:blip r:embed="rId3">
            <a:duotone>
              <a:schemeClr val="bg2">
                <a:shade val="45000"/>
                <a:satMod val="135000"/>
              </a:schemeClr>
              <a:prstClr val="white"/>
            </a:duotone>
          </a:blip>
          <a:srcRect r="35403"/>
          <a:stretch/>
        </p:blipFill>
        <p:spPr>
          <a:xfrm>
            <a:off x="248412" y="1633907"/>
            <a:ext cx="7554468" cy="4734774"/>
          </a:xfrm>
          <a:prstGeom prst="rect">
            <a:avLst/>
          </a:prstGeom>
        </p:spPr>
      </p:pic>
      <p:cxnSp>
        <p:nvCxnSpPr>
          <p:cNvPr id="12" name="Straight Arrow Connector 11">
            <a:extLst>
              <a:ext uri="{FF2B5EF4-FFF2-40B4-BE49-F238E27FC236}">
                <a16:creationId xmlns:a16="http://schemas.microsoft.com/office/drawing/2014/main" id="{78290C35-0151-4198-ABA1-BB24797781AD}"/>
              </a:ext>
            </a:extLst>
          </p:cNvPr>
          <p:cNvCxnSpPr>
            <a:cxnSpLocks/>
          </p:cNvCxnSpPr>
          <p:nvPr/>
        </p:nvCxnSpPr>
        <p:spPr>
          <a:xfrm>
            <a:off x="7777618" y="3839231"/>
            <a:ext cx="9853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8D4949-E394-4FA3-96BD-881014D9890E}"/>
              </a:ext>
            </a:extLst>
          </p:cNvPr>
          <p:cNvSpPr txBox="1"/>
          <p:nvPr/>
        </p:nvSpPr>
        <p:spPr>
          <a:xfrm>
            <a:off x="3086100" y="2925867"/>
            <a:ext cx="4716780" cy="1815882"/>
          </a:xfrm>
          <a:prstGeom prst="rect">
            <a:avLst/>
          </a:prstGeom>
          <a:solidFill>
            <a:schemeClr val="bg1"/>
          </a:solidFill>
          <a:ln w="28575">
            <a:solidFill>
              <a:schemeClr val="tx1"/>
            </a:solidFill>
          </a:ln>
        </p:spPr>
        <p:txBody>
          <a:bodyPr wrap="square" rtlCol="0">
            <a:spAutoFit/>
          </a:bodyPr>
          <a:lstStyle/>
          <a:p>
            <a:pPr algn="ctr"/>
            <a:r>
              <a:rPr lang="en-US" sz="2800" dirty="0"/>
              <a:t>Step 4:</a:t>
            </a:r>
          </a:p>
          <a:p>
            <a:pPr algn="ctr"/>
            <a:r>
              <a:rPr lang="en-US" sz="2800" dirty="0"/>
              <a:t>Add a </a:t>
            </a:r>
            <a:r>
              <a:rPr lang="en-US" sz="2800" b="1" dirty="0">
                <a:solidFill>
                  <a:schemeClr val="accent1"/>
                </a:solidFill>
              </a:rPr>
              <a:t>counter stain </a:t>
            </a:r>
            <a:r>
              <a:rPr lang="en-US" sz="2800" dirty="0"/>
              <a:t>(usually </a:t>
            </a:r>
            <a:r>
              <a:rPr lang="en-US" sz="2800" b="1" dirty="0">
                <a:solidFill>
                  <a:schemeClr val="accent1"/>
                </a:solidFill>
              </a:rPr>
              <a:t>safranin</a:t>
            </a:r>
            <a:r>
              <a:rPr lang="en-US" sz="2800" dirty="0"/>
              <a:t>) to stain cells that did not retain crystal violet</a:t>
            </a:r>
            <a:endParaRPr lang="en-US" sz="2800" b="1" dirty="0"/>
          </a:p>
        </p:txBody>
      </p:sp>
    </p:spTree>
    <p:extLst>
      <p:ext uri="{BB962C8B-B14F-4D97-AF65-F5344CB8AC3E}">
        <p14:creationId xmlns:p14="http://schemas.microsoft.com/office/powerpoint/2010/main" val="3674883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CBED-FBE6-952C-1223-EA5992E75667}"/>
              </a:ext>
            </a:extLst>
          </p:cNvPr>
          <p:cNvSpPr>
            <a:spLocks noGrp="1"/>
          </p:cNvSpPr>
          <p:nvPr>
            <p:ph type="title"/>
          </p:nvPr>
        </p:nvSpPr>
        <p:spPr/>
        <p:txBody>
          <a:bodyPr/>
          <a:lstStyle/>
          <a:p>
            <a:pPr algn="ctr"/>
            <a:r>
              <a:rPr lang="en-US" dirty="0"/>
              <a:t>“Big Picture” decisions about presentations</a:t>
            </a:r>
          </a:p>
        </p:txBody>
      </p:sp>
      <p:sp>
        <p:nvSpPr>
          <p:cNvPr id="3" name="Content Placeholder 2">
            <a:extLst>
              <a:ext uri="{FF2B5EF4-FFF2-40B4-BE49-F238E27FC236}">
                <a16:creationId xmlns:a16="http://schemas.microsoft.com/office/drawing/2014/main" id="{3118AA8B-4151-D5A2-B57F-CF01065D9D6F}"/>
              </a:ext>
            </a:extLst>
          </p:cNvPr>
          <p:cNvSpPr>
            <a:spLocks noGrp="1"/>
          </p:cNvSpPr>
          <p:nvPr>
            <p:ph idx="1"/>
          </p:nvPr>
        </p:nvSpPr>
        <p:spPr/>
        <p:txBody>
          <a:bodyPr anchor="ctr"/>
          <a:lstStyle/>
          <a:p>
            <a:r>
              <a:rPr lang="en-US" dirty="0">
                <a:solidFill>
                  <a:schemeClr val="bg1">
                    <a:lumMod val="75000"/>
                  </a:schemeClr>
                </a:solidFill>
              </a:rPr>
              <a:t>Slide format</a:t>
            </a:r>
          </a:p>
          <a:p>
            <a:endParaRPr lang="en-US" dirty="0">
              <a:solidFill>
                <a:schemeClr val="bg1">
                  <a:lumMod val="75000"/>
                </a:schemeClr>
              </a:solidFill>
            </a:endParaRPr>
          </a:p>
          <a:p>
            <a:r>
              <a:rPr lang="en-US" dirty="0">
                <a:solidFill>
                  <a:schemeClr val="bg1">
                    <a:lumMod val="75000"/>
                  </a:schemeClr>
                </a:solidFill>
              </a:rPr>
              <a:t>Slide number</a:t>
            </a:r>
          </a:p>
          <a:p>
            <a:endParaRPr lang="en-US" dirty="0"/>
          </a:p>
          <a:p>
            <a:r>
              <a:rPr lang="en-US" dirty="0"/>
              <a:t>Slide organization</a:t>
            </a:r>
          </a:p>
          <a:p>
            <a:endParaRPr lang="en-US" dirty="0"/>
          </a:p>
          <a:p>
            <a:r>
              <a:rPr lang="en-US" dirty="0">
                <a:solidFill>
                  <a:schemeClr val="bg1">
                    <a:lumMod val="75000"/>
                  </a:schemeClr>
                </a:solidFill>
              </a:rPr>
              <a:t>Audience participation</a:t>
            </a:r>
          </a:p>
        </p:txBody>
      </p:sp>
      <p:cxnSp>
        <p:nvCxnSpPr>
          <p:cNvPr id="4" name="Straight Arrow Connector 3">
            <a:extLst>
              <a:ext uri="{FF2B5EF4-FFF2-40B4-BE49-F238E27FC236}">
                <a16:creationId xmlns:a16="http://schemas.microsoft.com/office/drawing/2014/main" id="{48A64A88-B60F-D72A-AC8B-AD43BBDECD6D}"/>
              </a:ext>
            </a:extLst>
          </p:cNvPr>
          <p:cNvCxnSpPr>
            <a:cxnSpLocks/>
          </p:cNvCxnSpPr>
          <p:nvPr/>
        </p:nvCxnSpPr>
        <p:spPr>
          <a:xfrm>
            <a:off x="3870588" y="4501852"/>
            <a:ext cx="266799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BB60996-63CD-9DF7-D636-B47CF2624A63}"/>
              </a:ext>
            </a:extLst>
          </p:cNvPr>
          <p:cNvSpPr txBox="1"/>
          <p:nvPr/>
        </p:nvSpPr>
        <p:spPr>
          <a:xfrm flipH="1">
            <a:off x="6638795" y="3809354"/>
            <a:ext cx="4771466" cy="2246769"/>
          </a:xfrm>
          <a:prstGeom prst="rect">
            <a:avLst/>
          </a:prstGeom>
          <a:noFill/>
        </p:spPr>
        <p:txBody>
          <a:bodyPr wrap="square" rtlCol="0">
            <a:spAutoFit/>
          </a:bodyPr>
          <a:lstStyle/>
          <a:p>
            <a:pPr algn="ctr"/>
            <a:r>
              <a:rPr lang="en-US" sz="2800" i="1" dirty="0"/>
              <a:t>“Tell them what you are going to tell them, tell them, then tell them what you told them.”</a:t>
            </a:r>
            <a:endParaRPr lang="en-US" sz="2800" dirty="0"/>
          </a:p>
          <a:p>
            <a:pPr algn="r"/>
            <a:endParaRPr lang="en-US" sz="2800" i="1" dirty="0"/>
          </a:p>
          <a:p>
            <a:pPr algn="r"/>
            <a:r>
              <a:rPr lang="en-US" sz="2800" i="1" dirty="0"/>
              <a:t>-</a:t>
            </a:r>
            <a:r>
              <a:rPr lang="en-US" sz="2800" dirty="0"/>
              <a:t>attributed to Aristotle</a:t>
            </a:r>
            <a:endParaRPr lang="en-US" sz="2800" i="1" dirty="0"/>
          </a:p>
        </p:txBody>
      </p:sp>
    </p:spTree>
    <p:extLst>
      <p:ext uri="{BB962C8B-B14F-4D97-AF65-F5344CB8AC3E}">
        <p14:creationId xmlns:p14="http://schemas.microsoft.com/office/powerpoint/2010/main" val="360362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BA5C-0FD7-48BA-A5C6-E85760767695}"/>
              </a:ext>
            </a:extLst>
          </p:cNvPr>
          <p:cNvSpPr>
            <a:spLocks noGrp="1"/>
          </p:cNvSpPr>
          <p:nvPr>
            <p:ph type="title"/>
          </p:nvPr>
        </p:nvSpPr>
        <p:spPr/>
        <p:txBody>
          <a:bodyPr/>
          <a:lstStyle/>
          <a:p>
            <a:pPr algn="ctr"/>
            <a:r>
              <a:rPr lang="en-US" dirty="0"/>
              <a:t>Presentation organization pearls</a:t>
            </a:r>
          </a:p>
        </p:txBody>
      </p:sp>
      <p:sp>
        <p:nvSpPr>
          <p:cNvPr id="3" name="Content Placeholder 2">
            <a:extLst>
              <a:ext uri="{FF2B5EF4-FFF2-40B4-BE49-F238E27FC236}">
                <a16:creationId xmlns:a16="http://schemas.microsoft.com/office/drawing/2014/main" id="{FAB568E3-B6DE-4570-89FB-36BBE33A5BEA}"/>
              </a:ext>
            </a:extLst>
          </p:cNvPr>
          <p:cNvSpPr>
            <a:spLocks noGrp="1"/>
          </p:cNvSpPr>
          <p:nvPr>
            <p:ph idx="1"/>
          </p:nvPr>
        </p:nvSpPr>
        <p:spPr>
          <a:xfrm>
            <a:off x="1853851" y="1825625"/>
            <a:ext cx="9630739" cy="4351338"/>
          </a:xfrm>
        </p:spPr>
        <p:txBody>
          <a:bodyPr anchor="ctr">
            <a:normAutofit/>
          </a:bodyPr>
          <a:lstStyle/>
          <a:p>
            <a:pPr marL="0" indent="0">
              <a:buNone/>
            </a:pPr>
            <a:r>
              <a:rPr lang="en-US" dirty="0"/>
              <a:t>Start with </a:t>
            </a:r>
            <a:r>
              <a:rPr lang="en-US" b="1" dirty="0">
                <a:solidFill>
                  <a:schemeClr val="accent1"/>
                </a:solidFill>
              </a:rPr>
              <a:t>learning objectives </a:t>
            </a:r>
            <a:r>
              <a:rPr lang="en-US" dirty="0"/>
              <a:t>and/or an </a:t>
            </a:r>
            <a:r>
              <a:rPr lang="en-US" b="1" dirty="0">
                <a:solidFill>
                  <a:schemeClr val="accent1"/>
                </a:solidFill>
              </a:rPr>
              <a:t>overview/outline </a:t>
            </a:r>
            <a:r>
              <a:rPr lang="en-US" dirty="0"/>
              <a:t>slide</a:t>
            </a:r>
          </a:p>
          <a:p>
            <a:pPr lvl="1"/>
            <a:r>
              <a:rPr lang="en-US" dirty="0"/>
              <a:t>These can be merged if the objectives will be tackled in order</a:t>
            </a:r>
          </a:p>
          <a:p>
            <a:endParaRPr lang="en-US" sz="4400" dirty="0">
              <a:solidFill>
                <a:schemeClr val="bg1"/>
              </a:solidFill>
            </a:endParaRPr>
          </a:p>
          <a:p>
            <a:pPr marL="0" indent="0">
              <a:buNone/>
            </a:pPr>
            <a:r>
              <a:rPr lang="en-US" dirty="0">
                <a:solidFill>
                  <a:schemeClr val="bg1"/>
                </a:solidFill>
              </a:rPr>
              <a:t>Use </a:t>
            </a:r>
            <a:r>
              <a:rPr lang="en-US" b="1" dirty="0">
                <a:solidFill>
                  <a:schemeClr val="bg1"/>
                </a:solidFill>
              </a:rPr>
              <a:t>signpost</a:t>
            </a:r>
            <a:r>
              <a:rPr lang="en-US" dirty="0">
                <a:solidFill>
                  <a:schemeClr val="bg1"/>
                </a:solidFill>
              </a:rPr>
              <a:t> slides to indicate where you are in the presentation</a:t>
            </a:r>
          </a:p>
          <a:p>
            <a:pPr lvl="1"/>
            <a:r>
              <a:rPr lang="en-US" dirty="0">
                <a:solidFill>
                  <a:schemeClr val="bg1"/>
                </a:solidFill>
              </a:rPr>
              <a:t>A recurring “Outline” slide is one example</a:t>
            </a:r>
          </a:p>
          <a:p>
            <a:endParaRPr lang="en-US" sz="4400" dirty="0"/>
          </a:p>
          <a:p>
            <a:pPr marL="0" indent="0">
              <a:buNone/>
            </a:pPr>
            <a:r>
              <a:rPr lang="en-US" dirty="0">
                <a:solidFill>
                  <a:schemeClr val="bg1"/>
                </a:solidFill>
              </a:rPr>
              <a:t>End with a “Take home points” or “Summary” slide (that aligns with your objectives) instead of a generic “Questions?” slide</a:t>
            </a:r>
          </a:p>
        </p:txBody>
      </p:sp>
      <p:pic>
        <p:nvPicPr>
          <p:cNvPr id="5" name="Graphic 4" descr="List outline">
            <a:extLst>
              <a:ext uri="{FF2B5EF4-FFF2-40B4-BE49-F238E27FC236}">
                <a16:creationId xmlns:a16="http://schemas.microsoft.com/office/drawing/2014/main" id="{2201B7EF-70DE-740E-98D4-161A7B3C50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407" y="1702663"/>
            <a:ext cx="1146443" cy="1146443"/>
          </a:xfrm>
          <a:prstGeom prst="rect">
            <a:avLst/>
          </a:prstGeom>
        </p:spPr>
      </p:pic>
    </p:spTree>
    <p:extLst>
      <p:ext uri="{BB962C8B-B14F-4D97-AF65-F5344CB8AC3E}">
        <p14:creationId xmlns:p14="http://schemas.microsoft.com/office/powerpoint/2010/main" val="37139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BA5C-0FD7-48BA-A5C6-E85760767695}"/>
              </a:ext>
            </a:extLst>
          </p:cNvPr>
          <p:cNvSpPr>
            <a:spLocks noGrp="1"/>
          </p:cNvSpPr>
          <p:nvPr>
            <p:ph type="title"/>
          </p:nvPr>
        </p:nvSpPr>
        <p:spPr/>
        <p:txBody>
          <a:bodyPr/>
          <a:lstStyle/>
          <a:p>
            <a:pPr algn="ctr"/>
            <a:r>
              <a:rPr lang="en-US" dirty="0"/>
              <a:t>Presentation organization pearls</a:t>
            </a:r>
          </a:p>
        </p:txBody>
      </p:sp>
      <p:sp>
        <p:nvSpPr>
          <p:cNvPr id="3" name="Content Placeholder 2">
            <a:extLst>
              <a:ext uri="{FF2B5EF4-FFF2-40B4-BE49-F238E27FC236}">
                <a16:creationId xmlns:a16="http://schemas.microsoft.com/office/drawing/2014/main" id="{FAB568E3-B6DE-4570-89FB-36BBE33A5BEA}"/>
              </a:ext>
            </a:extLst>
          </p:cNvPr>
          <p:cNvSpPr>
            <a:spLocks noGrp="1"/>
          </p:cNvSpPr>
          <p:nvPr>
            <p:ph idx="1"/>
          </p:nvPr>
        </p:nvSpPr>
        <p:spPr>
          <a:xfrm>
            <a:off x="1853851" y="1825625"/>
            <a:ext cx="9630739" cy="4351338"/>
          </a:xfrm>
        </p:spPr>
        <p:txBody>
          <a:bodyPr anchor="ctr">
            <a:normAutofit/>
          </a:bodyPr>
          <a:lstStyle/>
          <a:p>
            <a:pPr marL="0" indent="0">
              <a:buNone/>
            </a:pPr>
            <a:r>
              <a:rPr lang="en-US" dirty="0">
                <a:solidFill>
                  <a:schemeClr val="bg1">
                    <a:lumMod val="75000"/>
                  </a:schemeClr>
                </a:solidFill>
              </a:rPr>
              <a:t>Start with </a:t>
            </a:r>
            <a:r>
              <a:rPr lang="en-US" b="1" dirty="0">
                <a:solidFill>
                  <a:schemeClr val="bg1">
                    <a:lumMod val="75000"/>
                  </a:schemeClr>
                </a:solidFill>
              </a:rPr>
              <a:t>learning objectives </a:t>
            </a:r>
            <a:r>
              <a:rPr lang="en-US" dirty="0">
                <a:solidFill>
                  <a:schemeClr val="bg1">
                    <a:lumMod val="75000"/>
                  </a:schemeClr>
                </a:solidFill>
              </a:rPr>
              <a:t>and/or an </a:t>
            </a:r>
            <a:r>
              <a:rPr lang="en-US" b="1" dirty="0">
                <a:solidFill>
                  <a:schemeClr val="bg1">
                    <a:lumMod val="75000"/>
                  </a:schemeClr>
                </a:solidFill>
              </a:rPr>
              <a:t>overview/outline </a:t>
            </a:r>
            <a:r>
              <a:rPr lang="en-US" dirty="0">
                <a:solidFill>
                  <a:schemeClr val="bg1">
                    <a:lumMod val="75000"/>
                  </a:schemeClr>
                </a:solidFill>
              </a:rPr>
              <a:t>slide</a:t>
            </a:r>
          </a:p>
          <a:p>
            <a:pPr lvl="1"/>
            <a:r>
              <a:rPr lang="en-US" dirty="0">
                <a:solidFill>
                  <a:schemeClr val="bg1">
                    <a:lumMod val="75000"/>
                  </a:schemeClr>
                </a:solidFill>
              </a:rPr>
              <a:t>These can be merged if the objectives will be tackled in order</a:t>
            </a:r>
          </a:p>
          <a:p>
            <a:endParaRPr lang="en-US" sz="4400" dirty="0"/>
          </a:p>
          <a:p>
            <a:pPr marL="0" indent="0">
              <a:buNone/>
            </a:pPr>
            <a:r>
              <a:rPr lang="en-US" dirty="0"/>
              <a:t>Use </a:t>
            </a:r>
            <a:r>
              <a:rPr lang="en-US" b="1" dirty="0">
                <a:solidFill>
                  <a:schemeClr val="accent1"/>
                </a:solidFill>
              </a:rPr>
              <a:t>signpost</a:t>
            </a:r>
            <a:r>
              <a:rPr lang="en-US" dirty="0"/>
              <a:t> slides to indicate where you are in the presentation</a:t>
            </a:r>
          </a:p>
          <a:p>
            <a:pPr lvl="1"/>
            <a:r>
              <a:rPr lang="en-US" dirty="0"/>
              <a:t>A recurring “Outline” slide is a simple example</a:t>
            </a:r>
          </a:p>
          <a:p>
            <a:endParaRPr lang="en-US" sz="4400" dirty="0"/>
          </a:p>
          <a:p>
            <a:pPr marL="0" indent="0">
              <a:buNone/>
            </a:pPr>
            <a:r>
              <a:rPr lang="en-US" dirty="0">
                <a:solidFill>
                  <a:schemeClr val="bg1"/>
                </a:solidFill>
              </a:rPr>
              <a:t>End with a “Take home points” or “Summary” slide (that aligns with your objectives) instead of a generic “Questions?” slide</a:t>
            </a:r>
          </a:p>
        </p:txBody>
      </p:sp>
      <p:pic>
        <p:nvPicPr>
          <p:cNvPr id="5" name="Graphic 4" descr="List outline">
            <a:extLst>
              <a:ext uri="{FF2B5EF4-FFF2-40B4-BE49-F238E27FC236}">
                <a16:creationId xmlns:a16="http://schemas.microsoft.com/office/drawing/2014/main" id="{2201B7EF-70DE-740E-98D4-161A7B3C50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407" y="1702663"/>
            <a:ext cx="1146443" cy="1146443"/>
          </a:xfrm>
          <a:prstGeom prst="rect">
            <a:avLst/>
          </a:prstGeom>
        </p:spPr>
      </p:pic>
      <p:pic>
        <p:nvPicPr>
          <p:cNvPr id="9" name="Graphic 8" descr="Signpost outline">
            <a:extLst>
              <a:ext uri="{FF2B5EF4-FFF2-40B4-BE49-F238E27FC236}">
                <a16:creationId xmlns:a16="http://schemas.microsoft.com/office/drawing/2014/main" id="{C7F1D7A2-F4EA-0F04-6694-58D03239B4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547" y="3199784"/>
            <a:ext cx="1021462" cy="1021462"/>
          </a:xfrm>
          <a:prstGeom prst="rect">
            <a:avLst/>
          </a:prstGeom>
        </p:spPr>
      </p:pic>
      <p:pic>
        <p:nvPicPr>
          <p:cNvPr id="11" name="Graphic 10" descr="Map with pin outline">
            <a:extLst>
              <a:ext uri="{FF2B5EF4-FFF2-40B4-BE49-F238E27FC236}">
                <a16:creationId xmlns:a16="http://schemas.microsoft.com/office/drawing/2014/main" id="{9ABDD611-A894-4592-3F6A-68307ABAD5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6989" y="3731278"/>
            <a:ext cx="914400" cy="914400"/>
          </a:xfrm>
          <a:prstGeom prst="rect">
            <a:avLst/>
          </a:prstGeom>
        </p:spPr>
      </p:pic>
    </p:spTree>
    <p:extLst>
      <p:ext uri="{BB962C8B-B14F-4D97-AF65-F5344CB8AC3E}">
        <p14:creationId xmlns:p14="http://schemas.microsoft.com/office/powerpoint/2010/main" val="1184516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DB8C-FC64-84DB-AB8C-C6ACA98FA004}"/>
              </a:ext>
            </a:extLst>
          </p:cNvPr>
          <p:cNvSpPr>
            <a:spLocks noGrp="1"/>
          </p:cNvSpPr>
          <p:nvPr>
            <p:ph type="title"/>
          </p:nvPr>
        </p:nvSpPr>
        <p:spPr/>
        <p:txBody>
          <a:bodyPr/>
          <a:lstStyle/>
          <a:p>
            <a:r>
              <a:rPr lang="en-US" dirty="0"/>
              <a:t>Signposting Example 1</a:t>
            </a:r>
          </a:p>
        </p:txBody>
      </p:sp>
      <p:sp>
        <p:nvSpPr>
          <p:cNvPr id="3" name="Content Placeholder 2">
            <a:extLst>
              <a:ext uri="{FF2B5EF4-FFF2-40B4-BE49-F238E27FC236}">
                <a16:creationId xmlns:a16="http://schemas.microsoft.com/office/drawing/2014/main" id="{EFDB97B4-CDBD-3739-39EF-4CF1884868D8}"/>
              </a:ext>
            </a:extLst>
          </p:cNvPr>
          <p:cNvSpPr>
            <a:spLocks noGrp="1"/>
          </p:cNvSpPr>
          <p:nvPr>
            <p:ph idx="1"/>
          </p:nvPr>
        </p:nvSpPr>
        <p:spPr/>
        <p:txBody>
          <a:bodyPr/>
          <a:lstStyle/>
          <a:p>
            <a:r>
              <a:rPr lang="en-US" dirty="0">
                <a:solidFill>
                  <a:schemeClr val="bg1">
                    <a:lumMod val="75000"/>
                  </a:schemeClr>
                </a:solidFill>
              </a:rPr>
              <a:t>Introduction</a:t>
            </a:r>
          </a:p>
          <a:p>
            <a:endParaRPr lang="en-US" dirty="0">
              <a:solidFill>
                <a:schemeClr val="bg1">
                  <a:lumMod val="75000"/>
                </a:schemeClr>
              </a:solidFill>
            </a:endParaRPr>
          </a:p>
          <a:p>
            <a:r>
              <a:rPr lang="en-US" dirty="0">
                <a:solidFill>
                  <a:schemeClr val="bg1">
                    <a:lumMod val="75000"/>
                  </a:schemeClr>
                </a:solidFill>
              </a:rPr>
              <a:t>Part 1</a:t>
            </a:r>
          </a:p>
          <a:p>
            <a:endParaRPr lang="en-US" dirty="0"/>
          </a:p>
          <a:p>
            <a:r>
              <a:rPr lang="en-US" dirty="0"/>
              <a:t>Part 2</a:t>
            </a:r>
          </a:p>
          <a:p>
            <a:endParaRPr lang="en-US" dirty="0"/>
          </a:p>
          <a:p>
            <a:r>
              <a:rPr lang="en-US" dirty="0">
                <a:solidFill>
                  <a:schemeClr val="bg1">
                    <a:lumMod val="75000"/>
                  </a:schemeClr>
                </a:solidFill>
              </a:rPr>
              <a:t>Part 3</a:t>
            </a:r>
          </a:p>
        </p:txBody>
      </p:sp>
    </p:spTree>
    <p:extLst>
      <p:ext uri="{BB962C8B-B14F-4D97-AF65-F5344CB8AC3E}">
        <p14:creationId xmlns:p14="http://schemas.microsoft.com/office/powerpoint/2010/main" val="3630473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DB8C-FC64-84DB-AB8C-C6ACA98FA004}"/>
              </a:ext>
            </a:extLst>
          </p:cNvPr>
          <p:cNvSpPr>
            <a:spLocks noGrp="1"/>
          </p:cNvSpPr>
          <p:nvPr>
            <p:ph type="title"/>
          </p:nvPr>
        </p:nvSpPr>
        <p:spPr/>
        <p:txBody>
          <a:bodyPr/>
          <a:lstStyle/>
          <a:p>
            <a:r>
              <a:rPr lang="en-US" dirty="0"/>
              <a:t>Signposting Example 2</a:t>
            </a:r>
          </a:p>
        </p:txBody>
      </p:sp>
      <p:sp>
        <p:nvSpPr>
          <p:cNvPr id="4" name="Rectangle 3">
            <a:extLst>
              <a:ext uri="{FF2B5EF4-FFF2-40B4-BE49-F238E27FC236}">
                <a16:creationId xmlns:a16="http://schemas.microsoft.com/office/drawing/2014/main" id="{4703198D-C629-E9AE-0CD5-0F5F6DF9084B}"/>
              </a:ext>
            </a:extLst>
          </p:cNvPr>
          <p:cNvSpPr/>
          <p:nvPr/>
        </p:nvSpPr>
        <p:spPr>
          <a:xfrm>
            <a:off x="0" y="6400800"/>
            <a:ext cx="2441448" cy="4572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Background</a:t>
            </a:r>
          </a:p>
        </p:txBody>
      </p:sp>
      <p:sp>
        <p:nvSpPr>
          <p:cNvPr id="5" name="Rectangle 4">
            <a:extLst>
              <a:ext uri="{FF2B5EF4-FFF2-40B4-BE49-F238E27FC236}">
                <a16:creationId xmlns:a16="http://schemas.microsoft.com/office/drawing/2014/main" id="{9C17F245-9843-68B2-0C57-72231303F630}"/>
              </a:ext>
            </a:extLst>
          </p:cNvPr>
          <p:cNvSpPr/>
          <p:nvPr/>
        </p:nvSpPr>
        <p:spPr>
          <a:xfrm>
            <a:off x="2441448" y="6400800"/>
            <a:ext cx="2441448" cy="4572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Methods</a:t>
            </a:r>
          </a:p>
        </p:txBody>
      </p:sp>
      <p:sp>
        <p:nvSpPr>
          <p:cNvPr id="6" name="Rectangle 5">
            <a:extLst>
              <a:ext uri="{FF2B5EF4-FFF2-40B4-BE49-F238E27FC236}">
                <a16:creationId xmlns:a16="http://schemas.microsoft.com/office/drawing/2014/main" id="{37D83C95-ED47-A16C-52EA-A5D5D052B6A8}"/>
              </a:ext>
            </a:extLst>
          </p:cNvPr>
          <p:cNvSpPr/>
          <p:nvPr/>
        </p:nvSpPr>
        <p:spPr>
          <a:xfrm>
            <a:off x="4882896" y="6400800"/>
            <a:ext cx="2441448" cy="4572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Results</a:t>
            </a:r>
          </a:p>
        </p:txBody>
      </p:sp>
      <p:sp>
        <p:nvSpPr>
          <p:cNvPr id="7" name="Rectangle 6">
            <a:extLst>
              <a:ext uri="{FF2B5EF4-FFF2-40B4-BE49-F238E27FC236}">
                <a16:creationId xmlns:a16="http://schemas.microsoft.com/office/drawing/2014/main" id="{85350FDC-D3BC-6540-1903-9E044F502D60}"/>
              </a:ext>
            </a:extLst>
          </p:cNvPr>
          <p:cNvSpPr/>
          <p:nvPr/>
        </p:nvSpPr>
        <p:spPr>
          <a:xfrm>
            <a:off x="7324344" y="6400800"/>
            <a:ext cx="2441448" cy="4572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Conclusions</a:t>
            </a:r>
          </a:p>
        </p:txBody>
      </p:sp>
      <p:sp>
        <p:nvSpPr>
          <p:cNvPr id="8" name="Rectangle 7">
            <a:extLst>
              <a:ext uri="{FF2B5EF4-FFF2-40B4-BE49-F238E27FC236}">
                <a16:creationId xmlns:a16="http://schemas.microsoft.com/office/drawing/2014/main" id="{14E48705-15DA-2485-5E6D-DF872144B5F4}"/>
              </a:ext>
            </a:extLst>
          </p:cNvPr>
          <p:cNvSpPr/>
          <p:nvPr/>
        </p:nvSpPr>
        <p:spPr>
          <a:xfrm>
            <a:off x="9750552" y="6400800"/>
            <a:ext cx="2441448" cy="4572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Next steps</a:t>
            </a:r>
          </a:p>
        </p:txBody>
      </p:sp>
    </p:spTree>
    <p:extLst>
      <p:ext uri="{BB962C8B-B14F-4D97-AF65-F5344CB8AC3E}">
        <p14:creationId xmlns:p14="http://schemas.microsoft.com/office/powerpoint/2010/main" val="85762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2E82903-F445-4867-98A4-9391AB8F618F}"/>
              </a:ext>
            </a:extLst>
          </p:cNvPr>
          <p:cNvSpPr txBox="1"/>
          <p:nvPr/>
        </p:nvSpPr>
        <p:spPr>
          <a:xfrm>
            <a:off x="396064" y="1438107"/>
            <a:ext cx="3095334" cy="1015663"/>
          </a:xfrm>
          <a:prstGeom prst="rect">
            <a:avLst/>
          </a:prstGeom>
          <a:noFill/>
          <a:ln w="28575">
            <a:noFill/>
          </a:ln>
        </p:spPr>
        <p:txBody>
          <a:bodyPr wrap="square" rtlCol="0">
            <a:spAutoFit/>
          </a:bodyPr>
          <a:lstStyle/>
          <a:p>
            <a:pPr algn="r"/>
            <a:r>
              <a:rPr lang="en-US" sz="3200" b="1" dirty="0">
                <a:solidFill>
                  <a:schemeClr val="bg1">
                    <a:lumMod val="75000"/>
                  </a:schemeClr>
                </a:solidFill>
                <a:cs typeface="Helvetica" panose="020B0604020202020204" pitchFamily="34" charset="0"/>
              </a:rPr>
              <a:t>Cell wall</a:t>
            </a:r>
          </a:p>
          <a:p>
            <a:pPr algn="r"/>
            <a:r>
              <a:rPr lang="en-US" sz="2800" dirty="0">
                <a:solidFill>
                  <a:schemeClr val="bg1">
                    <a:lumMod val="75000"/>
                  </a:schemeClr>
                </a:solidFill>
                <a:cs typeface="Helvetica" panose="020B0604020202020204" pitchFamily="34" charset="0"/>
              </a:rPr>
              <a:t>Proteins and sugars</a:t>
            </a:r>
          </a:p>
        </p:txBody>
      </p:sp>
      <p:sp>
        <p:nvSpPr>
          <p:cNvPr id="27" name="TextBox 26">
            <a:extLst>
              <a:ext uri="{FF2B5EF4-FFF2-40B4-BE49-F238E27FC236}">
                <a16:creationId xmlns:a16="http://schemas.microsoft.com/office/drawing/2014/main" id="{433EFABE-70D1-44B6-B302-416DF8B8F659}"/>
              </a:ext>
            </a:extLst>
          </p:cNvPr>
          <p:cNvSpPr txBox="1"/>
          <p:nvPr/>
        </p:nvSpPr>
        <p:spPr>
          <a:xfrm>
            <a:off x="614621" y="5407719"/>
            <a:ext cx="3095334" cy="1015663"/>
          </a:xfrm>
          <a:prstGeom prst="rect">
            <a:avLst/>
          </a:prstGeom>
          <a:noFill/>
          <a:ln w="28575">
            <a:noFill/>
          </a:ln>
        </p:spPr>
        <p:txBody>
          <a:bodyPr wrap="square" rtlCol="0">
            <a:spAutoFit/>
          </a:bodyPr>
          <a:lstStyle/>
          <a:p>
            <a:pPr algn="r"/>
            <a:r>
              <a:rPr lang="en-US" sz="3200" b="1" dirty="0">
                <a:solidFill>
                  <a:schemeClr val="bg1">
                    <a:lumMod val="75000"/>
                  </a:schemeClr>
                </a:solidFill>
                <a:cs typeface="Helvetica" panose="020B0604020202020204" pitchFamily="34" charset="0"/>
              </a:rPr>
              <a:t>Cell membrane</a:t>
            </a:r>
          </a:p>
          <a:p>
            <a:pPr algn="r"/>
            <a:r>
              <a:rPr lang="en-US" sz="2800" dirty="0">
                <a:solidFill>
                  <a:schemeClr val="bg1">
                    <a:lumMod val="75000"/>
                  </a:schemeClr>
                </a:solidFill>
                <a:cs typeface="Helvetica" panose="020B0604020202020204" pitchFamily="34" charset="0"/>
              </a:rPr>
              <a:t>lipids</a:t>
            </a:r>
          </a:p>
        </p:txBody>
      </p:sp>
      <p:sp>
        <p:nvSpPr>
          <p:cNvPr id="29" name="TextBox 28">
            <a:extLst>
              <a:ext uri="{FF2B5EF4-FFF2-40B4-BE49-F238E27FC236}">
                <a16:creationId xmlns:a16="http://schemas.microsoft.com/office/drawing/2014/main" id="{22AEFD3D-7390-4BBD-94FF-2A362FACF899}"/>
              </a:ext>
            </a:extLst>
          </p:cNvPr>
          <p:cNvSpPr txBox="1"/>
          <p:nvPr/>
        </p:nvSpPr>
        <p:spPr>
          <a:xfrm>
            <a:off x="6480943" y="5618832"/>
            <a:ext cx="4576638" cy="1015663"/>
          </a:xfrm>
          <a:prstGeom prst="rect">
            <a:avLst/>
          </a:prstGeom>
          <a:solidFill>
            <a:schemeClr val="bg1"/>
          </a:solidFill>
          <a:ln w="28575">
            <a:noFill/>
          </a:ln>
        </p:spPr>
        <p:txBody>
          <a:bodyPr wrap="square" rtlCol="0">
            <a:spAutoFit/>
          </a:bodyPr>
          <a:lstStyle/>
          <a:p>
            <a:r>
              <a:rPr lang="en-US" sz="3200" b="1" dirty="0">
                <a:cs typeface="Helvetica" panose="020B0604020202020204" pitchFamily="34" charset="0"/>
              </a:rPr>
              <a:t>Bacterial chromosome</a:t>
            </a:r>
          </a:p>
          <a:p>
            <a:r>
              <a:rPr lang="en-US" sz="2800" dirty="0">
                <a:cs typeface="Helvetica" panose="020B0604020202020204" pitchFamily="34" charset="0"/>
              </a:rPr>
              <a:t>Circular, dsDNA, </a:t>
            </a:r>
            <a:r>
              <a:rPr lang="en-US" sz="2800" b="1" dirty="0">
                <a:cs typeface="Helvetica" panose="020B0604020202020204" pitchFamily="34" charset="0"/>
              </a:rPr>
              <a:t>no nucleus</a:t>
            </a:r>
            <a:endParaRPr lang="en-US" sz="2400" b="1" dirty="0">
              <a:cs typeface="Helvetica" panose="020B0604020202020204" pitchFamily="34" charset="0"/>
            </a:endParaRPr>
          </a:p>
        </p:txBody>
      </p:sp>
      <p:pic>
        <p:nvPicPr>
          <p:cNvPr id="31" name="Graphic 30" descr="Line arrow: Clockwise curve with solid fill">
            <a:extLst>
              <a:ext uri="{FF2B5EF4-FFF2-40B4-BE49-F238E27FC236}">
                <a16:creationId xmlns:a16="http://schemas.microsoft.com/office/drawing/2014/main" id="{1EB6441D-263C-458A-BD3C-74EE927BA1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043318">
            <a:off x="3392655" y="1806602"/>
            <a:ext cx="914400" cy="914400"/>
          </a:xfrm>
          <a:prstGeom prst="rect">
            <a:avLst/>
          </a:prstGeom>
        </p:spPr>
      </p:pic>
      <p:pic>
        <p:nvPicPr>
          <p:cNvPr id="32" name="Graphic 31" descr="Line arrow: Clockwise curve with solid fill">
            <a:extLst>
              <a:ext uri="{FF2B5EF4-FFF2-40B4-BE49-F238E27FC236}">
                <a16:creationId xmlns:a16="http://schemas.microsoft.com/office/drawing/2014/main" id="{6B2B8A37-9C33-47C6-A0B1-9BEB30260C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87060">
            <a:off x="5767996" y="4856747"/>
            <a:ext cx="914400" cy="914400"/>
          </a:xfrm>
          <a:prstGeom prst="rect">
            <a:avLst/>
          </a:prstGeom>
        </p:spPr>
      </p:pic>
      <p:sp>
        <p:nvSpPr>
          <p:cNvPr id="8" name="Rectangle: Rounded Corners 7">
            <a:extLst>
              <a:ext uri="{FF2B5EF4-FFF2-40B4-BE49-F238E27FC236}">
                <a16:creationId xmlns:a16="http://schemas.microsoft.com/office/drawing/2014/main" id="{4A4AD6DF-1810-5E1D-6976-B362F321DE58}"/>
              </a:ext>
            </a:extLst>
          </p:cNvPr>
          <p:cNvSpPr/>
          <p:nvPr/>
        </p:nvSpPr>
        <p:spPr>
          <a:xfrm>
            <a:off x="2962616" y="2890991"/>
            <a:ext cx="5964138" cy="2305970"/>
          </a:xfrm>
          <a:prstGeom prst="roundRect">
            <a:avLst>
              <a:gd name="adj" fmla="val 5000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F4F943A-AB76-1C35-3080-6BFCE3D92AC2}"/>
              </a:ext>
            </a:extLst>
          </p:cNvPr>
          <p:cNvSpPr/>
          <p:nvPr/>
        </p:nvSpPr>
        <p:spPr>
          <a:xfrm>
            <a:off x="2715491" y="2709604"/>
            <a:ext cx="6500431" cy="2683257"/>
          </a:xfrm>
          <a:prstGeom prst="roundRect">
            <a:avLst>
              <a:gd name="adj" fmla="val 50000"/>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779A500-B080-196A-7728-7865B0E41A57}"/>
              </a:ext>
            </a:extLst>
          </p:cNvPr>
          <p:cNvGrpSpPr/>
          <p:nvPr/>
        </p:nvGrpSpPr>
        <p:grpSpPr>
          <a:xfrm>
            <a:off x="5460973" y="3403479"/>
            <a:ext cx="1270054" cy="1280994"/>
            <a:chOff x="1283855" y="3879273"/>
            <a:chExt cx="711200" cy="737061"/>
          </a:xfrm>
        </p:grpSpPr>
        <p:sp>
          <p:nvSpPr>
            <p:cNvPr id="12" name="Oval 11">
              <a:extLst>
                <a:ext uri="{FF2B5EF4-FFF2-40B4-BE49-F238E27FC236}">
                  <a16:creationId xmlns:a16="http://schemas.microsoft.com/office/drawing/2014/main" id="{52C1E9F4-9312-B388-2163-15E3F580DAAF}"/>
                </a:ext>
              </a:extLst>
            </p:cNvPr>
            <p:cNvSpPr/>
            <p:nvPr/>
          </p:nvSpPr>
          <p:spPr>
            <a:xfrm>
              <a:off x="1283855" y="3879273"/>
              <a:ext cx="711200" cy="737061"/>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05A8C3-9379-2D19-DD70-4288BE11D9B3}"/>
                </a:ext>
              </a:extLst>
            </p:cNvPr>
            <p:cNvSpPr/>
            <p:nvPr/>
          </p:nvSpPr>
          <p:spPr>
            <a:xfrm>
              <a:off x="1365135" y="3973483"/>
              <a:ext cx="548640" cy="54864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D5E628BC-8555-5EB2-8903-21DD9D2443E4}"/>
              </a:ext>
            </a:extLst>
          </p:cNvPr>
          <p:cNvSpPr/>
          <p:nvPr/>
        </p:nvSpPr>
        <p:spPr>
          <a:xfrm>
            <a:off x="7222836" y="3759200"/>
            <a:ext cx="895928" cy="65578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50S</a:t>
            </a:r>
          </a:p>
        </p:txBody>
      </p:sp>
      <p:sp>
        <p:nvSpPr>
          <p:cNvPr id="25" name="Oval 24">
            <a:extLst>
              <a:ext uri="{FF2B5EF4-FFF2-40B4-BE49-F238E27FC236}">
                <a16:creationId xmlns:a16="http://schemas.microsoft.com/office/drawing/2014/main" id="{51DB6BFF-997E-8FF1-4B97-E889A56D6F71}"/>
              </a:ext>
            </a:extLst>
          </p:cNvPr>
          <p:cNvSpPr/>
          <p:nvPr/>
        </p:nvSpPr>
        <p:spPr>
          <a:xfrm>
            <a:off x="7293868" y="4312348"/>
            <a:ext cx="758824" cy="4167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30S</a:t>
            </a:r>
          </a:p>
        </p:txBody>
      </p:sp>
      <p:sp>
        <p:nvSpPr>
          <p:cNvPr id="26" name="Oval 25">
            <a:extLst>
              <a:ext uri="{FF2B5EF4-FFF2-40B4-BE49-F238E27FC236}">
                <a16:creationId xmlns:a16="http://schemas.microsoft.com/office/drawing/2014/main" id="{6D144133-07C0-9AEF-7DCE-14F2FC098D12}"/>
              </a:ext>
            </a:extLst>
          </p:cNvPr>
          <p:cNvSpPr/>
          <p:nvPr/>
        </p:nvSpPr>
        <p:spPr>
          <a:xfrm>
            <a:off x="3901733" y="3281983"/>
            <a:ext cx="895928" cy="65578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50S</a:t>
            </a:r>
          </a:p>
        </p:txBody>
      </p:sp>
      <p:sp>
        <p:nvSpPr>
          <p:cNvPr id="28" name="Oval 27">
            <a:extLst>
              <a:ext uri="{FF2B5EF4-FFF2-40B4-BE49-F238E27FC236}">
                <a16:creationId xmlns:a16="http://schemas.microsoft.com/office/drawing/2014/main" id="{824ECD1E-00C9-1CF0-96FE-6EA46CA83A43}"/>
              </a:ext>
            </a:extLst>
          </p:cNvPr>
          <p:cNvSpPr/>
          <p:nvPr/>
        </p:nvSpPr>
        <p:spPr>
          <a:xfrm>
            <a:off x="3972765" y="3835131"/>
            <a:ext cx="758824" cy="4167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30S</a:t>
            </a:r>
          </a:p>
        </p:txBody>
      </p:sp>
      <p:pic>
        <p:nvPicPr>
          <p:cNvPr id="34" name="Graphic 33" descr="Line arrow: Clockwise curve with solid fill">
            <a:extLst>
              <a:ext uri="{FF2B5EF4-FFF2-40B4-BE49-F238E27FC236}">
                <a16:creationId xmlns:a16="http://schemas.microsoft.com/office/drawing/2014/main" id="{CA8D8891-B5A4-89EA-9693-5B41FFCF5C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49605" flipH="1">
            <a:off x="8153373" y="3377931"/>
            <a:ext cx="914400" cy="914400"/>
          </a:xfrm>
          <a:prstGeom prst="rect">
            <a:avLst/>
          </a:prstGeom>
        </p:spPr>
      </p:pic>
      <p:pic>
        <p:nvPicPr>
          <p:cNvPr id="35" name="Graphic 34" descr="Line arrow: Clockwise curve with solid fill">
            <a:extLst>
              <a:ext uri="{FF2B5EF4-FFF2-40B4-BE49-F238E27FC236}">
                <a16:creationId xmlns:a16="http://schemas.microsoft.com/office/drawing/2014/main" id="{81B5D6D9-020E-48BD-B18D-26908751B7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45320" flipH="1">
            <a:off x="3648370" y="5117047"/>
            <a:ext cx="914400" cy="914400"/>
          </a:xfrm>
          <a:prstGeom prst="rect">
            <a:avLst/>
          </a:prstGeom>
        </p:spPr>
      </p:pic>
      <p:sp>
        <p:nvSpPr>
          <p:cNvPr id="36" name="TextBox 35">
            <a:extLst>
              <a:ext uri="{FF2B5EF4-FFF2-40B4-BE49-F238E27FC236}">
                <a16:creationId xmlns:a16="http://schemas.microsoft.com/office/drawing/2014/main" id="{6CF922A3-6EE9-2204-1B74-B6413113DFEC}"/>
              </a:ext>
            </a:extLst>
          </p:cNvPr>
          <p:cNvSpPr txBox="1"/>
          <p:nvPr/>
        </p:nvSpPr>
        <p:spPr>
          <a:xfrm>
            <a:off x="9269330" y="3430230"/>
            <a:ext cx="3095334" cy="1015663"/>
          </a:xfrm>
          <a:prstGeom prst="rect">
            <a:avLst/>
          </a:prstGeom>
          <a:noFill/>
          <a:ln w="28575">
            <a:noFill/>
          </a:ln>
        </p:spPr>
        <p:txBody>
          <a:bodyPr wrap="square" rtlCol="0">
            <a:spAutoFit/>
          </a:bodyPr>
          <a:lstStyle/>
          <a:p>
            <a:r>
              <a:rPr lang="en-US" sz="3200" b="1" dirty="0">
                <a:solidFill>
                  <a:schemeClr val="bg1">
                    <a:lumMod val="75000"/>
                  </a:schemeClr>
                </a:solidFill>
                <a:cs typeface="Helvetica" panose="020B0604020202020204" pitchFamily="34" charset="0"/>
              </a:rPr>
              <a:t>Ribosomes</a:t>
            </a:r>
          </a:p>
          <a:p>
            <a:r>
              <a:rPr lang="en-US" sz="2800" dirty="0">
                <a:solidFill>
                  <a:schemeClr val="bg1">
                    <a:lumMod val="75000"/>
                  </a:schemeClr>
                </a:solidFill>
                <a:cs typeface="Helvetica" panose="020B0604020202020204" pitchFamily="34" charset="0"/>
              </a:rPr>
              <a:t>50S/30S subunits</a:t>
            </a:r>
          </a:p>
        </p:txBody>
      </p:sp>
      <p:sp>
        <p:nvSpPr>
          <p:cNvPr id="3" name="Title 2">
            <a:extLst>
              <a:ext uri="{FF2B5EF4-FFF2-40B4-BE49-F238E27FC236}">
                <a16:creationId xmlns:a16="http://schemas.microsoft.com/office/drawing/2014/main" id="{3250F335-0280-7919-F8ED-DEC1E55D8BD4}"/>
              </a:ext>
            </a:extLst>
          </p:cNvPr>
          <p:cNvSpPr>
            <a:spLocks noGrp="1"/>
          </p:cNvSpPr>
          <p:nvPr>
            <p:ph type="title"/>
          </p:nvPr>
        </p:nvSpPr>
        <p:spPr/>
        <p:txBody>
          <a:bodyPr/>
          <a:lstStyle/>
          <a:p>
            <a:r>
              <a:rPr lang="en-US" dirty="0"/>
              <a:t>Signposting Example 3</a:t>
            </a:r>
          </a:p>
        </p:txBody>
      </p:sp>
    </p:spTree>
    <p:extLst>
      <p:ext uri="{BB962C8B-B14F-4D97-AF65-F5344CB8AC3E}">
        <p14:creationId xmlns:p14="http://schemas.microsoft.com/office/powerpoint/2010/main" val="3800422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BA5C-0FD7-48BA-A5C6-E85760767695}"/>
              </a:ext>
            </a:extLst>
          </p:cNvPr>
          <p:cNvSpPr>
            <a:spLocks noGrp="1"/>
          </p:cNvSpPr>
          <p:nvPr>
            <p:ph type="title"/>
          </p:nvPr>
        </p:nvSpPr>
        <p:spPr/>
        <p:txBody>
          <a:bodyPr/>
          <a:lstStyle/>
          <a:p>
            <a:pPr algn="ctr"/>
            <a:r>
              <a:rPr lang="en-US" dirty="0"/>
              <a:t>Presentation organization pearls</a:t>
            </a:r>
          </a:p>
        </p:txBody>
      </p:sp>
      <p:sp>
        <p:nvSpPr>
          <p:cNvPr id="3" name="Content Placeholder 2">
            <a:extLst>
              <a:ext uri="{FF2B5EF4-FFF2-40B4-BE49-F238E27FC236}">
                <a16:creationId xmlns:a16="http://schemas.microsoft.com/office/drawing/2014/main" id="{FAB568E3-B6DE-4570-89FB-36BBE33A5BEA}"/>
              </a:ext>
            </a:extLst>
          </p:cNvPr>
          <p:cNvSpPr>
            <a:spLocks noGrp="1"/>
          </p:cNvSpPr>
          <p:nvPr>
            <p:ph idx="1"/>
          </p:nvPr>
        </p:nvSpPr>
        <p:spPr>
          <a:xfrm>
            <a:off x="1853851" y="1825625"/>
            <a:ext cx="9630739" cy="4351338"/>
          </a:xfrm>
        </p:spPr>
        <p:txBody>
          <a:bodyPr anchor="ctr">
            <a:normAutofit/>
          </a:bodyPr>
          <a:lstStyle/>
          <a:p>
            <a:pPr marL="0" indent="0">
              <a:buNone/>
            </a:pPr>
            <a:r>
              <a:rPr lang="en-US" dirty="0">
                <a:solidFill>
                  <a:schemeClr val="bg1">
                    <a:lumMod val="75000"/>
                  </a:schemeClr>
                </a:solidFill>
              </a:rPr>
              <a:t>Start with </a:t>
            </a:r>
            <a:r>
              <a:rPr lang="en-US" b="1" dirty="0">
                <a:solidFill>
                  <a:schemeClr val="bg1">
                    <a:lumMod val="75000"/>
                  </a:schemeClr>
                </a:solidFill>
              </a:rPr>
              <a:t>learning objectives </a:t>
            </a:r>
            <a:r>
              <a:rPr lang="en-US" dirty="0">
                <a:solidFill>
                  <a:schemeClr val="bg1">
                    <a:lumMod val="75000"/>
                  </a:schemeClr>
                </a:solidFill>
              </a:rPr>
              <a:t>and/or an </a:t>
            </a:r>
            <a:r>
              <a:rPr lang="en-US" b="1" dirty="0">
                <a:solidFill>
                  <a:schemeClr val="bg1">
                    <a:lumMod val="75000"/>
                  </a:schemeClr>
                </a:solidFill>
              </a:rPr>
              <a:t>overview/outline </a:t>
            </a:r>
            <a:r>
              <a:rPr lang="en-US" dirty="0">
                <a:solidFill>
                  <a:schemeClr val="bg1">
                    <a:lumMod val="75000"/>
                  </a:schemeClr>
                </a:solidFill>
              </a:rPr>
              <a:t>slide</a:t>
            </a:r>
          </a:p>
          <a:p>
            <a:pPr lvl="1"/>
            <a:r>
              <a:rPr lang="en-US" dirty="0">
                <a:solidFill>
                  <a:schemeClr val="bg1">
                    <a:lumMod val="75000"/>
                  </a:schemeClr>
                </a:solidFill>
              </a:rPr>
              <a:t>These can be merged if the objectives will be tackled in order</a:t>
            </a:r>
          </a:p>
          <a:p>
            <a:endParaRPr lang="en-US" sz="4400" dirty="0">
              <a:solidFill>
                <a:schemeClr val="bg1">
                  <a:lumMod val="75000"/>
                </a:schemeClr>
              </a:solidFill>
            </a:endParaRPr>
          </a:p>
          <a:p>
            <a:pPr marL="0" indent="0">
              <a:buNone/>
            </a:pPr>
            <a:r>
              <a:rPr lang="en-US" dirty="0">
                <a:solidFill>
                  <a:schemeClr val="bg1">
                    <a:lumMod val="75000"/>
                  </a:schemeClr>
                </a:solidFill>
              </a:rPr>
              <a:t>Use </a:t>
            </a:r>
            <a:r>
              <a:rPr lang="en-US" b="1" dirty="0">
                <a:solidFill>
                  <a:schemeClr val="bg1">
                    <a:lumMod val="75000"/>
                  </a:schemeClr>
                </a:solidFill>
              </a:rPr>
              <a:t>signpost</a:t>
            </a:r>
            <a:r>
              <a:rPr lang="en-US" dirty="0">
                <a:solidFill>
                  <a:schemeClr val="bg1">
                    <a:lumMod val="75000"/>
                  </a:schemeClr>
                </a:solidFill>
              </a:rPr>
              <a:t> slides to indicate where you are in the presentation</a:t>
            </a:r>
          </a:p>
          <a:p>
            <a:pPr lvl="1"/>
            <a:r>
              <a:rPr lang="en-US" dirty="0">
                <a:solidFill>
                  <a:schemeClr val="bg1">
                    <a:lumMod val="75000"/>
                  </a:schemeClr>
                </a:solidFill>
              </a:rPr>
              <a:t>A recurring “Outline” slide is one example</a:t>
            </a:r>
          </a:p>
          <a:p>
            <a:endParaRPr lang="en-US" sz="4400" dirty="0"/>
          </a:p>
          <a:p>
            <a:pPr marL="0" indent="0">
              <a:buNone/>
            </a:pPr>
            <a:r>
              <a:rPr lang="en-US" dirty="0"/>
              <a:t>End with a “Take home points” or “Summary” slide (that aligns with your objectives) instead of a generic “Questions?” slide</a:t>
            </a:r>
          </a:p>
        </p:txBody>
      </p:sp>
      <p:pic>
        <p:nvPicPr>
          <p:cNvPr id="5" name="Graphic 4" descr="List outline">
            <a:extLst>
              <a:ext uri="{FF2B5EF4-FFF2-40B4-BE49-F238E27FC236}">
                <a16:creationId xmlns:a16="http://schemas.microsoft.com/office/drawing/2014/main" id="{2201B7EF-70DE-740E-98D4-161A7B3C50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407" y="1702663"/>
            <a:ext cx="1146443" cy="1146443"/>
          </a:xfrm>
          <a:prstGeom prst="rect">
            <a:avLst/>
          </a:prstGeom>
        </p:spPr>
      </p:pic>
      <p:pic>
        <p:nvPicPr>
          <p:cNvPr id="7" name="Graphic 6" descr="Checklist outline">
            <a:extLst>
              <a:ext uri="{FF2B5EF4-FFF2-40B4-BE49-F238E27FC236}">
                <a16:creationId xmlns:a16="http://schemas.microsoft.com/office/drawing/2014/main" id="{A4A87CC7-F736-12F5-F0D7-DA5008BD1D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408" y="5030520"/>
            <a:ext cx="1146443" cy="1146443"/>
          </a:xfrm>
          <a:prstGeom prst="rect">
            <a:avLst/>
          </a:prstGeom>
        </p:spPr>
      </p:pic>
      <p:pic>
        <p:nvPicPr>
          <p:cNvPr id="9" name="Graphic 8" descr="Signpost outline">
            <a:extLst>
              <a:ext uri="{FF2B5EF4-FFF2-40B4-BE49-F238E27FC236}">
                <a16:creationId xmlns:a16="http://schemas.microsoft.com/office/drawing/2014/main" id="{C7F1D7A2-F4EA-0F04-6694-58D03239B4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547" y="3199784"/>
            <a:ext cx="1021462" cy="1021462"/>
          </a:xfrm>
          <a:prstGeom prst="rect">
            <a:avLst/>
          </a:prstGeom>
        </p:spPr>
      </p:pic>
      <p:pic>
        <p:nvPicPr>
          <p:cNvPr id="11" name="Graphic 10" descr="Map with pin outline">
            <a:extLst>
              <a:ext uri="{FF2B5EF4-FFF2-40B4-BE49-F238E27FC236}">
                <a16:creationId xmlns:a16="http://schemas.microsoft.com/office/drawing/2014/main" id="{9ABDD611-A894-4592-3F6A-68307ABAD5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989" y="3731278"/>
            <a:ext cx="914400" cy="914400"/>
          </a:xfrm>
          <a:prstGeom prst="rect">
            <a:avLst/>
          </a:prstGeom>
        </p:spPr>
      </p:pic>
    </p:spTree>
    <p:extLst>
      <p:ext uri="{BB962C8B-B14F-4D97-AF65-F5344CB8AC3E}">
        <p14:creationId xmlns:p14="http://schemas.microsoft.com/office/powerpoint/2010/main" val="204125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1FC4-5138-63AE-CA05-26CED018D7D4}"/>
              </a:ext>
            </a:extLst>
          </p:cNvPr>
          <p:cNvSpPr>
            <a:spLocks noGrp="1"/>
          </p:cNvSpPr>
          <p:nvPr>
            <p:ph type="title"/>
          </p:nvPr>
        </p:nvSpPr>
        <p:spPr/>
        <p:txBody>
          <a:bodyPr/>
          <a:lstStyle/>
          <a:p>
            <a:pPr algn="ctr"/>
            <a:r>
              <a:rPr lang="en-US" dirty="0"/>
              <a:t>Overview for this session</a:t>
            </a:r>
          </a:p>
        </p:txBody>
      </p:sp>
      <p:sp>
        <p:nvSpPr>
          <p:cNvPr id="4" name="Text Placeholder 3">
            <a:extLst>
              <a:ext uri="{FF2B5EF4-FFF2-40B4-BE49-F238E27FC236}">
                <a16:creationId xmlns:a16="http://schemas.microsoft.com/office/drawing/2014/main" id="{7D895E47-362B-8FE9-286F-92AF98203E48}"/>
              </a:ext>
            </a:extLst>
          </p:cNvPr>
          <p:cNvSpPr>
            <a:spLocks noGrp="1"/>
          </p:cNvSpPr>
          <p:nvPr>
            <p:ph type="body" idx="1"/>
          </p:nvPr>
        </p:nvSpPr>
        <p:spPr>
          <a:ln w="28575">
            <a:solidFill>
              <a:schemeClr val="tx1"/>
            </a:solidFill>
          </a:ln>
        </p:spPr>
        <p:txBody>
          <a:bodyPr anchor="t">
            <a:normAutofit fontScale="85000" lnSpcReduction="20000"/>
          </a:bodyPr>
          <a:lstStyle/>
          <a:p>
            <a:pPr algn="ctr"/>
            <a:r>
              <a:rPr lang="en-US" sz="3200" dirty="0"/>
              <a:t>PART 1:</a:t>
            </a:r>
            <a:endParaRPr lang="en-US" sz="3200" b="0" dirty="0"/>
          </a:p>
          <a:p>
            <a:pPr algn="ctr"/>
            <a:r>
              <a:rPr lang="en-US" sz="3200" b="0" dirty="0"/>
              <a:t>Presenter as </a:t>
            </a:r>
            <a:r>
              <a:rPr lang="en-US" sz="3200" dirty="0">
                <a:solidFill>
                  <a:schemeClr val="accent1"/>
                </a:solidFill>
              </a:rPr>
              <a:t>Educator</a:t>
            </a:r>
          </a:p>
        </p:txBody>
      </p:sp>
      <p:sp>
        <p:nvSpPr>
          <p:cNvPr id="19" name="Content Placeholder 18">
            <a:extLst>
              <a:ext uri="{FF2B5EF4-FFF2-40B4-BE49-F238E27FC236}">
                <a16:creationId xmlns:a16="http://schemas.microsoft.com/office/drawing/2014/main" id="{03D19767-8D59-897D-77A9-A94CABF3C41F}"/>
              </a:ext>
            </a:extLst>
          </p:cNvPr>
          <p:cNvSpPr>
            <a:spLocks noGrp="1"/>
          </p:cNvSpPr>
          <p:nvPr>
            <p:ph sz="half" idx="2"/>
          </p:nvPr>
        </p:nvSpPr>
        <p:spPr>
          <a:xfrm>
            <a:off x="1883493" y="2505075"/>
            <a:ext cx="4114082" cy="3684588"/>
          </a:xfrm>
        </p:spPr>
        <p:txBody>
          <a:bodyPr/>
          <a:lstStyle/>
          <a:p>
            <a:endParaRPr lang="en-US" sz="4400" dirty="0"/>
          </a:p>
          <a:p>
            <a:pPr marL="0" indent="0">
              <a:buNone/>
            </a:pPr>
            <a:r>
              <a:rPr lang="en-US" dirty="0"/>
              <a:t>Do I have to use slides?</a:t>
            </a:r>
          </a:p>
          <a:p>
            <a:pPr marL="0" indent="0">
              <a:buNone/>
            </a:pPr>
            <a:r>
              <a:rPr lang="en-US" dirty="0"/>
              <a:t>How should I use them?</a:t>
            </a:r>
          </a:p>
          <a:p>
            <a:endParaRPr lang="en-US" sz="4000" dirty="0"/>
          </a:p>
          <a:p>
            <a:pPr marL="0" indent="0">
              <a:buNone/>
            </a:pPr>
            <a:r>
              <a:rPr lang="en-US" dirty="0"/>
              <a:t>How do I engage the audience?</a:t>
            </a:r>
          </a:p>
          <a:p>
            <a:endParaRPr lang="en-US" dirty="0"/>
          </a:p>
          <a:p>
            <a:endParaRPr lang="en-US" dirty="0"/>
          </a:p>
        </p:txBody>
      </p:sp>
      <p:pic>
        <p:nvPicPr>
          <p:cNvPr id="25" name="Graphic 24" descr="Classroom with solid fill">
            <a:extLst>
              <a:ext uri="{FF2B5EF4-FFF2-40B4-BE49-F238E27FC236}">
                <a16:creationId xmlns:a16="http://schemas.microsoft.com/office/drawing/2014/main" id="{CC02AD11-224B-394F-E0E8-4E892FF54D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093" y="4908547"/>
            <a:ext cx="914400" cy="914400"/>
          </a:xfrm>
          <a:prstGeom prst="rect">
            <a:avLst/>
          </a:prstGeom>
        </p:spPr>
      </p:pic>
      <p:pic>
        <p:nvPicPr>
          <p:cNvPr id="26" name="Graphic 25" descr="Professor female with solid fill">
            <a:extLst>
              <a:ext uri="{FF2B5EF4-FFF2-40B4-BE49-F238E27FC236}">
                <a16:creationId xmlns:a16="http://schemas.microsoft.com/office/drawing/2014/main" id="{DA1AE9AA-254B-ABEA-2B47-53C502F35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093" y="3249611"/>
            <a:ext cx="914400" cy="914400"/>
          </a:xfrm>
          <a:prstGeom prst="rect">
            <a:avLst/>
          </a:prstGeom>
        </p:spPr>
      </p:pic>
      <p:sp>
        <p:nvSpPr>
          <p:cNvPr id="30" name="Content Placeholder 29">
            <a:extLst>
              <a:ext uri="{FF2B5EF4-FFF2-40B4-BE49-F238E27FC236}">
                <a16:creationId xmlns:a16="http://schemas.microsoft.com/office/drawing/2014/main" id="{B25E643A-0065-5738-6962-8BBC3A436D32}"/>
              </a:ext>
            </a:extLst>
          </p:cNvPr>
          <p:cNvSpPr>
            <a:spLocks noGrp="1"/>
          </p:cNvSpPr>
          <p:nvPr>
            <p:ph sz="quarter" idx="4"/>
          </p:nvPr>
        </p:nvSpPr>
        <p:spPr/>
        <p:txBody>
          <a:bodyPr/>
          <a:lstStyle/>
          <a:p>
            <a:endParaRPr lang="en-US"/>
          </a:p>
        </p:txBody>
      </p:sp>
      <p:sp>
        <p:nvSpPr>
          <p:cNvPr id="5" name="Text Placeholder 4">
            <a:extLst>
              <a:ext uri="{FF2B5EF4-FFF2-40B4-BE49-F238E27FC236}">
                <a16:creationId xmlns:a16="http://schemas.microsoft.com/office/drawing/2014/main" id="{0EE7BCBE-9988-7F64-969A-C44C49DD3A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2251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7C4B-CB8C-6ED4-3BEE-ABABBAC7CCFA}"/>
              </a:ext>
            </a:extLst>
          </p:cNvPr>
          <p:cNvSpPr>
            <a:spLocks noGrp="1"/>
          </p:cNvSpPr>
          <p:nvPr>
            <p:ph type="title"/>
          </p:nvPr>
        </p:nvSpPr>
        <p:spPr/>
        <p:txBody>
          <a:bodyPr/>
          <a:lstStyle/>
          <a:p>
            <a:pPr algn="ctr"/>
            <a:r>
              <a:rPr lang="en-US" dirty="0"/>
              <a:t>Reflect on what session format would be best and what, if anything, slides would ADD</a:t>
            </a:r>
          </a:p>
        </p:txBody>
      </p:sp>
      <p:sp>
        <p:nvSpPr>
          <p:cNvPr id="3" name="Content Placeholder 2">
            <a:extLst>
              <a:ext uri="{FF2B5EF4-FFF2-40B4-BE49-F238E27FC236}">
                <a16:creationId xmlns:a16="http://schemas.microsoft.com/office/drawing/2014/main" id="{D302BB61-8863-C60E-8C58-55FD742DD90C}"/>
              </a:ext>
            </a:extLst>
          </p:cNvPr>
          <p:cNvSpPr>
            <a:spLocks noGrp="1"/>
          </p:cNvSpPr>
          <p:nvPr>
            <p:ph idx="1"/>
          </p:nvPr>
        </p:nvSpPr>
        <p:spPr/>
        <p:txBody>
          <a:bodyPr anchor="ctr"/>
          <a:lstStyle/>
          <a:p>
            <a:r>
              <a:rPr lang="en-US" dirty="0">
                <a:solidFill>
                  <a:schemeClr val="bg1">
                    <a:lumMod val="75000"/>
                  </a:schemeClr>
                </a:solidFill>
              </a:rPr>
              <a:t>You have been tasked with teaching a group of medical students about trauma-informed communication skills</a:t>
            </a:r>
          </a:p>
          <a:p>
            <a:endParaRPr lang="en-US" dirty="0"/>
          </a:p>
          <a:p>
            <a:r>
              <a:rPr lang="en-US" dirty="0"/>
              <a:t>You are the faculty facilitator for a resident conference that includes a debrief of cases seen in the psychiatric emergency department</a:t>
            </a:r>
          </a:p>
          <a:p>
            <a:endParaRPr lang="en-US" dirty="0"/>
          </a:p>
          <a:p>
            <a:r>
              <a:rPr lang="en-US" dirty="0">
                <a:solidFill>
                  <a:schemeClr val="bg1"/>
                </a:solidFill>
              </a:rPr>
              <a:t>You are planning a session at a national meeting to identify strategies to address structural inequities in access to mental health providers </a:t>
            </a:r>
          </a:p>
        </p:txBody>
      </p:sp>
    </p:spTree>
    <p:extLst>
      <p:ext uri="{BB962C8B-B14F-4D97-AF65-F5344CB8AC3E}">
        <p14:creationId xmlns:p14="http://schemas.microsoft.com/office/powerpoint/2010/main" val="1189793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CBED-FBE6-952C-1223-EA5992E75667}"/>
              </a:ext>
            </a:extLst>
          </p:cNvPr>
          <p:cNvSpPr>
            <a:spLocks noGrp="1"/>
          </p:cNvSpPr>
          <p:nvPr>
            <p:ph type="title"/>
          </p:nvPr>
        </p:nvSpPr>
        <p:spPr/>
        <p:txBody>
          <a:bodyPr/>
          <a:lstStyle/>
          <a:p>
            <a:pPr algn="ctr"/>
            <a:r>
              <a:rPr lang="en-US" dirty="0"/>
              <a:t>“Big Picture” decisions about presentations</a:t>
            </a:r>
          </a:p>
        </p:txBody>
      </p:sp>
      <p:sp>
        <p:nvSpPr>
          <p:cNvPr id="3" name="Content Placeholder 2">
            <a:extLst>
              <a:ext uri="{FF2B5EF4-FFF2-40B4-BE49-F238E27FC236}">
                <a16:creationId xmlns:a16="http://schemas.microsoft.com/office/drawing/2014/main" id="{3118AA8B-4151-D5A2-B57F-CF01065D9D6F}"/>
              </a:ext>
            </a:extLst>
          </p:cNvPr>
          <p:cNvSpPr>
            <a:spLocks noGrp="1"/>
          </p:cNvSpPr>
          <p:nvPr>
            <p:ph idx="1"/>
          </p:nvPr>
        </p:nvSpPr>
        <p:spPr/>
        <p:txBody>
          <a:bodyPr anchor="ctr"/>
          <a:lstStyle/>
          <a:p>
            <a:r>
              <a:rPr lang="en-US" dirty="0">
                <a:solidFill>
                  <a:schemeClr val="bg1">
                    <a:lumMod val="75000"/>
                  </a:schemeClr>
                </a:solidFill>
              </a:rPr>
              <a:t>Slide format</a:t>
            </a:r>
          </a:p>
          <a:p>
            <a:endParaRPr lang="en-US" dirty="0">
              <a:solidFill>
                <a:schemeClr val="bg1">
                  <a:lumMod val="75000"/>
                </a:schemeClr>
              </a:solidFill>
            </a:endParaRPr>
          </a:p>
          <a:p>
            <a:r>
              <a:rPr lang="en-US" dirty="0">
                <a:solidFill>
                  <a:schemeClr val="bg1">
                    <a:lumMod val="75000"/>
                  </a:schemeClr>
                </a:solidFill>
              </a:rPr>
              <a:t>Slide number</a:t>
            </a:r>
          </a:p>
          <a:p>
            <a:endParaRPr lang="en-US" dirty="0">
              <a:solidFill>
                <a:schemeClr val="bg1">
                  <a:lumMod val="75000"/>
                </a:schemeClr>
              </a:solidFill>
            </a:endParaRPr>
          </a:p>
          <a:p>
            <a:r>
              <a:rPr lang="en-US" dirty="0">
                <a:solidFill>
                  <a:schemeClr val="bg1">
                    <a:lumMod val="75000"/>
                  </a:schemeClr>
                </a:solidFill>
              </a:rPr>
              <a:t>Slide organization</a:t>
            </a:r>
          </a:p>
          <a:p>
            <a:endParaRPr lang="en-US" dirty="0"/>
          </a:p>
          <a:p>
            <a:r>
              <a:rPr lang="en-US" dirty="0"/>
              <a:t>Audience participation</a:t>
            </a:r>
          </a:p>
        </p:txBody>
      </p:sp>
      <p:pic>
        <p:nvPicPr>
          <p:cNvPr id="5122" name="Picture 2" descr="Free Office Business photo and picture">
            <a:extLst>
              <a:ext uri="{FF2B5EF4-FFF2-40B4-BE49-F238E27FC236}">
                <a16:creationId xmlns:a16="http://schemas.microsoft.com/office/drawing/2014/main" id="{DBE1713B-522C-B596-BB89-1F775529C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636" y="4495038"/>
            <a:ext cx="2738263" cy="1818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Teacher Learning photo and picture">
            <a:extLst>
              <a:ext uri="{FF2B5EF4-FFF2-40B4-BE49-F238E27FC236}">
                <a16:creationId xmlns:a16="http://schemas.microsoft.com/office/drawing/2014/main" id="{BC10D1B0-1FCF-FE3D-B26F-5BA72616E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494" y="4495038"/>
            <a:ext cx="2738263" cy="182466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BED1848-556C-39C8-AF75-F159D43B1519}"/>
              </a:ext>
            </a:extLst>
          </p:cNvPr>
          <p:cNvCxnSpPr>
            <a:cxnSpLocks/>
          </p:cNvCxnSpPr>
          <p:nvPr/>
        </p:nvCxnSpPr>
        <p:spPr>
          <a:xfrm>
            <a:off x="4609624" y="5528986"/>
            <a:ext cx="73152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B402A41-6B24-2CB2-4D02-76EB1EFA431B}"/>
              </a:ext>
            </a:extLst>
          </p:cNvPr>
          <p:cNvSpPr txBox="1"/>
          <p:nvPr/>
        </p:nvSpPr>
        <p:spPr>
          <a:xfrm flipH="1">
            <a:off x="6046277" y="3971818"/>
            <a:ext cx="1778695" cy="523220"/>
          </a:xfrm>
          <a:prstGeom prst="rect">
            <a:avLst/>
          </a:prstGeom>
          <a:noFill/>
        </p:spPr>
        <p:txBody>
          <a:bodyPr wrap="square" rtlCol="0">
            <a:spAutoFit/>
          </a:bodyPr>
          <a:lstStyle/>
          <a:p>
            <a:pPr algn="ctr"/>
            <a:r>
              <a:rPr lang="en-US" sz="2800" dirty="0"/>
              <a:t>Analog</a:t>
            </a:r>
          </a:p>
        </p:txBody>
      </p:sp>
      <p:sp>
        <p:nvSpPr>
          <p:cNvPr id="6" name="TextBox 5">
            <a:extLst>
              <a:ext uri="{FF2B5EF4-FFF2-40B4-BE49-F238E27FC236}">
                <a16:creationId xmlns:a16="http://schemas.microsoft.com/office/drawing/2014/main" id="{0A6A20B8-7D25-EABE-35DF-2CFB2B89C1FD}"/>
              </a:ext>
            </a:extLst>
          </p:cNvPr>
          <p:cNvSpPr txBox="1"/>
          <p:nvPr/>
        </p:nvSpPr>
        <p:spPr>
          <a:xfrm flipH="1">
            <a:off x="9002419" y="3971818"/>
            <a:ext cx="1778695" cy="523220"/>
          </a:xfrm>
          <a:prstGeom prst="rect">
            <a:avLst/>
          </a:prstGeom>
          <a:noFill/>
        </p:spPr>
        <p:txBody>
          <a:bodyPr wrap="square" rtlCol="0">
            <a:spAutoFit/>
          </a:bodyPr>
          <a:lstStyle/>
          <a:p>
            <a:pPr algn="ctr"/>
            <a:r>
              <a:rPr lang="en-US" sz="2800" dirty="0"/>
              <a:t>Digital</a:t>
            </a:r>
          </a:p>
        </p:txBody>
      </p:sp>
    </p:spTree>
    <p:extLst>
      <p:ext uri="{BB962C8B-B14F-4D97-AF65-F5344CB8AC3E}">
        <p14:creationId xmlns:p14="http://schemas.microsoft.com/office/powerpoint/2010/main" val="2461530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1986-9531-0F42-DC46-F5A3C24A8B18}"/>
              </a:ext>
            </a:extLst>
          </p:cNvPr>
          <p:cNvSpPr>
            <a:spLocks noGrp="1"/>
          </p:cNvSpPr>
          <p:nvPr>
            <p:ph type="title"/>
          </p:nvPr>
        </p:nvSpPr>
        <p:spPr/>
        <p:txBody>
          <a:bodyPr/>
          <a:lstStyle/>
          <a:p>
            <a:pPr algn="ctr"/>
            <a:r>
              <a:rPr lang="en-US" dirty="0"/>
              <a:t>Go analog and “Hit Pause”</a:t>
            </a:r>
          </a:p>
        </p:txBody>
      </p:sp>
      <p:sp>
        <p:nvSpPr>
          <p:cNvPr id="7" name="Content Placeholder 6">
            <a:extLst>
              <a:ext uri="{FF2B5EF4-FFF2-40B4-BE49-F238E27FC236}">
                <a16:creationId xmlns:a16="http://schemas.microsoft.com/office/drawing/2014/main" id="{78B0EE9E-9777-59FB-DB94-8DB03A329486}"/>
              </a:ext>
            </a:extLst>
          </p:cNvPr>
          <p:cNvSpPr>
            <a:spLocks noGrp="1"/>
          </p:cNvSpPr>
          <p:nvPr>
            <p:ph idx="1"/>
          </p:nvPr>
        </p:nvSpPr>
        <p:spPr>
          <a:xfrm>
            <a:off x="838200" y="1825624"/>
            <a:ext cx="10515600" cy="4461669"/>
          </a:xfrm>
        </p:spPr>
        <p:txBody>
          <a:bodyPr>
            <a:normAutofit/>
          </a:bodyPr>
          <a:lstStyle/>
          <a:p>
            <a:r>
              <a:rPr lang="en-US" dirty="0"/>
              <a:t>Insert a “blank” slide and </a:t>
            </a:r>
            <a:r>
              <a:rPr lang="en-US" b="1" dirty="0"/>
              <a:t>verbally</a:t>
            </a:r>
            <a:r>
              <a:rPr lang="en-US" dirty="0"/>
              <a:t> instruct the audience to engage in an activity</a:t>
            </a:r>
          </a:p>
          <a:p>
            <a:endParaRPr lang="en-US" dirty="0"/>
          </a:p>
          <a:p>
            <a:r>
              <a:rPr lang="en-US" dirty="0"/>
              <a:t>Insert a slide with </a:t>
            </a:r>
            <a:r>
              <a:rPr lang="en-US" b="1" dirty="0"/>
              <a:t>instructions for an interactive exercise</a:t>
            </a:r>
            <a:endParaRPr lang="en-US" dirty="0"/>
          </a:p>
          <a:p>
            <a:pPr lvl="1"/>
            <a:r>
              <a:rPr lang="en-US" dirty="0"/>
              <a:t>Think-Pair-Share</a:t>
            </a:r>
          </a:p>
          <a:p>
            <a:pPr lvl="1"/>
            <a:r>
              <a:rPr lang="en-US" dirty="0"/>
              <a:t>Peer teaching</a:t>
            </a:r>
          </a:p>
          <a:p>
            <a:pPr lvl="1"/>
            <a:r>
              <a:rPr lang="en-US" dirty="0"/>
              <a:t>Small group work</a:t>
            </a:r>
          </a:p>
          <a:p>
            <a:pPr lvl="1"/>
            <a:r>
              <a:rPr lang="en-US" dirty="0"/>
              <a:t>Think-Answer-Pair-Answer</a:t>
            </a:r>
          </a:p>
          <a:p>
            <a:pPr lvl="1"/>
            <a:endParaRPr lang="en-US" dirty="0"/>
          </a:p>
          <a:p>
            <a:r>
              <a:rPr lang="en-US" dirty="0"/>
              <a:t>Remember to </a:t>
            </a:r>
            <a:r>
              <a:rPr lang="en-US" b="1" dirty="0"/>
              <a:t>budget time</a:t>
            </a:r>
            <a:r>
              <a:rPr lang="en-US" dirty="0"/>
              <a:t> for these pauses!</a:t>
            </a:r>
          </a:p>
        </p:txBody>
      </p:sp>
      <p:pic>
        <p:nvPicPr>
          <p:cNvPr id="8" name="Content Placeholder 4" descr="Pause with solid fill">
            <a:extLst>
              <a:ext uri="{FF2B5EF4-FFF2-40B4-BE49-F238E27FC236}">
                <a16:creationId xmlns:a16="http://schemas.microsoft.com/office/drawing/2014/main" id="{67F1DBF8-71BB-F73B-7989-AB5E49AC81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08510" y="570706"/>
            <a:ext cx="914400" cy="914400"/>
          </a:xfrm>
          <a:prstGeom prst="rect">
            <a:avLst/>
          </a:prstGeom>
        </p:spPr>
      </p:pic>
      <p:sp>
        <p:nvSpPr>
          <p:cNvPr id="9" name="TextBox 8">
            <a:extLst>
              <a:ext uri="{FF2B5EF4-FFF2-40B4-BE49-F238E27FC236}">
                <a16:creationId xmlns:a16="http://schemas.microsoft.com/office/drawing/2014/main" id="{01F077EB-2194-E507-E4A3-650C0AAEA133}"/>
              </a:ext>
            </a:extLst>
          </p:cNvPr>
          <p:cNvSpPr txBox="1"/>
          <p:nvPr/>
        </p:nvSpPr>
        <p:spPr>
          <a:xfrm flipH="1">
            <a:off x="8805797" y="5246241"/>
            <a:ext cx="3102220" cy="1384995"/>
          </a:xfrm>
          <a:prstGeom prst="rect">
            <a:avLst/>
          </a:prstGeom>
          <a:solidFill>
            <a:schemeClr val="accent4">
              <a:lumMod val="40000"/>
              <a:lumOff val="60000"/>
            </a:schemeClr>
          </a:solidFill>
        </p:spPr>
        <p:txBody>
          <a:bodyPr wrap="square" rtlCol="0">
            <a:spAutoFit/>
          </a:bodyPr>
          <a:lstStyle/>
          <a:p>
            <a:pPr algn="ctr"/>
            <a:r>
              <a:rPr lang="en-US" sz="2800" u="sng" dirty="0"/>
              <a:t>Disclaimer!</a:t>
            </a:r>
          </a:p>
          <a:p>
            <a:pPr algn="ctr"/>
            <a:r>
              <a:rPr lang="en-US" sz="2800" dirty="0"/>
              <a:t>Usually practical only for </a:t>
            </a:r>
            <a:r>
              <a:rPr lang="en-US" sz="2800" b="1" dirty="0"/>
              <a:t>in-person</a:t>
            </a:r>
            <a:endParaRPr lang="en-US" sz="2800" dirty="0"/>
          </a:p>
        </p:txBody>
      </p:sp>
    </p:spTree>
    <p:extLst>
      <p:ext uri="{BB962C8B-B14F-4D97-AF65-F5344CB8AC3E}">
        <p14:creationId xmlns:p14="http://schemas.microsoft.com/office/powerpoint/2010/main" val="29632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537C-7199-E058-3FD6-429AB63D82EA}"/>
              </a:ext>
            </a:extLst>
          </p:cNvPr>
          <p:cNvSpPr>
            <a:spLocks noGrp="1"/>
          </p:cNvSpPr>
          <p:nvPr>
            <p:ph type="title"/>
          </p:nvPr>
        </p:nvSpPr>
        <p:spPr/>
        <p:txBody>
          <a:bodyPr/>
          <a:lstStyle/>
          <a:p>
            <a:pPr algn="ctr"/>
            <a:r>
              <a:rPr lang="en-US" dirty="0"/>
              <a:t>Tech Tools – the Why and the How</a:t>
            </a:r>
          </a:p>
        </p:txBody>
      </p:sp>
      <p:graphicFrame>
        <p:nvGraphicFramePr>
          <p:cNvPr id="6" name="Table 6">
            <a:extLst>
              <a:ext uri="{FF2B5EF4-FFF2-40B4-BE49-F238E27FC236}">
                <a16:creationId xmlns:a16="http://schemas.microsoft.com/office/drawing/2014/main" id="{573820CD-111C-9EF5-4BA6-B7FE3206526B}"/>
              </a:ext>
            </a:extLst>
          </p:cNvPr>
          <p:cNvGraphicFramePr>
            <a:graphicFrameLocks noGrp="1"/>
          </p:cNvGraphicFramePr>
          <p:nvPr>
            <p:ph idx="1"/>
            <p:extLst>
              <p:ext uri="{D42A27DB-BD31-4B8C-83A1-F6EECF244321}">
                <p14:modId xmlns:p14="http://schemas.microsoft.com/office/powerpoint/2010/main" val="3642797740"/>
              </p:ext>
            </p:extLst>
          </p:nvPr>
        </p:nvGraphicFramePr>
        <p:xfrm>
          <a:off x="546970" y="1690688"/>
          <a:ext cx="11098060" cy="2438400"/>
        </p:xfrm>
        <a:graphic>
          <a:graphicData uri="http://schemas.openxmlformats.org/drawingml/2006/table">
            <a:tbl>
              <a:tblPr firstRow="1" bandRow="1">
                <a:tableStyleId>{6E25E649-3F16-4E02-A733-19D2CDBF48F0}</a:tableStyleId>
              </a:tblPr>
              <a:tblGrid>
                <a:gridCol w="3451482">
                  <a:extLst>
                    <a:ext uri="{9D8B030D-6E8A-4147-A177-3AD203B41FA5}">
                      <a16:colId xmlns:a16="http://schemas.microsoft.com/office/drawing/2014/main" val="1092281262"/>
                    </a:ext>
                  </a:extLst>
                </a:gridCol>
                <a:gridCol w="4368934">
                  <a:extLst>
                    <a:ext uri="{9D8B030D-6E8A-4147-A177-3AD203B41FA5}">
                      <a16:colId xmlns:a16="http://schemas.microsoft.com/office/drawing/2014/main" val="1553370553"/>
                    </a:ext>
                  </a:extLst>
                </a:gridCol>
                <a:gridCol w="3277644">
                  <a:extLst>
                    <a:ext uri="{9D8B030D-6E8A-4147-A177-3AD203B41FA5}">
                      <a16:colId xmlns:a16="http://schemas.microsoft.com/office/drawing/2014/main" val="1483965512"/>
                    </a:ext>
                  </a:extLst>
                </a:gridCol>
              </a:tblGrid>
              <a:tr h="370840">
                <a:tc>
                  <a:txBody>
                    <a:bodyPr/>
                    <a:lstStyle/>
                    <a:p>
                      <a:pPr algn="ctr"/>
                      <a:r>
                        <a:rPr lang="en-US" sz="2800" dirty="0"/>
                        <a:t>Technological Tool</a:t>
                      </a:r>
                    </a:p>
                  </a:txBody>
                  <a:tcPr anchor="ctr"/>
                </a:tc>
                <a:tc>
                  <a:txBody>
                    <a:bodyPr/>
                    <a:lstStyle/>
                    <a:p>
                      <a:pPr algn="ctr"/>
                      <a:r>
                        <a:rPr lang="en-US" sz="2800" dirty="0"/>
                        <a:t>Educational Purpose</a:t>
                      </a:r>
                    </a:p>
                  </a:txBody>
                  <a:tcPr anchor="ctr"/>
                </a:tc>
                <a:tc>
                  <a:txBody>
                    <a:bodyPr/>
                    <a:lstStyle/>
                    <a:p>
                      <a:pPr algn="ctr"/>
                      <a:r>
                        <a:rPr lang="en-US" sz="2800" dirty="0"/>
                        <a:t>Available Modalities</a:t>
                      </a:r>
                    </a:p>
                    <a:p>
                      <a:pPr algn="ctr"/>
                      <a:r>
                        <a:rPr lang="en-US" sz="2400" dirty="0"/>
                        <a:t>(not exhaustive)</a:t>
                      </a:r>
                    </a:p>
                  </a:txBody>
                  <a:tcPr anchor="ctr"/>
                </a:tc>
                <a:extLst>
                  <a:ext uri="{0D108BD9-81ED-4DB2-BD59-A6C34878D82A}">
                    <a16:rowId xmlns:a16="http://schemas.microsoft.com/office/drawing/2014/main" val="333080490"/>
                  </a:ext>
                </a:extLst>
              </a:tr>
              <a:tr h="370840">
                <a:tc>
                  <a:txBody>
                    <a:bodyPr/>
                    <a:lstStyle/>
                    <a:p>
                      <a:pPr algn="ctr"/>
                      <a:r>
                        <a:rPr lang="en-US" sz="2400" dirty="0"/>
                        <a:t>Audience Response Software</a:t>
                      </a:r>
                    </a:p>
                  </a:txBody>
                  <a:tcPr anchor="ctr"/>
                </a:tc>
                <a:tc>
                  <a:txBody>
                    <a:bodyPr/>
                    <a:lstStyle/>
                    <a:p>
                      <a:pPr marL="342900" indent="-342900" algn="l">
                        <a:buFont typeface="Arial" panose="020B0604020202020204" pitchFamily="34" charset="0"/>
                        <a:buChar char="•"/>
                      </a:pPr>
                      <a:r>
                        <a:rPr lang="en-US" sz="2400" dirty="0"/>
                        <a:t>To assess baseline knowledge</a:t>
                      </a:r>
                    </a:p>
                    <a:p>
                      <a:pPr marL="342900" indent="-342900" algn="l">
                        <a:buFont typeface="Arial" panose="020B0604020202020204" pitchFamily="34" charset="0"/>
                        <a:buChar char="•"/>
                      </a:pPr>
                      <a:r>
                        <a:rPr lang="en-US" sz="2400" dirty="0"/>
                        <a:t>To promote learning</a:t>
                      </a:r>
                    </a:p>
                    <a:p>
                      <a:pPr marL="342900" indent="-342900" algn="l">
                        <a:buFont typeface="Arial" panose="020B0604020202020204" pitchFamily="34" charset="0"/>
                        <a:buChar char="•"/>
                      </a:pPr>
                      <a:r>
                        <a:rPr lang="en-US" sz="2400" dirty="0"/>
                        <a:t>To assess learning</a:t>
                      </a:r>
                    </a:p>
                  </a:txBody>
                  <a:tcPr anchor="ctr"/>
                </a:tc>
                <a:tc>
                  <a:txBody>
                    <a:bodyPr/>
                    <a:lstStyle/>
                    <a:p>
                      <a:pPr algn="ctr"/>
                      <a:r>
                        <a:rPr lang="en-US" sz="2400" b="1" dirty="0">
                          <a:solidFill>
                            <a:schemeClr val="accent1"/>
                          </a:solidFill>
                        </a:rPr>
                        <a:t>Zoom</a:t>
                      </a:r>
                    </a:p>
                    <a:p>
                      <a:pPr algn="ctr"/>
                      <a:r>
                        <a:rPr lang="en-US" sz="2400" b="1" dirty="0" err="1">
                          <a:solidFill>
                            <a:schemeClr val="accent1"/>
                          </a:solidFill>
                        </a:rPr>
                        <a:t>PollEverywhere</a:t>
                      </a:r>
                      <a:endParaRPr lang="en-US" sz="2400" b="1" dirty="0">
                        <a:solidFill>
                          <a:schemeClr val="accent1"/>
                        </a:solidFill>
                      </a:endParaRPr>
                    </a:p>
                    <a:p>
                      <a:pPr algn="ctr"/>
                      <a:r>
                        <a:rPr lang="en-US" sz="2400" dirty="0" err="1"/>
                        <a:t>Mentimeter</a:t>
                      </a:r>
                      <a:endParaRPr lang="en-US" sz="2400" dirty="0"/>
                    </a:p>
                    <a:p>
                      <a:pPr algn="ctr"/>
                      <a:r>
                        <a:rPr lang="en-US" sz="2400" dirty="0" err="1"/>
                        <a:t>Slido</a:t>
                      </a:r>
                      <a:endParaRPr lang="en-US" sz="2400" dirty="0"/>
                    </a:p>
                  </a:txBody>
                  <a:tcPr anchor="ctr"/>
                </a:tc>
                <a:extLst>
                  <a:ext uri="{0D108BD9-81ED-4DB2-BD59-A6C34878D82A}">
                    <a16:rowId xmlns:a16="http://schemas.microsoft.com/office/drawing/2014/main" val="2809793672"/>
                  </a:ext>
                </a:extLst>
              </a:tr>
            </a:tbl>
          </a:graphicData>
        </a:graphic>
      </p:graphicFrame>
    </p:spTree>
    <p:extLst>
      <p:ext uri="{BB962C8B-B14F-4D97-AF65-F5344CB8AC3E}">
        <p14:creationId xmlns:p14="http://schemas.microsoft.com/office/powerpoint/2010/main" val="421052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a:t>Zoom Polling</a:t>
            </a:r>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lstStyle/>
          <a:p>
            <a:r>
              <a:rPr lang="en-US" b="1" dirty="0"/>
              <a:t>Pros: </a:t>
            </a:r>
            <a:r>
              <a:rPr lang="en-US" dirty="0"/>
              <a:t>Built into Zoom, requires no extra log in for those attending remotely</a:t>
            </a:r>
          </a:p>
          <a:p>
            <a:r>
              <a:rPr lang="en-US" b="1" dirty="0"/>
              <a:t>Cons: </a:t>
            </a:r>
            <a:r>
              <a:rPr lang="en-US" dirty="0"/>
              <a:t>Limited to MCQ, requires you to be host/co-host and set up beforehand</a:t>
            </a:r>
            <a:endParaRPr lang="en-US" b="1" dirty="0"/>
          </a:p>
        </p:txBody>
      </p:sp>
    </p:spTree>
    <p:extLst>
      <p:ext uri="{BB962C8B-B14F-4D97-AF65-F5344CB8AC3E}">
        <p14:creationId xmlns:p14="http://schemas.microsoft.com/office/powerpoint/2010/main" val="1423691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lling feature in zoom">
            <a:extLst>
              <a:ext uri="{FF2B5EF4-FFF2-40B4-BE49-F238E27FC236}">
                <a16:creationId xmlns:a16="http://schemas.microsoft.com/office/drawing/2014/main" id="{989323E3-8F90-3061-C0EF-1AB921FF2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0"/>
            <a:ext cx="9861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32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a:t>Poll Everywhere</a:t>
            </a:r>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normAutofit/>
          </a:bodyPr>
          <a:lstStyle/>
          <a:p>
            <a:r>
              <a:rPr lang="en-US" b="1" dirty="0"/>
              <a:t>Pros: </a:t>
            </a:r>
            <a:r>
              <a:rPr lang="en-US" dirty="0"/>
              <a:t>Emory SOM has an institutional license, LOTS of features, integrates into slide presentation software</a:t>
            </a:r>
          </a:p>
          <a:p>
            <a:r>
              <a:rPr lang="en-US" b="1" dirty="0"/>
              <a:t>Cons: </a:t>
            </a:r>
            <a:r>
              <a:rPr lang="en-US" dirty="0"/>
              <a:t>A bit of a learning curve</a:t>
            </a:r>
            <a:endParaRPr lang="en-US" b="1" dirty="0"/>
          </a:p>
        </p:txBody>
      </p:sp>
    </p:spTree>
    <p:extLst>
      <p:ext uri="{BB962C8B-B14F-4D97-AF65-F5344CB8AC3E}">
        <p14:creationId xmlns:p14="http://schemas.microsoft.com/office/powerpoint/2010/main" val="2994247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5970-4ABD-4FF5-A498-424DCC7CAF8F}"/>
              </a:ext>
            </a:extLst>
          </p:cNvPr>
          <p:cNvSpPr>
            <a:spLocks noGrp="1"/>
          </p:cNvSpPr>
          <p:nvPr>
            <p:ph type="title"/>
          </p:nvPr>
        </p:nvSpPr>
        <p:spPr/>
        <p:txBody>
          <a:bodyPr/>
          <a:lstStyle/>
          <a:p>
            <a:pPr algn="ctr"/>
            <a:r>
              <a:rPr lang="en-US" dirty="0"/>
              <a:t>Multiple options for participation</a:t>
            </a:r>
          </a:p>
        </p:txBody>
      </p:sp>
      <p:pic>
        <p:nvPicPr>
          <p:cNvPr id="4" name="Picture 3">
            <a:extLst>
              <a:ext uri="{FF2B5EF4-FFF2-40B4-BE49-F238E27FC236}">
                <a16:creationId xmlns:a16="http://schemas.microsoft.com/office/drawing/2014/main" id="{21053624-0872-48C0-99E6-1B683606E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2237669" cy="3978078"/>
          </a:xfrm>
          <a:prstGeom prst="rect">
            <a:avLst/>
          </a:prstGeom>
        </p:spPr>
      </p:pic>
      <p:pic>
        <p:nvPicPr>
          <p:cNvPr id="6" name="Picture 5">
            <a:extLst>
              <a:ext uri="{FF2B5EF4-FFF2-40B4-BE49-F238E27FC236}">
                <a16:creationId xmlns:a16="http://schemas.microsoft.com/office/drawing/2014/main" id="{6E668D07-D61F-4CA4-B9C9-54F50612E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332" y="1690688"/>
            <a:ext cx="2235518" cy="3974254"/>
          </a:xfrm>
          <a:prstGeom prst="rect">
            <a:avLst/>
          </a:prstGeom>
        </p:spPr>
      </p:pic>
      <p:pic>
        <p:nvPicPr>
          <p:cNvPr id="7" name="Picture 6">
            <a:extLst>
              <a:ext uri="{FF2B5EF4-FFF2-40B4-BE49-F238E27FC236}">
                <a16:creationId xmlns:a16="http://schemas.microsoft.com/office/drawing/2014/main" id="{41B3B351-595A-4C30-82A5-2D3F0D34363F}"/>
              </a:ext>
            </a:extLst>
          </p:cNvPr>
          <p:cNvPicPr>
            <a:picLocks noChangeAspect="1"/>
          </p:cNvPicPr>
          <p:nvPr/>
        </p:nvPicPr>
        <p:blipFill rotWithShape="1">
          <a:blip r:embed="rId4"/>
          <a:srcRect r="50000"/>
          <a:stretch/>
        </p:blipFill>
        <p:spPr>
          <a:xfrm>
            <a:off x="7572024" y="2883429"/>
            <a:ext cx="3781776" cy="2127249"/>
          </a:xfrm>
          <a:prstGeom prst="rect">
            <a:avLst/>
          </a:prstGeom>
        </p:spPr>
      </p:pic>
      <p:sp>
        <p:nvSpPr>
          <p:cNvPr id="8" name="TextBox 7">
            <a:extLst>
              <a:ext uri="{FF2B5EF4-FFF2-40B4-BE49-F238E27FC236}">
                <a16:creationId xmlns:a16="http://schemas.microsoft.com/office/drawing/2014/main" id="{C29B3273-2BD4-49BD-87D3-D560AE554E74}"/>
              </a:ext>
            </a:extLst>
          </p:cNvPr>
          <p:cNvSpPr txBox="1"/>
          <p:nvPr/>
        </p:nvSpPr>
        <p:spPr>
          <a:xfrm>
            <a:off x="1568690" y="5974020"/>
            <a:ext cx="776687" cy="523220"/>
          </a:xfrm>
          <a:prstGeom prst="rect">
            <a:avLst/>
          </a:prstGeom>
          <a:noFill/>
        </p:spPr>
        <p:txBody>
          <a:bodyPr wrap="none" rtlCol="0">
            <a:spAutoFit/>
          </a:bodyPr>
          <a:lstStyle/>
          <a:p>
            <a:r>
              <a:rPr lang="en-US" sz="2800" dirty="0"/>
              <a:t>Text</a:t>
            </a:r>
          </a:p>
        </p:txBody>
      </p:sp>
      <p:sp>
        <p:nvSpPr>
          <p:cNvPr id="9" name="TextBox 8">
            <a:extLst>
              <a:ext uri="{FF2B5EF4-FFF2-40B4-BE49-F238E27FC236}">
                <a16:creationId xmlns:a16="http://schemas.microsoft.com/office/drawing/2014/main" id="{9F43DD3F-09CA-461E-8A32-7341C9069427}"/>
              </a:ext>
            </a:extLst>
          </p:cNvPr>
          <p:cNvSpPr txBox="1"/>
          <p:nvPr/>
        </p:nvSpPr>
        <p:spPr>
          <a:xfrm>
            <a:off x="4402204" y="5994380"/>
            <a:ext cx="1843774" cy="523220"/>
          </a:xfrm>
          <a:prstGeom prst="rect">
            <a:avLst/>
          </a:prstGeom>
          <a:noFill/>
        </p:spPr>
        <p:txBody>
          <a:bodyPr wrap="none" rtlCol="0">
            <a:spAutoFit/>
          </a:bodyPr>
          <a:lstStyle/>
          <a:p>
            <a:r>
              <a:rPr lang="en-US" sz="2800" dirty="0"/>
              <a:t>Mobile app</a:t>
            </a:r>
          </a:p>
        </p:txBody>
      </p:sp>
      <p:sp>
        <p:nvSpPr>
          <p:cNvPr id="10" name="TextBox 9">
            <a:extLst>
              <a:ext uri="{FF2B5EF4-FFF2-40B4-BE49-F238E27FC236}">
                <a16:creationId xmlns:a16="http://schemas.microsoft.com/office/drawing/2014/main" id="{3918136C-226B-4193-8ED6-D98AD2973826}"/>
              </a:ext>
            </a:extLst>
          </p:cNvPr>
          <p:cNvSpPr txBox="1"/>
          <p:nvPr/>
        </p:nvSpPr>
        <p:spPr>
          <a:xfrm>
            <a:off x="8780417" y="5979140"/>
            <a:ext cx="1364989" cy="523220"/>
          </a:xfrm>
          <a:prstGeom prst="rect">
            <a:avLst/>
          </a:prstGeom>
          <a:noFill/>
        </p:spPr>
        <p:txBody>
          <a:bodyPr wrap="none" rtlCol="0">
            <a:spAutoFit/>
          </a:bodyPr>
          <a:lstStyle/>
          <a:p>
            <a:r>
              <a:rPr lang="en-US" sz="2800" dirty="0"/>
              <a:t>Internet</a:t>
            </a:r>
          </a:p>
        </p:txBody>
      </p:sp>
    </p:spTree>
    <p:extLst>
      <p:ext uri="{BB962C8B-B14F-4D97-AF65-F5344CB8AC3E}">
        <p14:creationId xmlns:p14="http://schemas.microsoft.com/office/powerpoint/2010/main" val="116747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app store">
            <a:extLst>
              <a:ext uri="{FF2B5EF4-FFF2-40B4-BE49-F238E27FC236}">
                <a16:creationId xmlns:a16="http://schemas.microsoft.com/office/drawing/2014/main" id="{3B5EEC34-DE97-407F-B95D-578A1D368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2392679"/>
            <a:ext cx="2112645" cy="2112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y store">
            <a:extLst>
              <a:ext uri="{FF2B5EF4-FFF2-40B4-BE49-F238E27FC236}">
                <a16:creationId xmlns:a16="http://schemas.microsoft.com/office/drawing/2014/main" id="{E3DEB540-75DE-47AA-95F9-FCD01E54D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080" y="2115501"/>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CD9BC5-15C5-4395-85CE-076604BF311F}"/>
              </a:ext>
            </a:extLst>
          </p:cNvPr>
          <p:cNvSpPr>
            <a:spLocks noGrp="1"/>
          </p:cNvSpPr>
          <p:nvPr>
            <p:ph type="title"/>
          </p:nvPr>
        </p:nvSpPr>
        <p:spPr/>
        <p:txBody>
          <a:bodyPr/>
          <a:lstStyle/>
          <a:p>
            <a:pPr algn="ctr"/>
            <a:r>
              <a:rPr lang="en-US" dirty="0"/>
              <a:t>App available for Mac/iOS and PC/Android</a:t>
            </a:r>
          </a:p>
        </p:txBody>
      </p:sp>
    </p:spTree>
    <p:extLst>
      <p:ext uri="{BB962C8B-B14F-4D97-AF65-F5344CB8AC3E}">
        <p14:creationId xmlns:p14="http://schemas.microsoft.com/office/powerpoint/2010/main" val="1494691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0EA98-D90E-4689-A855-754CF5E2BBCC}"/>
              </a:ext>
            </a:extLst>
          </p:cNvPr>
          <p:cNvPicPr>
            <a:picLocks noChangeAspect="1"/>
          </p:cNvPicPr>
          <p:nvPr/>
        </p:nvPicPr>
        <p:blipFill rotWithShape="1">
          <a:blip r:embed="rId2"/>
          <a:srcRect l="9791" t="20741" r="60209" b="15186"/>
          <a:stretch/>
        </p:blipFill>
        <p:spPr>
          <a:xfrm>
            <a:off x="1117399" y="438382"/>
            <a:ext cx="9957201" cy="5981235"/>
          </a:xfrm>
          <a:prstGeom prst="rect">
            <a:avLst/>
          </a:prstGeom>
        </p:spPr>
      </p:pic>
    </p:spTree>
    <p:extLst>
      <p:ext uri="{BB962C8B-B14F-4D97-AF65-F5344CB8AC3E}">
        <p14:creationId xmlns:p14="http://schemas.microsoft.com/office/powerpoint/2010/main" val="172909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1FC4-5138-63AE-CA05-26CED018D7D4}"/>
              </a:ext>
            </a:extLst>
          </p:cNvPr>
          <p:cNvSpPr>
            <a:spLocks noGrp="1"/>
          </p:cNvSpPr>
          <p:nvPr>
            <p:ph type="title"/>
          </p:nvPr>
        </p:nvSpPr>
        <p:spPr/>
        <p:txBody>
          <a:bodyPr/>
          <a:lstStyle/>
          <a:p>
            <a:pPr algn="ctr"/>
            <a:r>
              <a:rPr lang="en-US" dirty="0"/>
              <a:t>Overview for this session</a:t>
            </a:r>
          </a:p>
        </p:txBody>
      </p:sp>
      <p:sp>
        <p:nvSpPr>
          <p:cNvPr id="4" name="Text Placeholder 3">
            <a:extLst>
              <a:ext uri="{FF2B5EF4-FFF2-40B4-BE49-F238E27FC236}">
                <a16:creationId xmlns:a16="http://schemas.microsoft.com/office/drawing/2014/main" id="{7D895E47-362B-8FE9-286F-92AF98203E48}"/>
              </a:ext>
            </a:extLst>
          </p:cNvPr>
          <p:cNvSpPr>
            <a:spLocks noGrp="1"/>
          </p:cNvSpPr>
          <p:nvPr>
            <p:ph type="body" idx="1"/>
          </p:nvPr>
        </p:nvSpPr>
        <p:spPr>
          <a:ln w="28575">
            <a:solidFill>
              <a:schemeClr val="bg1">
                <a:lumMod val="75000"/>
              </a:schemeClr>
            </a:solidFill>
          </a:ln>
        </p:spPr>
        <p:txBody>
          <a:bodyPr anchor="t">
            <a:normAutofit fontScale="85000" lnSpcReduction="20000"/>
          </a:bodyPr>
          <a:lstStyle/>
          <a:p>
            <a:pPr algn="ctr"/>
            <a:r>
              <a:rPr lang="en-US" sz="3200" dirty="0">
                <a:solidFill>
                  <a:schemeClr val="bg1">
                    <a:lumMod val="75000"/>
                  </a:schemeClr>
                </a:solidFill>
              </a:rPr>
              <a:t>PART 1:</a:t>
            </a:r>
            <a:endParaRPr lang="en-US" sz="3200" b="0" dirty="0">
              <a:solidFill>
                <a:schemeClr val="bg1">
                  <a:lumMod val="75000"/>
                </a:schemeClr>
              </a:solidFill>
            </a:endParaRPr>
          </a:p>
          <a:p>
            <a:pPr algn="ctr"/>
            <a:r>
              <a:rPr lang="en-US" sz="3200" b="0" dirty="0">
                <a:solidFill>
                  <a:schemeClr val="bg1">
                    <a:lumMod val="75000"/>
                  </a:schemeClr>
                </a:solidFill>
              </a:rPr>
              <a:t>Presenter as </a:t>
            </a:r>
            <a:r>
              <a:rPr lang="en-US" sz="3200" dirty="0">
                <a:solidFill>
                  <a:schemeClr val="bg1">
                    <a:lumMod val="75000"/>
                  </a:schemeClr>
                </a:solidFill>
              </a:rPr>
              <a:t>Educator</a:t>
            </a:r>
          </a:p>
        </p:txBody>
      </p:sp>
      <p:sp>
        <p:nvSpPr>
          <p:cNvPr id="6" name="Text Placeholder 5">
            <a:extLst>
              <a:ext uri="{FF2B5EF4-FFF2-40B4-BE49-F238E27FC236}">
                <a16:creationId xmlns:a16="http://schemas.microsoft.com/office/drawing/2014/main" id="{D8636754-855A-7D76-C6E3-341B4884FB42}"/>
              </a:ext>
            </a:extLst>
          </p:cNvPr>
          <p:cNvSpPr>
            <a:spLocks noGrp="1"/>
          </p:cNvSpPr>
          <p:nvPr>
            <p:ph type="body" sz="quarter" idx="3"/>
          </p:nvPr>
        </p:nvSpPr>
        <p:spPr>
          <a:ln w="28575">
            <a:solidFill>
              <a:schemeClr val="tx1"/>
            </a:solidFill>
          </a:ln>
        </p:spPr>
        <p:txBody>
          <a:bodyPr anchor="b">
            <a:normAutofit fontScale="85000" lnSpcReduction="20000"/>
          </a:bodyPr>
          <a:lstStyle/>
          <a:p>
            <a:pPr algn="ctr"/>
            <a:r>
              <a:rPr lang="en-US" sz="3200" dirty="0"/>
              <a:t>PART 2:</a:t>
            </a:r>
            <a:endParaRPr lang="en-US" sz="3200" b="0" dirty="0"/>
          </a:p>
          <a:p>
            <a:pPr algn="ctr"/>
            <a:r>
              <a:rPr lang="en-US" sz="3200" b="0" dirty="0"/>
              <a:t>Presenter as </a:t>
            </a:r>
            <a:r>
              <a:rPr lang="en-US" sz="3200" dirty="0">
                <a:solidFill>
                  <a:schemeClr val="accent1"/>
                </a:solidFill>
              </a:rPr>
              <a:t>Designer</a:t>
            </a:r>
          </a:p>
        </p:txBody>
      </p:sp>
      <p:sp>
        <p:nvSpPr>
          <p:cNvPr id="19" name="Content Placeholder 18">
            <a:extLst>
              <a:ext uri="{FF2B5EF4-FFF2-40B4-BE49-F238E27FC236}">
                <a16:creationId xmlns:a16="http://schemas.microsoft.com/office/drawing/2014/main" id="{03D19767-8D59-897D-77A9-A94CABF3C41F}"/>
              </a:ext>
            </a:extLst>
          </p:cNvPr>
          <p:cNvSpPr>
            <a:spLocks noGrp="1"/>
          </p:cNvSpPr>
          <p:nvPr>
            <p:ph sz="half" idx="2"/>
          </p:nvPr>
        </p:nvSpPr>
        <p:spPr>
          <a:xfrm>
            <a:off x="1883493" y="2505075"/>
            <a:ext cx="4114082" cy="3684588"/>
          </a:xfrm>
        </p:spPr>
        <p:txBody>
          <a:bodyPr/>
          <a:lstStyle/>
          <a:p>
            <a:endParaRPr lang="en-US" sz="4400" dirty="0">
              <a:solidFill>
                <a:schemeClr val="bg1">
                  <a:lumMod val="75000"/>
                </a:schemeClr>
              </a:solidFill>
            </a:endParaRPr>
          </a:p>
          <a:p>
            <a:pPr marL="0" indent="0">
              <a:buNone/>
            </a:pPr>
            <a:r>
              <a:rPr lang="en-US" dirty="0">
                <a:solidFill>
                  <a:schemeClr val="bg1">
                    <a:lumMod val="75000"/>
                  </a:schemeClr>
                </a:solidFill>
              </a:rPr>
              <a:t>Do I have to use slides?</a:t>
            </a:r>
          </a:p>
          <a:p>
            <a:pPr marL="0" indent="0">
              <a:buNone/>
            </a:pPr>
            <a:r>
              <a:rPr lang="en-US" dirty="0">
                <a:solidFill>
                  <a:schemeClr val="bg1">
                    <a:lumMod val="75000"/>
                  </a:schemeClr>
                </a:solidFill>
              </a:rPr>
              <a:t>How should I use them?</a:t>
            </a:r>
          </a:p>
          <a:p>
            <a:endParaRPr lang="en-US" sz="4000" dirty="0">
              <a:solidFill>
                <a:schemeClr val="bg1">
                  <a:lumMod val="75000"/>
                </a:schemeClr>
              </a:solidFill>
            </a:endParaRPr>
          </a:p>
          <a:p>
            <a:pPr marL="0" indent="0">
              <a:buNone/>
            </a:pPr>
            <a:r>
              <a:rPr lang="en-US" dirty="0">
                <a:solidFill>
                  <a:schemeClr val="bg1">
                    <a:lumMod val="75000"/>
                  </a:schemeClr>
                </a:solidFill>
              </a:rPr>
              <a:t>How do I engage the audience?</a:t>
            </a:r>
          </a:p>
          <a:p>
            <a:endParaRPr lang="en-US" dirty="0">
              <a:solidFill>
                <a:schemeClr val="bg1">
                  <a:lumMod val="75000"/>
                </a:schemeClr>
              </a:solidFill>
            </a:endParaRPr>
          </a:p>
          <a:p>
            <a:endParaRPr lang="en-US" dirty="0">
              <a:solidFill>
                <a:schemeClr val="bg1">
                  <a:lumMod val="75000"/>
                </a:schemeClr>
              </a:solidFill>
            </a:endParaRPr>
          </a:p>
        </p:txBody>
      </p:sp>
      <p:sp>
        <p:nvSpPr>
          <p:cNvPr id="21" name="Content Placeholder 20">
            <a:extLst>
              <a:ext uri="{FF2B5EF4-FFF2-40B4-BE49-F238E27FC236}">
                <a16:creationId xmlns:a16="http://schemas.microsoft.com/office/drawing/2014/main" id="{7218BA4B-4B80-9B13-1717-8B69A549BE0B}"/>
              </a:ext>
            </a:extLst>
          </p:cNvPr>
          <p:cNvSpPr>
            <a:spLocks noGrp="1"/>
          </p:cNvSpPr>
          <p:nvPr>
            <p:ph sz="quarter" idx="4"/>
          </p:nvPr>
        </p:nvSpPr>
        <p:spPr>
          <a:xfrm>
            <a:off x="7353300" y="2505075"/>
            <a:ext cx="4002087" cy="3684588"/>
          </a:xfrm>
        </p:spPr>
        <p:txBody>
          <a:bodyPr/>
          <a:lstStyle/>
          <a:p>
            <a:pPr marL="0" indent="0">
              <a:buNone/>
            </a:pPr>
            <a:endParaRPr lang="en-US" sz="4400" dirty="0"/>
          </a:p>
          <a:p>
            <a:pPr marL="0" indent="0">
              <a:buNone/>
            </a:pPr>
            <a:r>
              <a:rPr lang="en-US" dirty="0"/>
              <a:t>Why should I _______?</a:t>
            </a:r>
          </a:p>
          <a:p>
            <a:pPr marL="0" indent="0">
              <a:buNone/>
            </a:pPr>
            <a:r>
              <a:rPr lang="en-US" dirty="0"/>
              <a:t>How do I _______?</a:t>
            </a:r>
          </a:p>
          <a:p>
            <a:pPr marL="0" indent="0">
              <a:buNone/>
            </a:pPr>
            <a:endParaRPr lang="en-US" sz="5400" dirty="0"/>
          </a:p>
          <a:p>
            <a:pPr marL="0" indent="0">
              <a:buNone/>
            </a:pPr>
            <a:r>
              <a:rPr lang="en-US" dirty="0"/>
              <a:t>Getting creative!</a:t>
            </a:r>
          </a:p>
        </p:txBody>
      </p:sp>
      <p:pic>
        <p:nvPicPr>
          <p:cNvPr id="22" name="Content Placeholder 8" descr="Artist female with solid fill">
            <a:extLst>
              <a:ext uri="{FF2B5EF4-FFF2-40B4-BE49-F238E27FC236}">
                <a16:creationId xmlns:a16="http://schemas.microsoft.com/office/drawing/2014/main" id="{47689C26-D803-777B-46F4-2A51C5929A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5993" y="4908547"/>
            <a:ext cx="914400" cy="914400"/>
          </a:xfrm>
          <a:prstGeom prst="rect">
            <a:avLst/>
          </a:prstGeom>
        </p:spPr>
      </p:pic>
      <p:pic>
        <p:nvPicPr>
          <p:cNvPr id="24" name="Graphic 23" descr="Ui Ux with solid fill">
            <a:extLst>
              <a:ext uri="{FF2B5EF4-FFF2-40B4-BE49-F238E27FC236}">
                <a16:creationId xmlns:a16="http://schemas.microsoft.com/office/drawing/2014/main" id="{69691985-2837-469F-2298-4019270DCF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5993" y="3249611"/>
            <a:ext cx="914400" cy="914400"/>
          </a:xfrm>
          <a:prstGeom prst="rect">
            <a:avLst/>
          </a:prstGeom>
        </p:spPr>
      </p:pic>
      <p:pic>
        <p:nvPicPr>
          <p:cNvPr id="25" name="Graphic 24" descr="Classroom with solid fill">
            <a:extLst>
              <a:ext uri="{FF2B5EF4-FFF2-40B4-BE49-F238E27FC236}">
                <a16:creationId xmlns:a16="http://schemas.microsoft.com/office/drawing/2014/main" id="{CC02AD11-224B-394F-E0E8-4E892FF54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093" y="4908547"/>
            <a:ext cx="914400" cy="914400"/>
          </a:xfrm>
          <a:prstGeom prst="rect">
            <a:avLst/>
          </a:prstGeom>
        </p:spPr>
      </p:pic>
      <p:pic>
        <p:nvPicPr>
          <p:cNvPr id="26" name="Graphic 25" descr="Professor female with solid fill">
            <a:extLst>
              <a:ext uri="{FF2B5EF4-FFF2-40B4-BE49-F238E27FC236}">
                <a16:creationId xmlns:a16="http://schemas.microsoft.com/office/drawing/2014/main" id="{DA1AE9AA-254B-ABEA-2B47-53C502F359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093" y="3249611"/>
            <a:ext cx="914400" cy="914400"/>
          </a:xfrm>
          <a:prstGeom prst="rect">
            <a:avLst/>
          </a:prstGeom>
        </p:spPr>
      </p:pic>
    </p:spTree>
    <p:extLst>
      <p:ext uri="{BB962C8B-B14F-4D97-AF65-F5344CB8AC3E}">
        <p14:creationId xmlns:p14="http://schemas.microsoft.com/office/powerpoint/2010/main" val="105567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52CC-8283-5CFE-5C30-4E76DFC730A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6D3BFBB-8673-9D5B-F9E2-0A82C570BA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2552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E5F8-03FC-C331-D4FB-7AE6FD5C59E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044C648-91D4-7467-C898-2597965237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5459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err="1"/>
              <a:t>Mentimeter</a:t>
            </a:r>
            <a:endParaRPr lang="en-US" dirty="0"/>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lstStyle/>
          <a:p>
            <a:r>
              <a:rPr lang="en-US" b="1" dirty="0"/>
              <a:t>Pros: </a:t>
            </a:r>
            <a:r>
              <a:rPr lang="en-US" dirty="0"/>
              <a:t>Free version available (max 50 participants), stand-alone from slide presentation software, MANY dynamic templates/visual effects</a:t>
            </a:r>
          </a:p>
          <a:p>
            <a:r>
              <a:rPr lang="en-US" b="1" dirty="0"/>
              <a:t>Cons: </a:t>
            </a:r>
            <a:r>
              <a:rPr lang="en-US" dirty="0"/>
              <a:t>Requires toggling back-and-forth, less easy for participants to “log in”</a:t>
            </a:r>
            <a:endParaRPr lang="en-US" b="1" dirty="0"/>
          </a:p>
        </p:txBody>
      </p:sp>
    </p:spTree>
    <p:extLst>
      <p:ext uri="{BB962C8B-B14F-4D97-AF65-F5344CB8AC3E}">
        <p14:creationId xmlns:p14="http://schemas.microsoft.com/office/powerpoint/2010/main" val="3049299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DED0-B80B-1A6E-2187-09CA367C901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71CFF6D-A0B0-97B1-6054-48CC5180D6B9}"/>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F1CFECA4-78B8-0B04-584D-2CA1E781C73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3808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9412-348A-F7B7-E43C-66B3A4897FF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11AD658-1EFE-9023-E3DF-D8142B22CBC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248F067-B362-7DE2-0CED-F6D9D14C4A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1449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537C-7199-E058-3FD6-429AB63D82EA}"/>
              </a:ext>
            </a:extLst>
          </p:cNvPr>
          <p:cNvSpPr>
            <a:spLocks noGrp="1"/>
          </p:cNvSpPr>
          <p:nvPr>
            <p:ph type="title"/>
          </p:nvPr>
        </p:nvSpPr>
        <p:spPr/>
        <p:txBody>
          <a:bodyPr/>
          <a:lstStyle/>
          <a:p>
            <a:pPr algn="ctr"/>
            <a:r>
              <a:rPr lang="en-US" dirty="0"/>
              <a:t>Tech Tools – the Why and the How</a:t>
            </a:r>
          </a:p>
        </p:txBody>
      </p:sp>
      <p:graphicFrame>
        <p:nvGraphicFramePr>
          <p:cNvPr id="6" name="Table 6">
            <a:extLst>
              <a:ext uri="{FF2B5EF4-FFF2-40B4-BE49-F238E27FC236}">
                <a16:creationId xmlns:a16="http://schemas.microsoft.com/office/drawing/2014/main" id="{573820CD-111C-9EF5-4BA6-B7FE3206526B}"/>
              </a:ext>
            </a:extLst>
          </p:cNvPr>
          <p:cNvGraphicFramePr>
            <a:graphicFrameLocks noGrp="1"/>
          </p:cNvGraphicFramePr>
          <p:nvPr>
            <p:ph idx="1"/>
            <p:extLst>
              <p:ext uri="{D42A27DB-BD31-4B8C-83A1-F6EECF244321}">
                <p14:modId xmlns:p14="http://schemas.microsoft.com/office/powerpoint/2010/main" val="2638936234"/>
              </p:ext>
            </p:extLst>
          </p:nvPr>
        </p:nvGraphicFramePr>
        <p:xfrm>
          <a:off x="546970" y="1690688"/>
          <a:ext cx="11098060" cy="3261360"/>
        </p:xfrm>
        <a:graphic>
          <a:graphicData uri="http://schemas.openxmlformats.org/drawingml/2006/table">
            <a:tbl>
              <a:tblPr firstRow="1" bandRow="1">
                <a:tableStyleId>{6E25E649-3F16-4E02-A733-19D2CDBF48F0}</a:tableStyleId>
              </a:tblPr>
              <a:tblGrid>
                <a:gridCol w="3451482">
                  <a:extLst>
                    <a:ext uri="{9D8B030D-6E8A-4147-A177-3AD203B41FA5}">
                      <a16:colId xmlns:a16="http://schemas.microsoft.com/office/drawing/2014/main" val="1092281262"/>
                    </a:ext>
                  </a:extLst>
                </a:gridCol>
                <a:gridCol w="4368934">
                  <a:extLst>
                    <a:ext uri="{9D8B030D-6E8A-4147-A177-3AD203B41FA5}">
                      <a16:colId xmlns:a16="http://schemas.microsoft.com/office/drawing/2014/main" val="1553370553"/>
                    </a:ext>
                  </a:extLst>
                </a:gridCol>
                <a:gridCol w="3277644">
                  <a:extLst>
                    <a:ext uri="{9D8B030D-6E8A-4147-A177-3AD203B41FA5}">
                      <a16:colId xmlns:a16="http://schemas.microsoft.com/office/drawing/2014/main" val="1483965512"/>
                    </a:ext>
                  </a:extLst>
                </a:gridCol>
              </a:tblGrid>
              <a:tr h="370840">
                <a:tc>
                  <a:txBody>
                    <a:bodyPr/>
                    <a:lstStyle/>
                    <a:p>
                      <a:pPr algn="ctr"/>
                      <a:r>
                        <a:rPr lang="en-US" sz="2800" dirty="0"/>
                        <a:t>Technological Tool</a:t>
                      </a:r>
                    </a:p>
                  </a:txBody>
                  <a:tcPr anchor="ctr"/>
                </a:tc>
                <a:tc>
                  <a:txBody>
                    <a:bodyPr/>
                    <a:lstStyle/>
                    <a:p>
                      <a:pPr algn="ctr"/>
                      <a:r>
                        <a:rPr lang="en-US" sz="2800" dirty="0"/>
                        <a:t>Educational Purpose</a:t>
                      </a:r>
                    </a:p>
                  </a:txBody>
                  <a:tcPr anchor="ctr"/>
                </a:tc>
                <a:tc>
                  <a:txBody>
                    <a:bodyPr/>
                    <a:lstStyle/>
                    <a:p>
                      <a:pPr algn="ctr"/>
                      <a:r>
                        <a:rPr lang="en-US" sz="2800" dirty="0"/>
                        <a:t>Available Modalities</a:t>
                      </a:r>
                    </a:p>
                    <a:p>
                      <a:pPr algn="ctr"/>
                      <a:r>
                        <a:rPr lang="en-US" sz="2400" dirty="0"/>
                        <a:t>(not exhaustive)</a:t>
                      </a:r>
                    </a:p>
                  </a:txBody>
                  <a:tcPr anchor="ctr"/>
                </a:tc>
                <a:extLst>
                  <a:ext uri="{0D108BD9-81ED-4DB2-BD59-A6C34878D82A}">
                    <a16:rowId xmlns:a16="http://schemas.microsoft.com/office/drawing/2014/main" val="333080490"/>
                  </a:ext>
                </a:extLst>
              </a:tr>
              <a:tr h="370840">
                <a:tc>
                  <a:txBody>
                    <a:bodyPr/>
                    <a:lstStyle/>
                    <a:p>
                      <a:pPr algn="ctr"/>
                      <a:r>
                        <a:rPr lang="en-US" sz="2400" dirty="0">
                          <a:solidFill>
                            <a:schemeClr val="bg1">
                              <a:lumMod val="75000"/>
                            </a:schemeClr>
                          </a:solidFill>
                        </a:rPr>
                        <a:t>Audience Response Software</a:t>
                      </a:r>
                    </a:p>
                  </a:txBody>
                  <a:tcPr anchor="ctr"/>
                </a:tc>
                <a:tc>
                  <a:txBody>
                    <a:bodyPr/>
                    <a:lstStyle/>
                    <a:p>
                      <a:pPr marL="342900" indent="-342900" algn="l">
                        <a:buFont typeface="Arial" panose="020B0604020202020204" pitchFamily="34" charset="0"/>
                        <a:buChar char="•"/>
                      </a:pPr>
                      <a:r>
                        <a:rPr lang="en-US" sz="2400" dirty="0">
                          <a:solidFill>
                            <a:schemeClr val="bg1">
                              <a:lumMod val="75000"/>
                            </a:schemeClr>
                          </a:solidFill>
                        </a:rPr>
                        <a:t>To assess baseline knowledge</a:t>
                      </a:r>
                    </a:p>
                    <a:p>
                      <a:pPr marL="342900" indent="-342900" algn="l">
                        <a:buFont typeface="Arial" panose="020B0604020202020204" pitchFamily="34" charset="0"/>
                        <a:buChar char="•"/>
                      </a:pPr>
                      <a:r>
                        <a:rPr lang="en-US" sz="2400" dirty="0">
                          <a:solidFill>
                            <a:schemeClr val="bg1">
                              <a:lumMod val="75000"/>
                            </a:schemeClr>
                          </a:solidFill>
                        </a:rPr>
                        <a:t>To promote learning</a:t>
                      </a:r>
                    </a:p>
                    <a:p>
                      <a:pPr marL="342900" indent="-342900" algn="l">
                        <a:buFont typeface="Arial" panose="020B0604020202020204" pitchFamily="34" charset="0"/>
                        <a:buChar char="•"/>
                      </a:pPr>
                      <a:r>
                        <a:rPr lang="en-US" sz="2400" dirty="0">
                          <a:solidFill>
                            <a:schemeClr val="bg1">
                              <a:lumMod val="75000"/>
                            </a:schemeClr>
                          </a:solidFill>
                        </a:rPr>
                        <a:t>To assess learning</a:t>
                      </a:r>
                    </a:p>
                  </a:txBody>
                  <a:tcPr anchor="ctr"/>
                </a:tc>
                <a:tc>
                  <a:txBody>
                    <a:bodyPr/>
                    <a:lstStyle/>
                    <a:p>
                      <a:pPr algn="ctr"/>
                      <a:r>
                        <a:rPr lang="en-US" sz="2400" dirty="0">
                          <a:solidFill>
                            <a:schemeClr val="bg1">
                              <a:lumMod val="75000"/>
                            </a:schemeClr>
                          </a:solidFill>
                        </a:rPr>
                        <a:t>Zoom</a:t>
                      </a:r>
                    </a:p>
                    <a:p>
                      <a:pPr algn="ctr"/>
                      <a:r>
                        <a:rPr lang="en-US" sz="2400" dirty="0" err="1">
                          <a:solidFill>
                            <a:schemeClr val="bg1">
                              <a:lumMod val="75000"/>
                            </a:schemeClr>
                          </a:solidFill>
                        </a:rPr>
                        <a:t>PollEverywhere</a:t>
                      </a:r>
                      <a:endParaRPr lang="en-US" sz="2400" dirty="0">
                        <a:solidFill>
                          <a:schemeClr val="bg1">
                            <a:lumMod val="75000"/>
                          </a:schemeClr>
                        </a:solidFill>
                      </a:endParaRPr>
                    </a:p>
                    <a:p>
                      <a:pPr algn="ctr"/>
                      <a:r>
                        <a:rPr lang="en-US" sz="2400" dirty="0" err="1">
                          <a:solidFill>
                            <a:schemeClr val="bg1">
                              <a:lumMod val="75000"/>
                            </a:schemeClr>
                          </a:solidFill>
                        </a:rPr>
                        <a:t>Mentimeter</a:t>
                      </a:r>
                      <a:endParaRPr lang="en-US" sz="2400" dirty="0">
                        <a:solidFill>
                          <a:schemeClr val="bg1">
                            <a:lumMod val="75000"/>
                          </a:schemeClr>
                        </a:solidFill>
                      </a:endParaRPr>
                    </a:p>
                    <a:p>
                      <a:pPr algn="ctr"/>
                      <a:r>
                        <a:rPr lang="en-US" sz="2400" dirty="0" err="1">
                          <a:solidFill>
                            <a:schemeClr val="bg1">
                              <a:lumMod val="75000"/>
                            </a:schemeClr>
                          </a:solidFill>
                        </a:rPr>
                        <a:t>Slido</a:t>
                      </a:r>
                      <a:endParaRPr lang="en-US" sz="2400" dirty="0">
                        <a:solidFill>
                          <a:schemeClr val="bg1">
                            <a:lumMod val="75000"/>
                          </a:schemeClr>
                        </a:solidFill>
                      </a:endParaRPr>
                    </a:p>
                  </a:txBody>
                  <a:tcPr anchor="ctr"/>
                </a:tc>
                <a:extLst>
                  <a:ext uri="{0D108BD9-81ED-4DB2-BD59-A6C34878D82A}">
                    <a16:rowId xmlns:a16="http://schemas.microsoft.com/office/drawing/2014/main" val="2809793672"/>
                  </a:ext>
                </a:extLst>
              </a:tr>
              <a:tr h="370840">
                <a:tc>
                  <a:txBody>
                    <a:bodyPr/>
                    <a:lstStyle/>
                    <a:p>
                      <a:pPr algn="ctr"/>
                      <a:r>
                        <a:rPr lang="en-US" sz="2400" dirty="0"/>
                        <a:t>Gamification</a:t>
                      </a:r>
                    </a:p>
                  </a:txBody>
                  <a:tcPr anchor="ctr"/>
                </a:tc>
                <a:tc>
                  <a:txBody>
                    <a:bodyPr/>
                    <a:lstStyle/>
                    <a:p>
                      <a:pPr marL="342900" indent="-342900" algn="l">
                        <a:buFont typeface="Arial" panose="020B0604020202020204" pitchFamily="34" charset="0"/>
                        <a:buChar char="•"/>
                      </a:pPr>
                      <a:r>
                        <a:rPr lang="en-US" sz="2400" dirty="0"/>
                        <a:t>To enhance engagement</a:t>
                      </a:r>
                    </a:p>
                    <a:p>
                      <a:pPr marL="342900" indent="-342900" algn="l">
                        <a:buFont typeface="Arial" panose="020B0604020202020204" pitchFamily="34" charset="0"/>
                        <a:buChar char="•"/>
                      </a:pPr>
                      <a:r>
                        <a:rPr lang="en-US" sz="2400" dirty="0"/>
                        <a:t>To build community</a:t>
                      </a:r>
                    </a:p>
                  </a:txBody>
                  <a:tcPr anchor="ctr"/>
                </a:tc>
                <a:tc>
                  <a:txBody>
                    <a:bodyPr/>
                    <a:lstStyle/>
                    <a:p>
                      <a:pPr algn="ctr"/>
                      <a:r>
                        <a:rPr lang="en-US" sz="2400" dirty="0"/>
                        <a:t>Kahoot!</a:t>
                      </a:r>
                    </a:p>
                  </a:txBody>
                  <a:tcPr anchor="ctr"/>
                </a:tc>
                <a:extLst>
                  <a:ext uri="{0D108BD9-81ED-4DB2-BD59-A6C34878D82A}">
                    <a16:rowId xmlns:a16="http://schemas.microsoft.com/office/drawing/2014/main" val="700720962"/>
                  </a:ext>
                </a:extLst>
              </a:tr>
            </a:tbl>
          </a:graphicData>
        </a:graphic>
      </p:graphicFrame>
    </p:spTree>
    <p:extLst>
      <p:ext uri="{BB962C8B-B14F-4D97-AF65-F5344CB8AC3E}">
        <p14:creationId xmlns:p14="http://schemas.microsoft.com/office/powerpoint/2010/main" val="3051876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199F-3B9E-08FB-4994-F238F1DBCDEA}"/>
              </a:ext>
            </a:extLst>
          </p:cNvPr>
          <p:cNvSpPr>
            <a:spLocks noGrp="1"/>
          </p:cNvSpPr>
          <p:nvPr>
            <p:ph type="title"/>
          </p:nvPr>
        </p:nvSpPr>
        <p:spPr/>
        <p:txBody>
          <a:bodyPr/>
          <a:lstStyle/>
          <a:p>
            <a:pPr algn="ctr"/>
            <a:r>
              <a:rPr lang="en-US" dirty="0"/>
              <a:t>What is “gamification”?</a:t>
            </a:r>
          </a:p>
        </p:txBody>
      </p:sp>
      <p:sp>
        <p:nvSpPr>
          <p:cNvPr id="3" name="Content Placeholder 2">
            <a:extLst>
              <a:ext uri="{FF2B5EF4-FFF2-40B4-BE49-F238E27FC236}">
                <a16:creationId xmlns:a16="http://schemas.microsoft.com/office/drawing/2014/main" id="{876AC7F2-2C86-AFC2-CB92-49F9D3777AC8}"/>
              </a:ext>
            </a:extLst>
          </p:cNvPr>
          <p:cNvSpPr>
            <a:spLocks noGrp="1"/>
          </p:cNvSpPr>
          <p:nvPr>
            <p:ph idx="1"/>
          </p:nvPr>
        </p:nvSpPr>
        <p:spPr/>
        <p:txBody>
          <a:bodyPr/>
          <a:lstStyle/>
          <a:p>
            <a:r>
              <a:rPr lang="en-US" dirty="0"/>
              <a:t>Use of game-playing elements (teams, competition, rewards) to enhance audience engagement</a:t>
            </a:r>
          </a:p>
        </p:txBody>
      </p:sp>
      <p:pic>
        <p:nvPicPr>
          <p:cNvPr id="1026" name="Picture 2" descr="Free Candies Gummies photo and picture">
            <a:extLst>
              <a:ext uri="{FF2B5EF4-FFF2-40B4-BE49-F238E27FC236}">
                <a16:creationId xmlns:a16="http://schemas.microsoft.com/office/drawing/2014/main" id="{EC1D566A-E54F-8CE0-0D4F-029BFAE01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863" y="3429000"/>
            <a:ext cx="3527280" cy="2482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BC8DDE-B26C-116C-335A-3C71F4124C31}"/>
              </a:ext>
            </a:extLst>
          </p:cNvPr>
          <p:cNvPicPr>
            <a:picLocks noChangeAspect="1"/>
          </p:cNvPicPr>
          <p:nvPr/>
        </p:nvPicPr>
        <p:blipFill>
          <a:blip r:embed="rId3"/>
          <a:stretch>
            <a:fillRect/>
          </a:stretch>
        </p:blipFill>
        <p:spPr>
          <a:xfrm>
            <a:off x="6575007" y="3429000"/>
            <a:ext cx="4414130" cy="2482948"/>
          </a:xfrm>
          <a:prstGeom prst="rect">
            <a:avLst/>
          </a:prstGeom>
        </p:spPr>
      </p:pic>
    </p:spTree>
    <p:extLst>
      <p:ext uri="{BB962C8B-B14F-4D97-AF65-F5344CB8AC3E}">
        <p14:creationId xmlns:p14="http://schemas.microsoft.com/office/powerpoint/2010/main" val="3196461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a:t>Kahoot!</a:t>
            </a:r>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lstStyle/>
          <a:p>
            <a:r>
              <a:rPr lang="en-US" b="1" dirty="0"/>
              <a:t>Pros: </a:t>
            </a:r>
            <a:r>
              <a:rPr lang="en-US" dirty="0"/>
              <a:t>Does a lot of the backend logistics needed for gamification/competition</a:t>
            </a:r>
            <a:r>
              <a:rPr lang="en-US" b="1" dirty="0"/>
              <a:t> </a:t>
            </a:r>
          </a:p>
          <a:p>
            <a:r>
              <a:rPr lang="en-US" b="1" dirty="0"/>
              <a:t>Cons: </a:t>
            </a:r>
            <a:r>
              <a:rPr lang="en-US" dirty="0"/>
              <a:t>Free version limited, somewhat of a learning curve</a:t>
            </a:r>
            <a:endParaRPr lang="en-US" b="1" dirty="0"/>
          </a:p>
        </p:txBody>
      </p:sp>
    </p:spTree>
    <p:extLst>
      <p:ext uri="{BB962C8B-B14F-4D97-AF65-F5344CB8AC3E}">
        <p14:creationId xmlns:p14="http://schemas.microsoft.com/office/powerpoint/2010/main" val="4283475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5345-7C40-EE97-31ED-BD1D65FEAB8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2812B7-0F50-1B5C-B5B2-ED850A7F8952}"/>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C2B0B0D-3650-5245-083D-666D35118C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198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B150-EF0C-DF2E-A8A4-F24EFA268B6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5971A9-10A0-E830-998E-336912B7E4EA}"/>
              </a:ext>
            </a:extLst>
          </p:cNvPr>
          <p:cNvSpPr>
            <a:spLocks noGrp="1"/>
          </p:cNvSpPr>
          <p:nvPr>
            <p:ph type="body" idx="1"/>
          </p:nvPr>
        </p:nvSpPr>
        <p:spPr/>
        <p:txBody>
          <a:bodyPr/>
          <a:lstStyle/>
          <a:p>
            <a:endParaRPr lang="en-US"/>
          </a:p>
        </p:txBody>
      </p:sp>
      <p:pic>
        <p:nvPicPr>
          <p:cNvPr id="10242" name="Picture 2" descr="Kahoot! reports | How to assess kahoot results">
            <a:extLst>
              <a:ext uri="{FF2B5EF4-FFF2-40B4-BE49-F238E27FC236}">
                <a16:creationId xmlns:a16="http://schemas.microsoft.com/office/drawing/2014/main" id="{DB6D736E-AB60-DF05-CEF8-4A64AB143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796"/>
            <a:ext cx="12192000" cy="741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4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A9170-23EB-0B02-19DE-EB7B5EE923B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709949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537C-7199-E058-3FD6-429AB63D82EA}"/>
              </a:ext>
            </a:extLst>
          </p:cNvPr>
          <p:cNvSpPr>
            <a:spLocks noGrp="1"/>
          </p:cNvSpPr>
          <p:nvPr>
            <p:ph type="title"/>
          </p:nvPr>
        </p:nvSpPr>
        <p:spPr/>
        <p:txBody>
          <a:bodyPr/>
          <a:lstStyle/>
          <a:p>
            <a:pPr algn="ctr"/>
            <a:r>
              <a:rPr lang="en-US" dirty="0"/>
              <a:t>Tech Tools – the Why and the How</a:t>
            </a:r>
          </a:p>
        </p:txBody>
      </p:sp>
      <p:graphicFrame>
        <p:nvGraphicFramePr>
          <p:cNvPr id="6" name="Table 6">
            <a:extLst>
              <a:ext uri="{FF2B5EF4-FFF2-40B4-BE49-F238E27FC236}">
                <a16:creationId xmlns:a16="http://schemas.microsoft.com/office/drawing/2014/main" id="{573820CD-111C-9EF5-4BA6-B7FE3206526B}"/>
              </a:ext>
            </a:extLst>
          </p:cNvPr>
          <p:cNvGraphicFramePr>
            <a:graphicFrameLocks noGrp="1"/>
          </p:cNvGraphicFramePr>
          <p:nvPr>
            <p:ph idx="1"/>
            <p:extLst>
              <p:ext uri="{D42A27DB-BD31-4B8C-83A1-F6EECF244321}">
                <p14:modId xmlns:p14="http://schemas.microsoft.com/office/powerpoint/2010/main" val="790385101"/>
              </p:ext>
            </p:extLst>
          </p:nvPr>
        </p:nvGraphicFramePr>
        <p:xfrm>
          <a:off x="546970" y="1690688"/>
          <a:ext cx="11098060" cy="4450080"/>
        </p:xfrm>
        <a:graphic>
          <a:graphicData uri="http://schemas.openxmlformats.org/drawingml/2006/table">
            <a:tbl>
              <a:tblPr firstRow="1" bandRow="1">
                <a:tableStyleId>{6E25E649-3F16-4E02-A733-19D2CDBF48F0}</a:tableStyleId>
              </a:tblPr>
              <a:tblGrid>
                <a:gridCol w="3451482">
                  <a:extLst>
                    <a:ext uri="{9D8B030D-6E8A-4147-A177-3AD203B41FA5}">
                      <a16:colId xmlns:a16="http://schemas.microsoft.com/office/drawing/2014/main" val="1092281262"/>
                    </a:ext>
                  </a:extLst>
                </a:gridCol>
                <a:gridCol w="4368934">
                  <a:extLst>
                    <a:ext uri="{9D8B030D-6E8A-4147-A177-3AD203B41FA5}">
                      <a16:colId xmlns:a16="http://schemas.microsoft.com/office/drawing/2014/main" val="1553370553"/>
                    </a:ext>
                  </a:extLst>
                </a:gridCol>
                <a:gridCol w="3277644">
                  <a:extLst>
                    <a:ext uri="{9D8B030D-6E8A-4147-A177-3AD203B41FA5}">
                      <a16:colId xmlns:a16="http://schemas.microsoft.com/office/drawing/2014/main" val="1483965512"/>
                    </a:ext>
                  </a:extLst>
                </a:gridCol>
              </a:tblGrid>
              <a:tr h="370840">
                <a:tc>
                  <a:txBody>
                    <a:bodyPr/>
                    <a:lstStyle/>
                    <a:p>
                      <a:pPr algn="ctr"/>
                      <a:r>
                        <a:rPr lang="en-US" sz="2800" dirty="0"/>
                        <a:t>Technological Tool</a:t>
                      </a:r>
                    </a:p>
                  </a:txBody>
                  <a:tcPr anchor="ctr"/>
                </a:tc>
                <a:tc>
                  <a:txBody>
                    <a:bodyPr/>
                    <a:lstStyle/>
                    <a:p>
                      <a:pPr algn="ctr"/>
                      <a:r>
                        <a:rPr lang="en-US" sz="2800" dirty="0"/>
                        <a:t>Educational Purpose</a:t>
                      </a:r>
                    </a:p>
                  </a:txBody>
                  <a:tcPr anchor="ctr"/>
                </a:tc>
                <a:tc>
                  <a:txBody>
                    <a:bodyPr/>
                    <a:lstStyle/>
                    <a:p>
                      <a:pPr algn="ctr"/>
                      <a:r>
                        <a:rPr lang="en-US" sz="2800" dirty="0"/>
                        <a:t>Available Modalities</a:t>
                      </a:r>
                    </a:p>
                    <a:p>
                      <a:pPr algn="ctr"/>
                      <a:r>
                        <a:rPr lang="en-US" sz="2400" dirty="0"/>
                        <a:t>(not exhaustive)</a:t>
                      </a:r>
                    </a:p>
                  </a:txBody>
                  <a:tcPr anchor="ctr"/>
                </a:tc>
                <a:extLst>
                  <a:ext uri="{0D108BD9-81ED-4DB2-BD59-A6C34878D82A}">
                    <a16:rowId xmlns:a16="http://schemas.microsoft.com/office/drawing/2014/main" val="333080490"/>
                  </a:ext>
                </a:extLst>
              </a:tr>
              <a:tr h="370840">
                <a:tc>
                  <a:txBody>
                    <a:bodyPr/>
                    <a:lstStyle/>
                    <a:p>
                      <a:pPr algn="ctr"/>
                      <a:r>
                        <a:rPr lang="en-US" sz="2400" dirty="0">
                          <a:solidFill>
                            <a:schemeClr val="bg1">
                              <a:lumMod val="75000"/>
                            </a:schemeClr>
                          </a:solidFill>
                        </a:rPr>
                        <a:t>Audience Response Software</a:t>
                      </a:r>
                    </a:p>
                  </a:txBody>
                  <a:tcPr anchor="ctr"/>
                </a:tc>
                <a:tc>
                  <a:txBody>
                    <a:bodyPr/>
                    <a:lstStyle/>
                    <a:p>
                      <a:pPr marL="342900" indent="-342900" algn="l">
                        <a:buFont typeface="Arial" panose="020B0604020202020204" pitchFamily="34" charset="0"/>
                        <a:buChar char="•"/>
                      </a:pPr>
                      <a:r>
                        <a:rPr lang="en-US" sz="2400" dirty="0">
                          <a:solidFill>
                            <a:schemeClr val="bg1">
                              <a:lumMod val="75000"/>
                            </a:schemeClr>
                          </a:solidFill>
                        </a:rPr>
                        <a:t>To assess baseline knowledge</a:t>
                      </a:r>
                    </a:p>
                    <a:p>
                      <a:pPr marL="342900" indent="-342900" algn="l">
                        <a:buFont typeface="Arial" panose="020B0604020202020204" pitchFamily="34" charset="0"/>
                        <a:buChar char="•"/>
                      </a:pPr>
                      <a:r>
                        <a:rPr lang="en-US" sz="2400" dirty="0">
                          <a:solidFill>
                            <a:schemeClr val="bg1">
                              <a:lumMod val="75000"/>
                            </a:schemeClr>
                          </a:solidFill>
                        </a:rPr>
                        <a:t>To promote learning</a:t>
                      </a:r>
                    </a:p>
                    <a:p>
                      <a:pPr marL="342900" indent="-342900" algn="l">
                        <a:buFont typeface="Arial" panose="020B0604020202020204" pitchFamily="34" charset="0"/>
                        <a:buChar char="•"/>
                      </a:pPr>
                      <a:r>
                        <a:rPr lang="en-US" sz="2400" dirty="0">
                          <a:solidFill>
                            <a:schemeClr val="bg1">
                              <a:lumMod val="75000"/>
                            </a:schemeClr>
                          </a:solidFill>
                        </a:rPr>
                        <a:t>To assess learning</a:t>
                      </a:r>
                    </a:p>
                  </a:txBody>
                  <a:tcPr anchor="ctr"/>
                </a:tc>
                <a:tc>
                  <a:txBody>
                    <a:bodyPr/>
                    <a:lstStyle/>
                    <a:p>
                      <a:pPr algn="ctr"/>
                      <a:r>
                        <a:rPr lang="en-US" sz="2400" dirty="0">
                          <a:solidFill>
                            <a:schemeClr val="bg1">
                              <a:lumMod val="75000"/>
                            </a:schemeClr>
                          </a:solidFill>
                        </a:rPr>
                        <a:t>Zoom</a:t>
                      </a:r>
                    </a:p>
                    <a:p>
                      <a:pPr algn="ctr"/>
                      <a:r>
                        <a:rPr lang="en-US" sz="2400" dirty="0" err="1">
                          <a:solidFill>
                            <a:schemeClr val="bg1">
                              <a:lumMod val="75000"/>
                            </a:schemeClr>
                          </a:solidFill>
                        </a:rPr>
                        <a:t>PollEverywhere</a:t>
                      </a:r>
                      <a:endParaRPr lang="en-US" sz="2400" dirty="0">
                        <a:solidFill>
                          <a:schemeClr val="bg1">
                            <a:lumMod val="75000"/>
                          </a:schemeClr>
                        </a:solidFill>
                      </a:endParaRPr>
                    </a:p>
                    <a:p>
                      <a:pPr algn="ctr"/>
                      <a:r>
                        <a:rPr lang="en-US" sz="2400" dirty="0" err="1">
                          <a:solidFill>
                            <a:schemeClr val="bg1">
                              <a:lumMod val="75000"/>
                            </a:schemeClr>
                          </a:solidFill>
                        </a:rPr>
                        <a:t>Mentimeter</a:t>
                      </a:r>
                      <a:endParaRPr lang="en-US" sz="2400" dirty="0">
                        <a:solidFill>
                          <a:schemeClr val="bg1">
                            <a:lumMod val="75000"/>
                          </a:schemeClr>
                        </a:solidFill>
                      </a:endParaRPr>
                    </a:p>
                    <a:p>
                      <a:pPr algn="ctr"/>
                      <a:r>
                        <a:rPr lang="en-US" sz="2400" dirty="0" err="1">
                          <a:solidFill>
                            <a:schemeClr val="bg1">
                              <a:lumMod val="75000"/>
                            </a:schemeClr>
                          </a:solidFill>
                        </a:rPr>
                        <a:t>Slido</a:t>
                      </a:r>
                      <a:endParaRPr lang="en-US" sz="2400" dirty="0">
                        <a:solidFill>
                          <a:schemeClr val="bg1">
                            <a:lumMod val="75000"/>
                          </a:schemeClr>
                        </a:solidFill>
                      </a:endParaRPr>
                    </a:p>
                  </a:txBody>
                  <a:tcPr anchor="ctr"/>
                </a:tc>
                <a:extLst>
                  <a:ext uri="{0D108BD9-81ED-4DB2-BD59-A6C34878D82A}">
                    <a16:rowId xmlns:a16="http://schemas.microsoft.com/office/drawing/2014/main" val="2809793672"/>
                  </a:ext>
                </a:extLst>
              </a:tr>
              <a:tr h="370840">
                <a:tc>
                  <a:txBody>
                    <a:bodyPr/>
                    <a:lstStyle/>
                    <a:p>
                      <a:pPr algn="ctr"/>
                      <a:r>
                        <a:rPr lang="en-US" sz="2400" dirty="0">
                          <a:solidFill>
                            <a:schemeClr val="bg1">
                              <a:lumMod val="75000"/>
                            </a:schemeClr>
                          </a:solidFill>
                        </a:rPr>
                        <a:t>Gamification</a:t>
                      </a:r>
                    </a:p>
                  </a:txBody>
                  <a:tcPr anchor="ctr"/>
                </a:tc>
                <a:tc>
                  <a:txBody>
                    <a:bodyPr/>
                    <a:lstStyle/>
                    <a:p>
                      <a:pPr marL="342900" indent="-342900" algn="l">
                        <a:buFont typeface="Arial" panose="020B0604020202020204" pitchFamily="34" charset="0"/>
                        <a:buChar char="•"/>
                      </a:pPr>
                      <a:r>
                        <a:rPr lang="en-US" sz="2400" dirty="0">
                          <a:solidFill>
                            <a:schemeClr val="bg1">
                              <a:lumMod val="75000"/>
                            </a:schemeClr>
                          </a:solidFill>
                        </a:rPr>
                        <a:t>To enhance engagement</a:t>
                      </a:r>
                    </a:p>
                    <a:p>
                      <a:pPr marL="342900" indent="-342900" algn="l">
                        <a:buFont typeface="Arial" panose="020B0604020202020204" pitchFamily="34" charset="0"/>
                        <a:buChar char="•"/>
                      </a:pPr>
                      <a:r>
                        <a:rPr lang="en-US" sz="2400" dirty="0">
                          <a:solidFill>
                            <a:schemeClr val="bg1">
                              <a:lumMod val="75000"/>
                            </a:schemeClr>
                          </a:solidFill>
                        </a:rPr>
                        <a:t>To build community</a:t>
                      </a:r>
                    </a:p>
                  </a:txBody>
                  <a:tcPr anchor="ctr"/>
                </a:tc>
                <a:tc>
                  <a:txBody>
                    <a:bodyPr/>
                    <a:lstStyle/>
                    <a:p>
                      <a:pPr algn="ctr"/>
                      <a:r>
                        <a:rPr lang="en-US" sz="2400" dirty="0">
                          <a:solidFill>
                            <a:schemeClr val="bg1">
                              <a:lumMod val="75000"/>
                            </a:schemeClr>
                          </a:solidFill>
                        </a:rPr>
                        <a:t>Kahoot!</a:t>
                      </a:r>
                    </a:p>
                  </a:txBody>
                  <a:tcPr anchor="ctr"/>
                </a:tc>
                <a:extLst>
                  <a:ext uri="{0D108BD9-81ED-4DB2-BD59-A6C34878D82A}">
                    <a16:rowId xmlns:a16="http://schemas.microsoft.com/office/drawing/2014/main" val="700720962"/>
                  </a:ext>
                </a:extLst>
              </a:tr>
              <a:tr h="370840">
                <a:tc>
                  <a:txBody>
                    <a:bodyPr/>
                    <a:lstStyle/>
                    <a:p>
                      <a:pPr algn="ctr"/>
                      <a:r>
                        <a:rPr lang="en-US" sz="2400" dirty="0"/>
                        <a:t>Collaborative Documents</a:t>
                      </a:r>
                    </a:p>
                  </a:txBody>
                  <a:tcPr anchor="ctr"/>
                </a:tc>
                <a:tc>
                  <a:txBody>
                    <a:bodyPr/>
                    <a:lstStyle/>
                    <a:p>
                      <a:pPr marL="342900" indent="-342900" algn="l">
                        <a:buFont typeface="Arial" panose="020B0604020202020204" pitchFamily="34" charset="0"/>
                        <a:buChar char="•"/>
                      </a:pPr>
                      <a:r>
                        <a:rPr lang="en-US" sz="2400" dirty="0"/>
                        <a:t>To facilitate participation</a:t>
                      </a:r>
                    </a:p>
                    <a:p>
                      <a:pPr marL="342900" indent="-342900" algn="l">
                        <a:buFont typeface="Arial" panose="020B0604020202020204" pitchFamily="34" charset="0"/>
                        <a:buChar char="•"/>
                      </a:pPr>
                      <a:r>
                        <a:rPr lang="en-US" sz="2400" dirty="0"/>
                        <a:t>To “take the pulse” of the class</a:t>
                      </a:r>
                    </a:p>
                  </a:txBody>
                  <a:tcPr anchor="ctr"/>
                </a:tc>
                <a:tc>
                  <a:txBody>
                    <a:bodyPr/>
                    <a:lstStyle/>
                    <a:p>
                      <a:pPr algn="ctr"/>
                      <a:r>
                        <a:rPr lang="en-US" sz="2400" dirty="0"/>
                        <a:t>Google Docs</a:t>
                      </a:r>
                    </a:p>
                    <a:p>
                      <a:pPr algn="ctr"/>
                      <a:r>
                        <a:rPr lang="en-US" sz="2400" dirty="0"/>
                        <a:t>Google </a:t>
                      </a:r>
                      <a:r>
                        <a:rPr lang="en-US" sz="2400" dirty="0" err="1"/>
                        <a:t>Jamboard</a:t>
                      </a:r>
                      <a:endParaRPr lang="en-US" sz="2400" dirty="0"/>
                    </a:p>
                    <a:p>
                      <a:pPr algn="ctr"/>
                      <a:r>
                        <a:rPr lang="en-US" sz="2400" dirty="0"/>
                        <a:t>Padlet</a:t>
                      </a:r>
                    </a:p>
                  </a:txBody>
                  <a:tcPr anchor="ctr"/>
                </a:tc>
                <a:extLst>
                  <a:ext uri="{0D108BD9-81ED-4DB2-BD59-A6C34878D82A}">
                    <a16:rowId xmlns:a16="http://schemas.microsoft.com/office/drawing/2014/main" val="4249049597"/>
                  </a:ext>
                </a:extLst>
              </a:tr>
            </a:tbl>
          </a:graphicData>
        </a:graphic>
      </p:graphicFrame>
    </p:spTree>
    <p:extLst>
      <p:ext uri="{BB962C8B-B14F-4D97-AF65-F5344CB8AC3E}">
        <p14:creationId xmlns:p14="http://schemas.microsoft.com/office/powerpoint/2010/main" val="3591603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a:t>Google Docs</a:t>
            </a:r>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lstStyle/>
          <a:p>
            <a:r>
              <a:rPr lang="en-US" b="1" dirty="0"/>
              <a:t>Pros: </a:t>
            </a:r>
            <a:r>
              <a:rPr lang="en-US" dirty="0"/>
              <a:t>Everyone has it, no limits to participants</a:t>
            </a:r>
            <a:r>
              <a:rPr lang="en-US" b="1" dirty="0"/>
              <a:t> </a:t>
            </a:r>
          </a:p>
          <a:p>
            <a:r>
              <a:rPr lang="en-US" b="1" dirty="0"/>
              <a:t>Cons:</a:t>
            </a:r>
            <a:r>
              <a:rPr lang="en-US" dirty="0"/>
              <a:t> Limited to basic document templates (text entry)</a:t>
            </a:r>
            <a:endParaRPr lang="en-US" b="1" dirty="0"/>
          </a:p>
        </p:txBody>
      </p:sp>
    </p:spTree>
    <p:extLst>
      <p:ext uri="{BB962C8B-B14F-4D97-AF65-F5344CB8AC3E}">
        <p14:creationId xmlns:p14="http://schemas.microsoft.com/office/powerpoint/2010/main" val="1721286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a:t>Google </a:t>
            </a:r>
            <a:r>
              <a:rPr lang="en-US" dirty="0" err="1"/>
              <a:t>Jamboard</a:t>
            </a:r>
            <a:endParaRPr lang="en-US" dirty="0"/>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lstStyle/>
          <a:p>
            <a:r>
              <a:rPr lang="en-US" b="1" dirty="0"/>
              <a:t>Pros: </a:t>
            </a:r>
            <a:r>
              <a:rPr lang="en-US" dirty="0"/>
              <a:t>A free-for-all digital whiteboard (text, images, draw), can be shared afterward</a:t>
            </a:r>
            <a:r>
              <a:rPr lang="en-US" b="1" dirty="0"/>
              <a:t> </a:t>
            </a:r>
          </a:p>
          <a:p>
            <a:r>
              <a:rPr lang="en-US" b="1" dirty="0"/>
              <a:t>Cons: </a:t>
            </a:r>
            <a:r>
              <a:rPr lang="en-US" dirty="0"/>
              <a:t>Can get chaotic and messy</a:t>
            </a:r>
            <a:endParaRPr lang="en-US" b="1" dirty="0"/>
          </a:p>
        </p:txBody>
      </p:sp>
    </p:spTree>
    <p:extLst>
      <p:ext uri="{BB962C8B-B14F-4D97-AF65-F5344CB8AC3E}">
        <p14:creationId xmlns:p14="http://schemas.microsoft.com/office/powerpoint/2010/main" val="2985062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2711C-E33A-9C00-F656-38792C177A1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B946B9C-9BBD-CB9C-51C5-9DDA1F7A5175}"/>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405A294-F361-6A82-BBBB-55C4B7B5545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9202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0B180-6A2F-508D-41E9-B2A73577002C}"/>
              </a:ext>
            </a:extLst>
          </p:cNvPr>
          <p:cNvSpPr>
            <a:spLocks noGrp="1"/>
          </p:cNvSpPr>
          <p:nvPr>
            <p:ph type="title"/>
          </p:nvPr>
        </p:nvSpPr>
        <p:spPr/>
        <p:txBody>
          <a:bodyPr/>
          <a:lstStyle/>
          <a:p>
            <a:r>
              <a:rPr lang="en-US" dirty="0"/>
              <a:t>Padlet</a:t>
            </a:r>
          </a:p>
        </p:txBody>
      </p:sp>
      <p:sp>
        <p:nvSpPr>
          <p:cNvPr id="5" name="Text Placeholder 4">
            <a:extLst>
              <a:ext uri="{FF2B5EF4-FFF2-40B4-BE49-F238E27FC236}">
                <a16:creationId xmlns:a16="http://schemas.microsoft.com/office/drawing/2014/main" id="{8F09E692-CEF1-D33B-5F0E-0428E95E49FA}"/>
              </a:ext>
            </a:extLst>
          </p:cNvPr>
          <p:cNvSpPr>
            <a:spLocks noGrp="1"/>
          </p:cNvSpPr>
          <p:nvPr>
            <p:ph type="body" idx="1"/>
          </p:nvPr>
        </p:nvSpPr>
        <p:spPr/>
        <p:txBody>
          <a:bodyPr anchor="b"/>
          <a:lstStyle/>
          <a:p>
            <a:r>
              <a:rPr lang="en-US" b="1" dirty="0"/>
              <a:t>Pros: </a:t>
            </a:r>
            <a:r>
              <a:rPr lang="en-US" dirty="0"/>
              <a:t>Easy to participate, multiple templates, visually appealing</a:t>
            </a:r>
            <a:r>
              <a:rPr lang="en-US" b="1" dirty="0"/>
              <a:t> </a:t>
            </a:r>
          </a:p>
          <a:p>
            <a:r>
              <a:rPr lang="en-US" b="1" dirty="0"/>
              <a:t>Cons: </a:t>
            </a:r>
            <a:r>
              <a:rPr lang="en-US" dirty="0"/>
              <a:t>Free version limited to 4 active </a:t>
            </a:r>
            <a:r>
              <a:rPr lang="en-US" dirty="0" err="1"/>
              <a:t>Padlets</a:t>
            </a:r>
            <a:r>
              <a:rPr lang="en-US" dirty="0"/>
              <a:t> (but you can “archive” the old ones)</a:t>
            </a:r>
            <a:endParaRPr lang="en-US" b="1" dirty="0"/>
          </a:p>
        </p:txBody>
      </p:sp>
    </p:spTree>
    <p:extLst>
      <p:ext uri="{BB962C8B-B14F-4D97-AF65-F5344CB8AC3E}">
        <p14:creationId xmlns:p14="http://schemas.microsoft.com/office/powerpoint/2010/main" val="2325462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A2E4-FD0E-4929-7E47-078F1D6AC9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6C20209-5CB8-70EB-0DCE-3EC6356A540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15C9AEDD-27D6-16A5-E12D-FBFB4E9C55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2387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947FFF3-F55E-643F-A934-BD3CCA9C1E52}"/>
              </a:ext>
            </a:extLst>
          </p:cNvPr>
          <p:cNvSpPr>
            <a:spLocks noGrp="1"/>
          </p:cNvSpPr>
          <p:nvPr>
            <p:ph type="title"/>
          </p:nvPr>
        </p:nvSpPr>
        <p:spPr/>
        <p:txBody>
          <a:bodyPr anchor="t">
            <a:normAutofit/>
          </a:bodyPr>
          <a:lstStyle/>
          <a:p>
            <a:pPr algn="ctr"/>
            <a:r>
              <a:rPr lang="en-US" dirty="0"/>
              <a:t>Use the QR code to be able to enter your thoughts in a Padlet as the case evolves!</a:t>
            </a:r>
          </a:p>
        </p:txBody>
      </p:sp>
      <p:pic>
        <p:nvPicPr>
          <p:cNvPr id="2" name="Picture 1">
            <a:extLst>
              <a:ext uri="{FF2B5EF4-FFF2-40B4-BE49-F238E27FC236}">
                <a16:creationId xmlns:a16="http://schemas.microsoft.com/office/drawing/2014/main" id="{A83D7E7E-725C-8108-CD47-FE68DA538140}"/>
              </a:ext>
            </a:extLst>
          </p:cNvPr>
          <p:cNvPicPr>
            <a:picLocks noChangeAspect="1"/>
          </p:cNvPicPr>
          <p:nvPr/>
        </p:nvPicPr>
        <p:blipFill>
          <a:blip r:embed="rId2"/>
          <a:stretch>
            <a:fillRect/>
          </a:stretch>
        </p:blipFill>
        <p:spPr>
          <a:xfrm>
            <a:off x="3741625" y="1784126"/>
            <a:ext cx="4708749" cy="4708749"/>
          </a:xfrm>
          <a:prstGeom prst="rect">
            <a:avLst/>
          </a:prstGeom>
        </p:spPr>
      </p:pic>
    </p:spTree>
    <p:extLst>
      <p:ext uri="{BB962C8B-B14F-4D97-AF65-F5344CB8AC3E}">
        <p14:creationId xmlns:p14="http://schemas.microsoft.com/office/powerpoint/2010/main" val="1774694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4103-1860-FF84-3833-056E8162A4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8ECD46A-5814-BDF5-BB00-72E2737C423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380A45D-1026-D6D1-175F-5771A9E81D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1546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7C4B-CB8C-6ED4-3BEE-ABABBAC7CCFA}"/>
              </a:ext>
            </a:extLst>
          </p:cNvPr>
          <p:cNvSpPr>
            <a:spLocks noGrp="1"/>
          </p:cNvSpPr>
          <p:nvPr>
            <p:ph type="title"/>
          </p:nvPr>
        </p:nvSpPr>
        <p:spPr/>
        <p:txBody>
          <a:bodyPr/>
          <a:lstStyle/>
          <a:p>
            <a:pPr algn="ctr"/>
            <a:r>
              <a:rPr lang="en-US" dirty="0"/>
              <a:t>Reflect on what session format would be best and what, if anything, slides would ADD</a:t>
            </a:r>
          </a:p>
        </p:txBody>
      </p:sp>
      <p:sp>
        <p:nvSpPr>
          <p:cNvPr id="3" name="Content Placeholder 2">
            <a:extLst>
              <a:ext uri="{FF2B5EF4-FFF2-40B4-BE49-F238E27FC236}">
                <a16:creationId xmlns:a16="http://schemas.microsoft.com/office/drawing/2014/main" id="{D302BB61-8863-C60E-8C58-55FD742DD90C}"/>
              </a:ext>
            </a:extLst>
          </p:cNvPr>
          <p:cNvSpPr>
            <a:spLocks noGrp="1"/>
          </p:cNvSpPr>
          <p:nvPr>
            <p:ph idx="1"/>
          </p:nvPr>
        </p:nvSpPr>
        <p:spPr/>
        <p:txBody>
          <a:bodyPr anchor="ctr"/>
          <a:lstStyle/>
          <a:p>
            <a:r>
              <a:rPr lang="en-US" dirty="0">
                <a:solidFill>
                  <a:schemeClr val="bg1">
                    <a:lumMod val="75000"/>
                  </a:schemeClr>
                </a:solidFill>
              </a:rPr>
              <a:t>You have been tasked with teaching a group of medical students about trauma-informed communication skills</a:t>
            </a:r>
          </a:p>
          <a:p>
            <a:endParaRPr lang="en-US" dirty="0">
              <a:solidFill>
                <a:schemeClr val="bg1">
                  <a:lumMod val="75000"/>
                </a:schemeClr>
              </a:solidFill>
            </a:endParaRPr>
          </a:p>
          <a:p>
            <a:r>
              <a:rPr lang="en-US" dirty="0">
                <a:solidFill>
                  <a:schemeClr val="bg1">
                    <a:lumMod val="75000"/>
                  </a:schemeClr>
                </a:solidFill>
              </a:rPr>
              <a:t>You are the faculty facilitator for a resident conference that includes a debrief of cases seen in the psychiatric emergency department</a:t>
            </a:r>
          </a:p>
          <a:p>
            <a:endParaRPr lang="en-US" dirty="0"/>
          </a:p>
          <a:p>
            <a:r>
              <a:rPr lang="en-US" dirty="0"/>
              <a:t>You are planning a session at a national meeting to identify strategies to address structural inequities in access to mental health providers </a:t>
            </a:r>
          </a:p>
        </p:txBody>
      </p:sp>
    </p:spTree>
    <p:extLst>
      <p:ext uri="{BB962C8B-B14F-4D97-AF65-F5344CB8AC3E}">
        <p14:creationId xmlns:p14="http://schemas.microsoft.com/office/powerpoint/2010/main" val="454227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B250B-2531-6AB3-5DE8-DE9B55608247}"/>
              </a:ext>
            </a:extLst>
          </p:cNvPr>
          <p:cNvSpPr>
            <a:spLocks noGrp="1"/>
          </p:cNvSpPr>
          <p:nvPr>
            <p:ph type="title"/>
          </p:nvPr>
        </p:nvSpPr>
        <p:spPr/>
        <p:txBody>
          <a:bodyPr/>
          <a:lstStyle/>
          <a:p>
            <a:pPr algn="ctr"/>
            <a:r>
              <a:rPr lang="en-US" dirty="0"/>
              <a:t>Part 1 Summary</a:t>
            </a:r>
          </a:p>
        </p:txBody>
      </p:sp>
      <p:sp>
        <p:nvSpPr>
          <p:cNvPr id="5" name="Content Placeholder 4">
            <a:extLst>
              <a:ext uri="{FF2B5EF4-FFF2-40B4-BE49-F238E27FC236}">
                <a16:creationId xmlns:a16="http://schemas.microsoft.com/office/drawing/2014/main" id="{BD22943B-E870-F3E0-B968-E3C06AABA742}"/>
              </a:ext>
            </a:extLst>
          </p:cNvPr>
          <p:cNvSpPr>
            <a:spLocks noGrp="1"/>
          </p:cNvSpPr>
          <p:nvPr>
            <p:ph idx="1"/>
          </p:nvPr>
        </p:nvSpPr>
        <p:spPr/>
        <p:txBody>
          <a:bodyPr anchor="ctr">
            <a:normAutofit/>
          </a:bodyPr>
          <a:lstStyle/>
          <a:p>
            <a:r>
              <a:rPr lang="en-US" dirty="0"/>
              <a:t>When planning a session where slides are possible, start by asking if slides are even necessary</a:t>
            </a:r>
          </a:p>
          <a:p>
            <a:endParaRPr lang="en-US" dirty="0"/>
          </a:p>
          <a:p>
            <a:r>
              <a:rPr lang="en-US" dirty="0"/>
              <a:t>If you choose to use slides, start with “Big Picture” considerations</a:t>
            </a:r>
          </a:p>
          <a:p>
            <a:pPr lvl="1"/>
            <a:r>
              <a:rPr lang="en-US" dirty="0"/>
              <a:t>Slide format</a:t>
            </a:r>
          </a:p>
          <a:p>
            <a:pPr lvl="1"/>
            <a:r>
              <a:rPr lang="en-US" dirty="0"/>
              <a:t>Slide number</a:t>
            </a:r>
          </a:p>
          <a:p>
            <a:pPr lvl="1"/>
            <a:r>
              <a:rPr lang="en-US" dirty="0"/>
              <a:t>Slide organization</a:t>
            </a:r>
          </a:p>
          <a:p>
            <a:endParaRPr lang="en-US" dirty="0"/>
          </a:p>
          <a:p>
            <a:r>
              <a:rPr lang="en-US" dirty="0"/>
              <a:t>Multiple ways to engage the audience – tailor to the educational goal</a:t>
            </a:r>
          </a:p>
        </p:txBody>
      </p:sp>
    </p:spTree>
    <p:extLst>
      <p:ext uri="{BB962C8B-B14F-4D97-AF65-F5344CB8AC3E}">
        <p14:creationId xmlns:p14="http://schemas.microsoft.com/office/powerpoint/2010/main" val="92234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B485-9A10-771E-37EB-A648D4A9DC8F}"/>
              </a:ext>
            </a:extLst>
          </p:cNvPr>
          <p:cNvPicPr>
            <a:picLocks noChangeAspect="1"/>
          </p:cNvPicPr>
          <p:nvPr/>
        </p:nvPicPr>
        <p:blipFill>
          <a:blip r:embed="rId2"/>
          <a:stretch>
            <a:fillRect/>
          </a:stretch>
        </p:blipFill>
        <p:spPr>
          <a:xfrm>
            <a:off x="188464" y="188695"/>
            <a:ext cx="11815072" cy="6480610"/>
          </a:xfrm>
          <a:prstGeom prst="rect">
            <a:avLst/>
          </a:prstGeom>
        </p:spPr>
      </p:pic>
      <p:sp>
        <p:nvSpPr>
          <p:cNvPr id="6" name="TextBox 5">
            <a:extLst>
              <a:ext uri="{FF2B5EF4-FFF2-40B4-BE49-F238E27FC236}">
                <a16:creationId xmlns:a16="http://schemas.microsoft.com/office/drawing/2014/main" id="{41958FEA-7A26-A68F-1A8B-D376124A1E11}"/>
              </a:ext>
            </a:extLst>
          </p:cNvPr>
          <p:cNvSpPr txBox="1"/>
          <p:nvPr/>
        </p:nvSpPr>
        <p:spPr>
          <a:xfrm>
            <a:off x="7952352" y="2156360"/>
            <a:ext cx="2721871" cy="2926080"/>
          </a:xfrm>
          <a:prstGeom prst="rect">
            <a:avLst/>
          </a:prstGeom>
          <a:solidFill>
            <a:schemeClr val="accent4">
              <a:lumMod val="40000"/>
              <a:lumOff val="60000"/>
            </a:schemeClr>
          </a:solidFill>
          <a:ln>
            <a:solidFill>
              <a:schemeClr val="tx1"/>
            </a:solidFill>
          </a:ln>
        </p:spPr>
        <p:txBody>
          <a:bodyPr wrap="square" anchor="ctr">
            <a:spAutoFit/>
          </a:bodyPr>
          <a:lstStyle/>
          <a:p>
            <a:pPr algn="ctr"/>
            <a:r>
              <a:rPr lang="en-US" sz="2800" dirty="0"/>
              <a:t>Probably NEED at least some slides</a:t>
            </a:r>
          </a:p>
        </p:txBody>
      </p:sp>
      <p:sp>
        <p:nvSpPr>
          <p:cNvPr id="7" name="TextBox 6">
            <a:extLst>
              <a:ext uri="{FF2B5EF4-FFF2-40B4-BE49-F238E27FC236}">
                <a16:creationId xmlns:a16="http://schemas.microsoft.com/office/drawing/2014/main" id="{32780403-DDCA-3083-826B-7FFE6BDDD573}"/>
              </a:ext>
            </a:extLst>
          </p:cNvPr>
          <p:cNvSpPr txBox="1"/>
          <p:nvPr/>
        </p:nvSpPr>
        <p:spPr>
          <a:xfrm>
            <a:off x="7952353" y="1174482"/>
            <a:ext cx="2721871" cy="954107"/>
          </a:xfrm>
          <a:prstGeom prst="rect">
            <a:avLst/>
          </a:prstGeom>
          <a:solidFill>
            <a:schemeClr val="accent2">
              <a:lumMod val="40000"/>
              <a:lumOff val="60000"/>
            </a:schemeClr>
          </a:solidFill>
          <a:ln>
            <a:solidFill>
              <a:schemeClr val="tx1"/>
            </a:solidFill>
          </a:ln>
        </p:spPr>
        <p:txBody>
          <a:bodyPr wrap="square" anchor="ctr">
            <a:spAutoFit/>
          </a:bodyPr>
          <a:lstStyle/>
          <a:p>
            <a:pPr algn="ctr"/>
            <a:r>
              <a:rPr lang="en-US" sz="2800" dirty="0"/>
              <a:t>May NOT need slides at all</a:t>
            </a:r>
          </a:p>
        </p:txBody>
      </p:sp>
      <p:sp>
        <p:nvSpPr>
          <p:cNvPr id="8" name="TextBox 7">
            <a:extLst>
              <a:ext uri="{FF2B5EF4-FFF2-40B4-BE49-F238E27FC236}">
                <a16:creationId xmlns:a16="http://schemas.microsoft.com/office/drawing/2014/main" id="{D8A60C52-8E26-8340-F7E5-F7A484E7129E}"/>
              </a:ext>
            </a:extLst>
          </p:cNvPr>
          <p:cNvSpPr txBox="1"/>
          <p:nvPr/>
        </p:nvSpPr>
        <p:spPr>
          <a:xfrm>
            <a:off x="7952353" y="5110212"/>
            <a:ext cx="2721871" cy="954107"/>
          </a:xfrm>
          <a:prstGeom prst="rect">
            <a:avLst/>
          </a:prstGeom>
          <a:solidFill>
            <a:schemeClr val="accent2">
              <a:lumMod val="40000"/>
              <a:lumOff val="60000"/>
            </a:schemeClr>
          </a:solidFill>
          <a:ln>
            <a:solidFill>
              <a:schemeClr val="tx1"/>
            </a:solidFill>
          </a:ln>
        </p:spPr>
        <p:txBody>
          <a:bodyPr wrap="square" anchor="ctr">
            <a:spAutoFit/>
          </a:bodyPr>
          <a:lstStyle/>
          <a:p>
            <a:pPr algn="ctr"/>
            <a:r>
              <a:rPr lang="en-US" sz="2800" dirty="0"/>
              <a:t>May NOT need slides at all</a:t>
            </a:r>
          </a:p>
        </p:txBody>
      </p:sp>
    </p:spTree>
    <p:extLst>
      <p:ext uri="{BB962C8B-B14F-4D97-AF65-F5344CB8AC3E}">
        <p14:creationId xmlns:p14="http://schemas.microsoft.com/office/powerpoint/2010/main" val="3361452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1FC4-5138-63AE-CA05-26CED018D7D4}"/>
              </a:ext>
            </a:extLst>
          </p:cNvPr>
          <p:cNvSpPr>
            <a:spLocks noGrp="1"/>
          </p:cNvSpPr>
          <p:nvPr>
            <p:ph type="title"/>
          </p:nvPr>
        </p:nvSpPr>
        <p:spPr/>
        <p:txBody>
          <a:bodyPr/>
          <a:lstStyle/>
          <a:p>
            <a:pPr algn="ctr"/>
            <a:r>
              <a:rPr lang="en-US" dirty="0"/>
              <a:t>Overview for this session</a:t>
            </a:r>
          </a:p>
        </p:txBody>
      </p:sp>
      <p:sp>
        <p:nvSpPr>
          <p:cNvPr id="4" name="Text Placeholder 3">
            <a:extLst>
              <a:ext uri="{FF2B5EF4-FFF2-40B4-BE49-F238E27FC236}">
                <a16:creationId xmlns:a16="http://schemas.microsoft.com/office/drawing/2014/main" id="{7D895E47-362B-8FE9-286F-92AF98203E48}"/>
              </a:ext>
            </a:extLst>
          </p:cNvPr>
          <p:cNvSpPr>
            <a:spLocks noGrp="1"/>
          </p:cNvSpPr>
          <p:nvPr>
            <p:ph type="body" idx="1"/>
          </p:nvPr>
        </p:nvSpPr>
        <p:spPr>
          <a:ln w="28575">
            <a:solidFill>
              <a:schemeClr val="bg1">
                <a:lumMod val="75000"/>
              </a:schemeClr>
            </a:solidFill>
          </a:ln>
        </p:spPr>
        <p:txBody>
          <a:bodyPr anchor="t">
            <a:normAutofit fontScale="85000" lnSpcReduction="20000"/>
          </a:bodyPr>
          <a:lstStyle/>
          <a:p>
            <a:pPr algn="ctr"/>
            <a:r>
              <a:rPr lang="en-US" sz="3200" dirty="0">
                <a:solidFill>
                  <a:schemeClr val="bg1">
                    <a:lumMod val="75000"/>
                  </a:schemeClr>
                </a:solidFill>
              </a:rPr>
              <a:t>PART 1:</a:t>
            </a:r>
            <a:endParaRPr lang="en-US" sz="3200" b="0" dirty="0">
              <a:solidFill>
                <a:schemeClr val="bg1">
                  <a:lumMod val="75000"/>
                </a:schemeClr>
              </a:solidFill>
            </a:endParaRPr>
          </a:p>
          <a:p>
            <a:pPr algn="ctr"/>
            <a:r>
              <a:rPr lang="en-US" sz="3200" b="0" dirty="0">
                <a:solidFill>
                  <a:schemeClr val="bg1">
                    <a:lumMod val="75000"/>
                  </a:schemeClr>
                </a:solidFill>
              </a:rPr>
              <a:t>Presenter as </a:t>
            </a:r>
            <a:r>
              <a:rPr lang="en-US" sz="3200" dirty="0">
                <a:solidFill>
                  <a:schemeClr val="bg1">
                    <a:lumMod val="75000"/>
                  </a:schemeClr>
                </a:solidFill>
              </a:rPr>
              <a:t>Educator</a:t>
            </a:r>
          </a:p>
        </p:txBody>
      </p:sp>
      <p:sp>
        <p:nvSpPr>
          <p:cNvPr id="6" name="Text Placeholder 5">
            <a:extLst>
              <a:ext uri="{FF2B5EF4-FFF2-40B4-BE49-F238E27FC236}">
                <a16:creationId xmlns:a16="http://schemas.microsoft.com/office/drawing/2014/main" id="{D8636754-855A-7D76-C6E3-341B4884FB42}"/>
              </a:ext>
            </a:extLst>
          </p:cNvPr>
          <p:cNvSpPr>
            <a:spLocks noGrp="1"/>
          </p:cNvSpPr>
          <p:nvPr>
            <p:ph type="body" sz="quarter" idx="3"/>
          </p:nvPr>
        </p:nvSpPr>
        <p:spPr>
          <a:ln w="28575">
            <a:solidFill>
              <a:schemeClr val="tx1"/>
            </a:solidFill>
          </a:ln>
        </p:spPr>
        <p:txBody>
          <a:bodyPr anchor="b">
            <a:normAutofit fontScale="85000" lnSpcReduction="20000"/>
          </a:bodyPr>
          <a:lstStyle/>
          <a:p>
            <a:pPr algn="ctr"/>
            <a:r>
              <a:rPr lang="en-US" sz="3200" dirty="0"/>
              <a:t>PART 2:</a:t>
            </a:r>
            <a:endParaRPr lang="en-US" sz="3200" b="0" dirty="0"/>
          </a:p>
          <a:p>
            <a:pPr algn="ctr"/>
            <a:r>
              <a:rPr lang="en-US" sz="3200" b="0" dirty="0"/>
              <a:t>Presenter as </a:t>
            </a:r>
            <a:r>
              <a:rPr lang="en-US" sz="3200" dirty="0">
                <a:solidFill>
                  <a:schemeClr val="accent1"/>
                </a:solidFill>
              </a:rPr>
              <a:t>Designer</a:t>
            </a:r>
          </a:p>
        </p:txBody>
      </p:sp>
      <p:sp>
        <p:nvSpPr>
          <p:cNvPr id="19" name="Content Placeholder 18">
            <a:extLst>
              <a:ext uri="{FF2B5EF4-FFF2-40B4-BE49-F238E27FC236}">
                <a16:creationId xmlns:a16="http://schemas.microsoft.com/office/drawing/2014/main" id="{03D19767-8D59-897D-77A9-A94CABF3C41F}"/>
              </a:ext>
            </a:extLst>
          </p:cNvPr>
          <p:cNvSpPr>
            <a:spLocks noGrp="1"/>
          </p:cNvSpPr>
          <p:nvPr>
            <p:ph sz="half" idx="2"/>
          </p:nvPr>
        </p:nvSpPr>
        <p:spPr>
          <a:xfrm>
            <a:off x="1883493" y="2505075"/>
            <a:ext cx="4114082" cy="3684588"/>
          </a:xfrm>
        </p:spPr>
        <p:txBody>
          <a:bodyPr/>
          <a:lstStyle/>
          <a:p>
            <a:endParaRPr lang="en-US" sz="4400" dirty="0">
              <a:solidFill>
                <a:schemeClr val="bg1">
                  <a:lumMod val="75000"/>
                </a:schemeClr>
              </a:solidFill>
            </a:endParaRPr>
          </a:p>
          <a:p>
            <a:pPr marL="0" indent="0">
              <a:buNone/>
            </a:pPr>
            <a:r>
              <a:rPr lang="en-US" dirty="0">
                <a:solidFill>
                  <a:schemeClr val="bg1">
                    <a:lumMod val="75000"/>
                  </a:schemeClr>
                </a:solidFill>
              </a:rPr>
              <a:t>Do I have to use slides?</a:t>
            </a:r>
          </a:p>
          <a:p>
            <a:pPr marL="0" indent="0">
              <a:buNone/>
            </a:pPr>
            <a:r>
              <a:rPr lang="en-US" dirty="0">
                <a:solidFill>
                  <a:schemeClr val="bg1">
                    <a:lumMod val="75000"/>
                  </a:schemeClr>
                </a:solidFill>
              </a:rPr>
              <a:t>How should I use them?</a:t>
            </a:r>
          </a:p>
          <a:p>
            <a:endParaRPr lang="en-US" sz="4000" dirty="0">
              <a:solidFill>
                <a:schemeClr val="bg1">
                  <a:lumMod val="75000"/>
                </a:schemeClr>
              </a:solidFill>
            </a:endParaRPr>
          </a:p>
          <a:p>
            <a:pPr marL="0" indent="0">
              <a:buNone/>
            </a:pPr>
            <a:r>
              <a:rPr lang="en-US" dirty="0">
                <a:solidFill>
                  <a:schemeClr val="bg1">
                    <a:lumMod val="75000"/>
                  </a:schemeClr>
                </a:solidFill>
              </a:rPr>
              <a:t>How do I engage the audience?</a:t>
            </a:r>
          </a:p>
          <a:p>
            <a:endParaRPr lang="en-US" dirty="0">
              <a:solidFill>
                <a:schemeClr val="bg1">
                  <a:lumMod val="75000"/>
                </a:schemeClr>
              </a:solidFill>
            </a:endParaRPr>
          </a:p>
          <a:p>
            <a:endParaRPr lang="en-US" dirty="0">
              <a:solidFill>
                <a:schemeClr val="bg1">
                  <a:lumMod val="75000"/>
                </a:schemeClr>
              </a:solidFill>
            </a:endParaRPr>
          </a:p>
        </p:txBody>
      </p:sp>
      <p:sp>
        <p:nvSpPr>
          <p:cNvPr id="21" name="Content Placeholder 20">
            <a:extLst>
              <a:ext uri="{FF2B5EF4-FFF2-40B4-BE49-F238E27FC236}">
                <a16:creationId xmlns:a16="http://schemas.microsoft.com/office/drawing/2014/main" id="{7218BA4B-4B80-9B13-1717-8B69A549BE0B}"/>
              </a:ext>
            </a:extLst>
          </p:cNvPr>
          <p:cNvSpPr>
            <a:spLocks noGrp="1"/>
          </p:cNvSpPr>
          <p:nvPr>
            <p:ph sz="quarter" idx="4"/>
          </p:nvPr>
        </p:nvSpPr>
        <p:spPr>
          <a:xfrm>
            <a:off x="7353300" y="2505075"/>
            <a:ext cx="4002087" cy="3684588"/>
          </a:xfrm>
        </p:spPr>
        <p:txBody>
          <a:bodyPr/>
          <a:lstStyle/>
          <a:p>
            <a:pPr marL="0" indent="0">
              <a:buNone/>
            </a:pPr>
            <a:endParaRPr lang="en-US" sz="4400" dirty="0"/>
          </a:p>
          <a:p>
            <a:pPr marL="0" indent="0">
              <a:buNone/>
            </a:pPr>
            <a:r>
              <a:rPr lang="en-US" dirty="0"/>
              <a:t>Why should I _______?</a:t>
            </a:r>
          </a:p>
          <a:p>
            <a:pPr marL="0" indent="0">
              <a:buNone/>
            </a:pPr>
            <a:r>
              <a:rPr lang="en-US" dirty="0"/>
              <a:t>How do I _______?</a:t>
            </a:r>
          </a:p>
          <a:p>
            <a:pPr marL="0" indent="0">
              <a:buNone/>
            </a:pPr>
            <a:endParaRPr lang="en-US" sz="5400" dirty="0"/>
          </a:p>
          <a:p>
            <a:pPr marL="0" indent="0">
              <a:buNone/>
            </a:pPr>
            <a:r>
              <a:rPr lang="en-US" dirty="0"/>
              <a:t>Getting creative!</a:t>
            </a:r>
          </a:p>
        </p:txBody>
      </p:sp>
      <p:pic>
        <p:nvPicPr>
          <p:cNvPr id="22" name="Content Placeholder 8" descr="Artist female with solid fill">
            <a:extLst>
              <a:ext uri="{FF2B5EF4-FFF2-40B4-BE49-F238E27FC236}">
                <a16:creationId xmlns:a16="http://schemas.microsoft.com/office/drawing/2014/main" id="{47689C26-D803-777B-46F4-2A51C5929A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5993" y="4908547"/>
            <a:ext cx="914400" cy="914400"/>
          </a:xfrm>
          <a:prstGeom prst="rect">
            <a:avLst/>
          </a:prstGeom>
        </p:spPr>
      </p:pic>
      <p:pic>
        <p:nvPicPr>
          <p:cNvPr id="24" name="Graphic 23" descr="Ui Ux with solid fill">
            <a:extLst>
              <a:ext uri="{FF2B5EF4-FFF2-40B4-BE49-F238E27FC236}">
                <a16:creationId xmlns:a16="http://schemas.microsoft.com/office/drawing/2014/main" id="{69691985-2837-469F-2298-4019270DCF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5993" y="3249611"/>
            <a:ext cx="914400" cy="914400"/>
          </a:xfrm>
          <a:prstGeom prst="rect">
            <a:avLst/>
          </a:prstGeom>
        </p:spPr>
      </p:pic>
      <p:pic>
        <p:nvPicPr>
          <p:cNvPr id="25" name="Graphic 24" descr="Classroom with solid fill">
            <a:extLst>
              <a:ext uri="{FF2B5EF4-FFF2-40B4-BE49-F238E27FC236}">
                <a16:creationId xmlns:a16="http://schemas.microsoft.com/office/drawing/2014/main" id="{CC02AD11-224B-394F-E0E8-4E892FF54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093" y="4908547"/>
            <a:ext cx="914400" cy="914400"/>
          </a:xfrm>
          <a:prstGeom prst="rect">
            <a:avLst/>
          </a:prstGeom>
        </p:spPr>
      </p:pic>
      <p:pic>
        <p:nvPicPr>
          <p:cNvPr id="26" name="Graphic 25" descr="Professor female with solid fill">
            <a:extLst>
              <a:ext uri="{FF2B5EF4-FFF2-40B4-BE49-F238E27FC236}">
                <a16:creationId xmlns:a16="http://schemas.microsoft.com/office/drawing/2014/main" id="{DA1AE9AA-254B-ABEA-2B47-53C502F359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093" y="3249611"/>
            <a:ext cx="914400" cy="914400"/>
          </a:xfrm>
          <a:prstGeom prst="rect">
            <a:avLst/>
          </a:prstGeom>
        </p:spPr>
      </p:pic>
    </p:spTree>
    <p:extLst>
      <p:ext uri="{BB962C8B-B14F-4D97-AF65-F5344CB8AC3E}">
        <p14:creationId xmlns:p14="http://schemas.microsoft.com/office/powerpoint/2010/main" val="121890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EB06-8A06-472D-9B42-818EFC9650C0}"/>
              </a:ext>
            </a:extLst>
          </p:cNvPr>
          <p:cNvSpPr>
            <a:spLocks noGrp="1"/>
          </p:cNvSpPr>
          <p:nvPr>
            <p:ph type="title"/>
          </p:nvPr>
        </p:nvSpPr>
        <p:spPr/>
        <p:txBody>
          <a:bodyPr/>
          <a:lstStyle/>
          <a:p>
            <a:pPr algn="ctr"/>
            <a:r>
              <a:rPr lang="en-US" dirty="0"/>
              <a:t>Common presentation faux pas</a:t>
            </a:r>
          </a:p>
        </p:txBody>
      </p:sp>
      <p:graphicFrame>
        <p:nvGraphicFramePr>
          <p:cNvPr id="6" name="Table 6">
            <a:extLst>
              <a:ext uri="{FF2B5EF4-FFF2-40B4-BE49-F238E27FC236}">
                <a16:creationId xmlns:a16="http://schemas.microsoft.com/office/drawing/2014/main" id="{FEDF4556-E70B-6A09-8B37-4C887E3DEAEC}"/>
              </a:ext>
            </a:extLst>
          </p:cNvPr>
          <p:cNvGraphicFramePr>
            <a:graphicFrameLocks noGrp="1"/>
          </p:cNvGraphicFramePr>
          <p:nvPr>
            <p:ph idx="1"/>
            <p:extLst>
              <p:ext uri="{D42A27DB-BD31-4B8C-83A1-F6EECF244321}">
                <p14:modId xmlns:p14="http://schemas.microsoft.com/office/powerpoint/2010/main" val="2701460670"/>
              </p:ext>
            </p:extLst>
          </p:nvPr>
        </p:nvGraphicFramePr>
        <p:xfrm>
          <a:off x="643004" y="1815126"/>
          <a:ext cx="10710796" cy="1716079"/>
        </p:xfrm>
        <a:graphic>
          <a:graphicData uri="http://schemas.openxmlformats.org/drawingml/2006/table">
            <a:tbl>
              <a:tblPr firstRow="1" bandRow="1">
                <a:tableStyleId>{5940675A-B579-460E-94D1-54222C63F5DA}</a:tableStyleId>
              </a:tblPr>
              <a:tblGrid>
                <a:gridCol w="5231012">
                  <a:extLst>
                    <a:ext uri="{9D8B030D-6E8A-4147-A177-3AD203B41FA5}">
                      <a16:colId xmlns:a16="http://schemas.microsoft.com/office/drawing/2014/main" val="3838394420"/>
                    </a:ext>
                  </a:extLst>
                </a:gridCol>
                <a:gridCol w="5479784">
                  <a:extLst>
                    <a:ext uri="{9D8B030D-6E8A-4147-A177-3AD203B41FA5}">
                      <a16:colId xmlns:a16="http://schemas.microsoft.com/office/drawing/2014/main" val="160134095"/>
                    </a:ext>
                  </a:extLst>
                </a:gridCol>
              </a:tblGrid>
              <a:tr h="393400">
                <a:tc>
                  <a:txBody>
                    <a:bodyPr/>
                    <a:lstStyle/>
                    <a:p>
                      <a:r>
                        <a:rPr lang="en-US" sz="2400" b="1" dirty="0">
                          <a:solidFill>
                            <a:schemeClr val="bg1"/>
                          </a:solidFill>
                        </a:rPr>
                        <a:t>Faux pas</a:t>
                      </a:r>
                    </a:p>
                  </a:txBody>
                  <a:tcPr>
                    <a:solidFill>
                      <a:schemeClr val="tx1"/>
                    </a:solidFill>
                  </a:tcPr>
                </a:tc>
                <a:tc>
                  <a:txBody>
                    <a:bodyPr/>
                    <a:lstStyle/>
                    <a:p>
                      <a:r>
                        <a:rPr lang="en-US" sz="2400" b="1" dirty="0">
                          <a:solidFill>
                            <a:schemeClr val="bg1"/>
                          </a:solidFill>
                        </a:rPr>
                        <a:t>Audience perspective</a:t>
                      </a:r>
                    </a:p>
                  </a:txBody>
                  <a:tcPr>
                    <a:solidFill>
                      <a:schemeClr val="tx1"/>
                    </a:solidFill>
                  </a:tcPr>
                </a:tc>
                <a:extLst>
                  <a:ext uri="{0D108BD9-81ED-4DB2-BD59-A6C34878D82A}">
                    <a16:rowId xmlns:a16="http://schemas.microsoft.com/office/drawing/2014/main" val="3238290389"/>
                  </a:ext>
                </a:extLst>
              </a:tr>
              <a:tr h="1258879">
                <a:tc>
                  <a:txBody>
                    <a:bodyPr/>
                    <a:lstStyle/>
                    <a:p>
                      <a:r>
                        <a:rPr lang="en-US" sz="2400" dirty="0"/>
                        <a:t>“I apologize for the busy slide…”</a:t>
                      </a:r>
                    </a:p>
                  </a:txBody>
                  <a:tcPr anchor="ctr"/>
                </a:tc>
                <a:tc>
                  <a:txBody>
                    <a:bodyPr/>
                    <a:lstStyle/>
                    <a:p>
                      <a:r>
                        <a:rPr lang="en-US" sz="2400" dirty="0"/>
                        <a:t>And you were too busy to fix it?</a:t>
                      </a:r>
                    </a:p>
                  </a:txBody>
                  <a:tcPr anchor="ctr"/>
                </a:tc>
                <a:extLst>
                  <a:ext uri="{0D108BD9-81ED-4DB2-BD59-A6C34878D82A}">
                    <a16:rowId xmlns:a16="http://schemas.microsoft.com/office/drawing/2014/main" val="4176225454"/>
                  </a:ext>
                </a:extLst>
              </a:tr>
            </a:tbl>
          </a:graphicData>
        </a:graphic>
      </p:graphicFrame>
    </p:spTree>
    <p:extLst>
      <p:ext uri="{BB962C8B-B14F-4D97-AF65-F5344CB8AC3E}">
        <p14:creationId xmlns:p14="http://schemas.microsoft.com/office/powerpoint/2010/main" val="7276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EB06-8A06-472D-9B42-818EFC9650C0}"/>
              </a:ext>
            </a:extLst>
          </p:cNvPr>
          <p:cNvSpPr>
            <a:spLocks noGrp="1"/>
          </p:cNvSpPr>
          <p:nvPr>
            <p:ph type="title"/>
          </p:nvPr>
        </p:nvSpPr>
        <p:spPr/>
        <p:txBody>
          <a:bodyPr/>
          <a:lstStyle/>
          <a:p>
            <a:pPr algn="ctr"/>
            <a:r>
              <a:rPr lang="en-US" dirty="0"/>
              <a:t>Common presentation faux pas</a:t>
            </a:r>
          </a:p>
        </p:txBody>
      </p:sp>
      <p:graphicFrame>
        <p:nvGraphicFramePr>
          <p:cNvPr id="6" name="Table 6">
            <a:extLst>
              <a:ext uri="{FF2B5EF4-FFF2-40B4-BE49-F238E27FC236}">
                <a16:creationId xmlns:a16="http://schemas.microsoft.com/office/drawing/2014/main" id="{FEDF4556-E70B-6A09-8B37-4C887E3DEAEC}"/>
              </a:ext>
            </a:extLst>
          </p:cNvPr>
          <p:cNvGraphicFramePr>
            <a:graphicFrameLocks noGrp="1"/>
          </p:cNvGraphicFramePr>
          <p:nvPr>
            <p:ph idx="1"/>
            <p:extLst>
              <p:ext uri="{D42A27DB-BD31-4B8C-83A1-F6EECF244321}">
                <p14:modId xmlns:p14="http://schemas.microsoft.com/office/powerpoint/2010/main" val="3708965369"/>
              </p:ext>
            </p:extLst>
          </p:nvPr>
        </p:nvGraphicFramePr>
        <p:xfrm>
          <a:off x="643004" y="1815126"/>
          <a:ext cx="10710796" cy="2974958"/>
        </p:xfrm>
        <a:graphic>
          <a:graphicData uri="http://schemas.openxmlformats.org/drawingml/2006/table">
            <a:tbl>
              <a:tblPr firstRow="1" bandRow="1">
                <a:tableStyleId>{5940675A-B579-460E-94D1-54222C63F5DA}</a:tableStyleId>
              </a:tblPr>
              <a:tblGrid>
                <a:gridCol w="5231012">
                  <a:extLst>
                    <a:ext uri="{9D8B030D-6E8A-4147-A177-3AD203B41FA5}">
                      <a16:colId xmlns:a16="http://schemas.microsoft.com/office/drawing/2014/main" val="3838394420"/>
                    </a:ext>
                  </a:extLst>
                </a:gridCol>
                <a:gridCol w="5479784">
                  <a:extLst>
                    <a:ext uri="{9D8B030D-6E8A-4147-A177-3AD203B41FA5}">
                      <a16:colId xmlns:a16="http://schemas.microsoft.com/office/drawing/2014/main" val="160134095"/>
                    </a:ext>
                  </a:extLst>
                </a:gridCol>
              </a:tblGrid>
              <a:tr h="393400">
                <a:tc>
                  <a:txBody>
                    <a:bodyPr/>
                    <a:lstStyle/>
                    <a:p>
                      <a:r>
                        <a:rPr lang="en-US" sz="2400" b="1" dirty="0">
                          <a:solidFill>
                            <a:schemeClr val="bg1"/>
                          </a:solidFill>
                        </a:rPr>
                        <a:t>Faux pas</a:t>
                      </a:r>
                    </a:p>
                  </a:txBody>
                  <a:tcPr>
                    <a:solidFill>
                      <a:schemeClr val="tx1"/>
                    </a:solidFill>
                  </a:tcPr>
                </a:tc>
                <a:tc>
                  <a:txBody>
                    <a:bodyPr/>
                    <a:lstStyle/>
                    <a:p>
                      <a:r>
                        <a:rPr lang="en-US" sz="2400" b="1" dirty="0">
                          <a:solidFill>
                            <a:schemeClr val="bg1"/>
                          </a:solidFill>
                        </a:rPr>
                        <a:t>Audience perspective</a:t>
                      </a:r>
                    </a:p>
                  </a:txBody>
                  <a:tcPr>
                    <a:solidFill>
                      <a:schemeClr val="tx1"/>
                    </a:solidFill>
                  </a:tcPr>
                </a:tc>
                <a:extLst>
                  <a:ext uri="{0D108BD9-81ED-4DB2-BD59-A6C34878D82A}">
                    <a16:rowId xmlns:a16="http://schemas.microsoft.com/office/drawing/2014/main" val="3238290389"/>
                  </a:ext>
                </a:extLst>
              </a:tr>
              <a:tr h="1258879">
                <a:tc>
                  <a:txBody>
                    <a:bodyPr/>
                    <a:lstStyle/>
                    <a:p>
                      <a:r>
                        <a:rPr lang="en-US" sz="2400" dirty="0">
                          <a:solidFill>
                            <a:schemeClr val="bg1">
                              <a:lumMod val="75000"/>
                            </a:schemeClr>
                          </a:solidFill>
                        </a:rPr>
                        <a:t>“I apologize for the busy slide…”</a:t>
                      </a:r>
                    </a:p>
                  </a:txBody>
                  <a:tcPr anchor="ctr"/>
                </a:tc>
                <a:tc>
                  <a:txBody>
                    <a:bodyPr/>
                    <a:lstStyle/>
                    <a:p>
                      <a:r>
                        <a:rPr lang="en-US" sz="2400" dirty="0">
                          <a:solidFill>
                            <a:schemeClr val="bg1">
                              <a:lumMod val="75000"/>
                            </a:schemeClr>
                          </a:solidFill>
                        </a:rPr>
                        <a:t>And you were too busy to fix it?</a:t>
                      </a:r>
                    </a:p>
                  </a:txBody>
                  <a:tcPr anchor="ctr"/>
                </a:tc>
                <a:extLst>
                  <a:ext uri="{0D108BD9-81ED-4DB2-BD59-A6C34878D82A}">
                    <a16:rowId xmlns:a16="http://schemas.microsoft.com/office/drawing/2014/main" val="4176225454"/>
                  </a:ext>
                </a:extLst>
              </a:tr>
              <a:tr h="1258879">
                <a:tc>
                  <a:txBody>
                    <a:bodyPr/>
                    <a:lstStyle/>
                    <a:p>
                      <a:r>
                        <a:rPr lang="en-US" sz="2400" dirty="0"/>
                        <a:t>“I know this is hard to read but…”</a:t>
                      </a:r>
                    </a:p>
                  </a:txBody>
                  <a:tcPr anchor="ctr"/>
                </a:tc>
                <a:tc>
                  <a:txBody>
                    <a:bodyPr/>
                    <a:lstStyle/>
                    <a:p>
                      <a:r>
                        <a:rPr lang="en-US" sz="2400" dirty="0"/>
                        <a:t>Then we’re not reading it…and PLEASE don’t just read it to us</a:t>
                      </a:r>
                    </a:p>
                  </a:txBody>
                  <a:tcPr anchor="ctr"/>
                </a:tc>
                <a:extLst>
                  <a:ext uri="{0D108BD9-81ED-4DB2-BD59-A6C34878D82A}">
                    <a16:rowId xmlns:a16="http://schemas.microsoft.com/office/drawing/2014/main" val="2027159220"/>
                  </a:ext>
                </a:extLst>
              </a:tr>
            </a:tbl>
          </a:graphicData>
        </a:graphic>
      </p:graphicFrame>
    </p:spTree>
    <p:extLst>
      <p:ext uri="{BB962C8B-B14F-4D97-AF65-F5344CB8AC3E}">
        <p14:creationId xmlns:p14="http://schemas.microsoft.com/office/powerpoint/2010/main" val="4130794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EB06-8A06-472D-9B42-818EFC9650C0}"/>
              </a:ext>
            </a:extLst>
          </p:cNvPr>
          <p:cNvSpPr>
            <a:spLocks noGrp="1"/>
          </p:cNvSpPr>
          <p:nvPr>
            <p:ph type="title"/>
          </p:nvPr>
        </p:nvSpPr>
        <p:spPr/>
        <p:txBody>
          <a:bodyPr/>
          <a:lstStyle/>
          <a:p>
            <a:pPr algn="ctr"/>
            <a:r>
              <a:rPr lang="en-US" dirty="0"/>
              <a:t>Common presentation faux pas</a:t>
            </a:r>
          </a:p>
        </p:txBody>
      </p:sp>
      <p:graphicFrame>
        <p:nvGraphicFramePr>
          <p:cNvPr id="6" name="Table 6">
            <a:extLst>
              <a:ext uri="{FF2B5EF4-FFF2-40B4-BE49-F238E27FC236}">
                <a16:creationId xmlns:a16="http://schemas.microsoft.com/office/drawing/2014/main" id="{FEDF4556-E70B-6A09-8B37-4C887E3DEAEC}"/>
              </a:ext>
            </a:extLst>
          </p:cNvPr>
          <p:cNvGraphicFramePr>
            <a:graphicFrameLocks noGrp="1"/>
          </p:cNvGraphicFramePr>
          <p:nvPr>
            <p:ph idx="1"/>
            <p:extLst>
              <p:ext uri="{D42A27DB-BD31-4B8C-83A1-F6EECF244321}">
                <p14:modId xmlns:p14="http://schemas.microsoft.com/office/powerpoint/2010/main" val="777844728"/>
              </p:ext>
            </p:extLst>
          </p:nvPr>
        </p:nvGraphicFramePr>
        <p:xfrm>
          <a:off x="643004" y="1815126"/>
          <a:ext cx="10710796" cy="4233837"/>
        </p:xfrm>
        <a:graphic>
          <a:graphicData uri="http://schemas.openxmlformats.org/drawingml/2006/table">
            <a:tbl>
              <a:tblPr firstRow="1" bandRow="1">
                <a:tableStyleId>{5940675A-B579-460E-94D1-54222C63F5DA}</a:tableStyleId>
              </a:tblPr>
              <a:tblGrid>
                <a:gridCol w="5231012">
                  <a:extLst>
                    <a:ext uri="{9D8B030D-6E8A-4147-A177-3AD203B41FA5}">
                      <a16:colId xmlns:a16="http://schemas.microsoft.com/office/drawing/2014/main" val="3838394420"/>
                    </a:ext>
                  </a:extLst>
                </a:gridCol>
                <a:gridCol w="5479784">
                  <a:extLst>
                    <a:ext uri="{9D8B030D-6E8A-4147-A177-3AD203B41FA5}">
                      <a16:colId xmlns:a16="http://schemas.microsoft.com/office/drawing/2014/main" val="160134095"/>
                    </a:ext>
                  </a:extLst>
                </a:gridCol>
              </a:tblGrid>
              <a:tr h="393400">
                <a:tc>
                  <a:txBody>
                    <a:bodyPr/>
                    <a:lstStyle/>
                    <a:p>
                      <a:r>
                        <a:rPr lang="en-US" sz="2400" b="1" dirty="0">
                          <a:solidFill>
                            <a:schemeClr val="bg1"/>
                          </a:solidFill>
                        </a:rPr>
                        <a:t>Faux pas</a:t>
                      </a:r>
                    </a:p>
                  </a:txBody>
                  <a:tcPr>
                    <a:solidFill>
                      <a:schemeClr val="tx1"/>
                    </a:solidFill>
                  </a:tcPr>
                </a:tc>
                <a:tc>
                  <a:txBody>
                    <a:bodyPr/>
                    <a:lstStyle/>
                    <a:p>
                      <a:r>
                        <a:rPr lang="en-US" sz="2400" b="1" dirty="0">
                          <a:solidFill>
                            <a:schemeClr val="bg1"/>
                          </a:solidFill>
                        </a:rPr>
                        <a:t>Audience perspective</a:t>
                      </a:r>
                    </a:p>
                  </a:txBody>
                  <a:tcPr>
                    <a:solidFill>
                      <a:schemeClr val="tx1"/>
                    </a:solidFill>
                  </a:tcPr>
                </a:tc>
                <a:extLst>
                  <a:ext uri="{0D108BD9-81ED-4DB2-BD59-A6C34878D82A}">
                    <a16:rowId xmlns:a16="http://schemas.microsoft.com/office/drawing/2014/main" val="3238290389"/>
                  </a:ext>
                </a:extLst>
              </a:tr>
              <a:tr h="1258879">
                <a:tc>
                  <a:txBody>
                    <a:bodyPr/>
                    <a:lstStyle/>
                    <a:p>
                      <a:r>
                        <a:rPr lang="en-US" sz="2400" dirty="0">
                          <a:solidFill>
                            <a:schemeClr val="bg1">
                              <a:lumMod val="75000"/>
                            </a:schemeClr>
                          </a:solidFill>
                        </a:rPr>
                        <a:t>“I apologize for the busy slide…”</a:t>
                      </a:r>
                    </a:p>
                  </a:txBody>
                  <a:tcPr anchor="ctr"/>
                </a:tc>
                <a:tc>
                  <a:txBody>
                    <a:bodyPr/>
                    <a:lstStyle/>
                    <a:p>
                      <a:r>
                        <a:rPr lang="en-US" sz="2400" dirty="0">
                          <a:solidFill>
                            <a:schemeClr val="bg1">
                              <a:lumMod val="75000"/>
                            </a:schemeClr>
                          </a:solidFill>
                        </a:rPr>
                        <a:t>And you were too busy to fix it?</a:t>
                      </a:r>
                    </a:p>
                  </a:txBody>
                  <a:tcPr anchor="ctr"/>
                </a:tc>
                <a:extLst>
                  <a:ext uri="{0D108BD9-81ED-4DB2-BD59-A6C34878D82A}">
                    <a16:rowId xmlns:a16="http://schemas.microsoft.com/office/drawing/2014/main" val="4176225454"/>
                  </a:ext>
                </a:extLst>
              </a:tr>
              <a:tr h="1258879">
                <a:tc>
                  <a:txBody>
                    <a:bodyPr/>
                    <a:lstStyle/>
                    <a:p>
                      <a:r>
                        <a:rPr lang="en-US" sz="2400" dirty="0">
                          <a:solidFill>
                            <a:schemeClr val="bg1">
                              <a:lumMod val="75000"/>
                            </a:schemeClr>
                          </a:solidFill>
                        </a:rPr>
                        <a:t>“I know this is hard to read but…”</a:t>
                      </a:r>
                    </a:p>
                  </a:txBody>
                  <a:tcPr anchor="ctr"/>
                </a:tc>
                <a:tc>
                  <a:txBody>
                    <a:bodyPr/>
                    <a:lstStyle/>
                    <a:p>
                      <a:r>
                        <a:rPr lang="en-US" sz="2400" dirty="0">
                          <a:solidFill>
                            <a:schemeClr val="bg1">
                              <a:lumMod val="75000"/>
                            </a:schemeClr>
                          </a:solidFill>
                        </a:rPr>
                        <a:t>Then we’re not reading it…and PLEASE don’t just read it to us</a:t>
                      </a:r>
                    </a:p>
                  </a:txBody>
                  <a:tcPr anchor="ctr"/>
                </a:tc>
                <a:extLst>
                  <a:ext uri="{0D108BD9-81ED-4DB2-BD59-A6C34878D82A}">
                    <a16:rowId xmlns:a16="http://schemas.microsoft.com/office/drawing/2014/main" val="2027159220"/>
                  </a:ext>
                </a:extLst>
              </a:tr>
              <a:tr h="1258879">
                <a:tc>
                  <a:txBody>
                    <a:bodyPr/>
                    <a:lstStyle/>
                    <a:p>
                      <a:r>
                        <a:rPr lang="en-US" sz="2400" dirty="0"/>
                        <a:t>“I’m not sure why this slide is here…”</a:t>
                      </a:r>
                    </a:p>
                    <a:p>
                      <a:r>
                        <a:rPr lang="en-US" sz="2400" dirty="0"/>
                        <a:t>“I’m going to skip these slides…”</a:t>
                      </a:r>
                    </a:p>
                  </a:txBody>
                  <a:tcPr anchor="ctr"/>
                </a:tc>
                <a:tc>
                  <a:txBody>
                    <a:bodyPr/>
                    <a:lstStyle/>
                    <a:p>
                      <a:r>
                        <a:rPr lang="en-US" sz="2400" dirty="0"/>
                        <a:t>But now I’m anxious that I might need to know that information…</a:t>
                      </a:r>
                    </a:p>
                  </a:txBody>
                  <a:tcPr anchor="ctr"/>
                </a:tc>
                <a:extLst>
                  <a:ext uri="{0D108BD9-81ED-4DB2-BD59-A6C34878D82A}">
                    <a16:rowId xmlns:a16="http://schemas.microsoft.com/office/drawing/2014/main" val="1327646639"/>
                  </a:ext>
                </a:extLst>
              </a:tr>
            </a:tbl>
          </a:graphicData>
        </a:graphic>
      </p:graphicFrame>
    </p:spTree>
    <p:extLst>
      <p:ext uri="{BB962C8B-B14F-4D97-AF65-F5344CB8AC3E}">
        <p14:creationId xmlns:p14="http://schemas.microsoft.com/office/powerpoint/2010/main" val="659983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EB06-8A06-472D-9B42-818EFC9650C0}"/>
              </a:ext>
            </a:extLst>
          </p:cNvPr>
          <p:cNvSpPr>
            <a:spLocks noGrp="1"/>
          </p:cNvSpPr>
          <p:nvPr>
            <p:ph type="title"/>
          </p:nvPr>
        </p:nvSpPr>
        <p:spPr/>
        <p:txBody>
          <a:bodyPr/>
          <a:lstStyle/>
          <a:p>
            <a:pPr algn="ctr"/>
            <a:r>
              <a:rPr lang="en-US" dirty="0"/>
              <a:t>Common presentation faux pas</a:t>
            </a:r>
          </a:p>
        </p:txBody>
      </p:sp>
      <p:graphicFrame>
        <p:nvGraphicFramePr>
          <p:cNvPr id="6" name="Table 6">
            <a:extLst>
              <a:ext uri="{FF2B5EF4-FFF2-40B4-BE49-F238E27FC236}">
                <a16:creationId xmlns:a16="http://schemas.microsoft.com/office/drawing/2014/main" id="{FEDF4556-E70B-6A09-8B37-4C887E3DEAEC}"/>
              </a:ext>
            </a:extLst>
          </p:cNvPr>
          <p:cNvGraphicFramePr>
            <a:graphicFrameLocks noGrp="1"/>
          </p:cNvGraphicFramePr>
          <p:nvPr>
            <p:ph idx="1"/>
          </p:nvPr>
        </p:nvGraphicFramePr>
        <p:xfrm>
          <a:off x="490604" y="1454907"/>
          <a:ext cx="11210791" cy="4937760"/>
        </p:xfrm>
        <a:graphic>
          <a:graphicData uri="http://schemas.openxmlformats.org/drawingml/2006/table">
            <a:tbl>
              <a:tblPr firstRow="1" bandRow="1">
                <a:tableStyleId>{5940675A-B579-460E-94D1-54222C63F5DA}</a:tableStyleId>
              </a:tblPr>
              <a:tblGrid>
                <a:gridCol w="3204574">
                  <a:extLst>
                    <a:ext uri="{9D8B030D-6E8A-4147-A177-3AD203B41FA5}">
                      <a16:colId xmlns:a16="http://schemas.microsoft.com/office/drawing/2014/main" val="3838394420"/>
                    </a:ext>
                  </a:extLst>
                </a:gridCol>
                <a:gridCol w="3356975">
                  <a:extLst>
                    <a:ext uri="{9D8B030D-6E8A-4147-A177-3AD203B41FA5}">
                      <a16:colId xmlns:a16="http://schemas.microsoft.com/office/drawing/2014/main" val="160134095"/>
                    </a:ext>
                  </a:extLst>
                </a:gridCol>
                <a:gridCol w="4649242">
                  <a:extLst>
                    <a:ext uri="{9D8B030D-6E8A-4147-A177-3AD203B41FA5}">
                      <a16:colId xmlns:a16="http://schemas.microsoft.com/office/drawing/2014/main" val="2527922217"/>
                    </a:ext>
                  </a:extLst>
                </a:gridCol>
              </a:tblGrid>
              <a:tr h="370840">
                <a:tc>
                  <a:txBody>
                    <a:bodyPr/>
                    <a:lstStyle/>
                    <a:p>
                      <a:r>
                        <a:rPr lang="en-US" sz="2400" b="1" dirty="0">
                          <a:solidFill>
                            <a:schemeClr val="bg1"/>
                          </a:solidFill>
                        </a:rPr>
                        <a:t>Faux pas</a:t>
                      </a:r>
                    </a:p>
                  </a:txBody>
                  <a:tcPr>
                    <a:solidFill>
                      <a:schemeClr val="tx1"/>
                    </a:solidFill>
                  </a:tcPr>
                </a:tc>
                <a:tc>
                  <a:txBody>
                    <a:bodyPr/>
                    <a:lstStyle/>
                    <a:p>
                      <a:r>
                        <a:rPr lang="en-US" sz="2400" b="1" dirty="0">
                          <a:solidFill>
                            <a:schemeClr val="bg1"/>
                          </a:solidFill>
                        </a:rPr>
                        <a:t>Audience perspective</a:t>
                      </a:r>
                    </a:p>
                  </a:txBody>
                  <a:tcPr>
                    <a:solidFill>
                      <a:schemeClr val="tx1"/>
                    </a:solidFill>
                  </a:tcPr>
                </a:tc>
                <a:tc>
                  <a:txBody>
                    <a:bodyPr/>
                    <a:lstStyle/>
                    <a:p>
                      <a:r>
                        <a:rPr lang="en-US" sz="2400" b="1" dirty="0">
                          <a:solidFill>
                            <a:schemeClr val="bg1"/>
                          </a:solidFill>
                        </a:rPr>
                        <a:t>DDx</a:t>
                      </a:r>
                    </a:p>
                  </a:txBody>
                  <a:tcPr>
                    <a:solidFill>
                      <a:schemeClr val="tx1"/>
                    </a:solidFill>
                  </a:tcPr>
                </a:tc>
                <a:extLst>
                  <a:ext uri="{0D108BD9-81ED-4DB2-BD59-A6C34878D82A}">
                    <a16:rowId xmlns:a16="http://schemas.microsoft.com/office/drawing/2014/main" val="3238290389"/>
                  </a:ext>
                </a:extLst>
              </a:tr>
              <a:tr h="1463040">
                <a:tc>
                  <a:txBody>
                    <a:bodyPr/>
                    <a:lstStyle/>
                    <a:p>
                      <a:r>
                        <a:rPr lang="en-US" sz="2400" dirty="0"/>
                        <a:t>“I apologize for the busy slide…”</a:t>
                      </a:r>
                    </a:p>
                  </a:txBody>
                  <a:tcPr anchor="ctr"/>
                </a:tc>
                <a:tc>
                  <a:txBody>
                    <a:bodyPr/>
                    <a:lstStyle/>
                    <a:p>
                      <a:r>
                        <a:rPr lang="en-US" sz="2400" dirty="0"/>
                        <a:t>And you were too busy to fix it?</a:t>
                      </a:r>
                    </a:p>
                  </a:txBody>
                  <a:tcPr anchor="ctr"/>
                </a:tc>
                <a:tc>
                  <a:txBody>
                    <a:bodyPr/>
                    <a:lstStyle/>
                    <a:p>
                      <a:pPr marL="285750" indent="-285750">
                        <a:buFont typeface="Arial" panose="020B0604020202020204" pitchFamily="34" charset="0"/>
                        <a:buChar char="•"/>
                      </a:pPr>
                      <a:r>
                        <a:rPr lang="en-US" sz="2400" dirty="0"/>
                        <a:t>Trying to cover too much</a:t>
                      </a:r>
                    </a:p>
                    <a:p>
                      <a:pPr marL="285750" indent="-285750">
                        <a:buFont typeface="Arial" panose="020B0604020202020204" pitchFamily="34" charset="0"/>
                        <a:buChar char="•"/>
                      </a:pPr>
                      <a:r>
                        <a:rPr lang="en-US" sz="2400" dirty="0"/>
                        <a:t>Slides/</a:t>
                      </a:r>
                      <a:r>
                        <a:rPr lang="en-US" sz="2400" dirty="0" err="1"/>
                        <a:t>Slidesets</a:t>
                      </a:r>
                      <a:r>
                        <a:rPr lang="en-US" sz="2400" dirty="0"/>
                        <a:t> were combined</a:t>
                      </a:r>
                    </a:p>
                  </a:txBody>
                  <a:tcPr anchor="ctr"/>
                </a:tc>
                <a:extLst>
                  <a:ext uri="{0D108BD9-81ED-4DB2-BD59-A6C34878D82A}">
                    <a16:rowId xmlns:a16="http://schemas.microsoft.com/office/drawing/2014/main" val="4176225454"/>
                  </a:ext>
                </a:extLst>
              </a:tr>
              <a:tr h="1463040">
                <a:tc>
                  <a:txBody>
                    <a:bodyPr/>
                    <a:lstStyle/>
                    <a:p>
                      <a:r>
                        <a:rPr lang="en-US" sz="2400" dirty="0"/>
                        <a:t>“I know this is hard to read but…”</a:t>
                      </a:r>
                    </a:p>
                  </a:txBody>
                  <a:tcPr anchor="ctr"/>
                </a:tc>
                <a:tc>
                  <a:txBody>
                    <a:bodyPr/>
                    <a:lstStyle/>
                    <a:p>
                      <a:r>
                        <a:rPr lang="en-US" sz="2400" dirty="0"/>
                        <a:t>Then we’re not reading it…and don’t read it to us</a:t>
                      </a:r>
                    </a:p>
                  </a:txBody>
                  <a:tcPr anchor="ctr"/>
                </a:tc>
                <a:tc>
                  <a:txBody>
                    <a:bodyPr/>
                    <a:lstStyle/>
                    <a:p>
                      <a:pPr marL="285750" indent="-285750">
                        <a:buFont typeface="Arial" panose="020B0604020202020204" pitchFamily="34" charset="0"/>
                        <a:buChar char="•"/>
                      </a:pPr>
                      <a:r>
                        <a:rPr lang="en-US" sz="2400" dirty="0"/>
                        <a:t>Trying to cover too much</a:t>
                      </a:r>
                    </a:p>
                    <a:p>
                      <a:pPr marL="285750" indent="-285750">
                        <a:buFont typeface="Arial" panose="020B0604020202020204" pitchFamily="34" charset="0"/>
                        <a:buChar char="•"/>
                      </a:pPr>
                      <a:r>
                        <a:rPr lang="en-US" sz="2400" dirty="0"/>
                        <a:t>Not attentive to/aware of multimedia principles</a:t>
                      </a:r>
                    </a:p>
                  </a:txBody>
                  <a:tcPr anchor="ctr"/>
                </a:tc>
                <a:extLst>
                  <a:ext uri="{0D108BD9-81ED-4DB2-BD59-A6C34878D82A}">
                    <a16:rowId xmlns:a16="http://schemas.microsoft.com/office/drawing/2014/main" val="2027159220"/>
                  </a:ext>
                </a:extLst>
              </a:tr>
              <a:tr h="1463040">
                <a:tc>
                  <a:txBody>
                    <a:bodyPr/>
                    <a:lstStyle/>
                    <a:p>
                      <a:r>
                        <a:rPr lang="en-US" sz="2400" dirty="0"/>
                        <a:t>“I’m not sure why this slide is here…”</a:t>
                      </a:r>
                    </a:p>
                    <a:p>
                      <a:r>
                        <a:rPr lang="en-US" sz="2400" dirty="0"/>
                        <a:t>“I’m going to skip these slides…”</a:t>
                      </a:r>
                    </a:p>
                  </a:txBody>
                  <a:tcPr anchor="ctr"/>
                </a:tc>
                <a:tc>
                  <a:txBody>
                    <a:bodyPr/>
                    <a:lstStyle/>
                    <a:p>
                      <a:r>
                        <a:rPr lang="en-US" sz="2400" dirty="0"/>
                        <a:t>But do I need to know that?</a:t>
                      </a:r>
                    </a:p>
                  </a:txBody>
                  <a:tcPr anchor="ctr"/>
                </a:tc>
                <a:tc>
                  <a:txBody>
                    <a:bodyPr/>
                    <a:lstStyle/>
                    <a:p>
                      <a:pPr marL="285750" indent="-285750">
                        <a:buFont typeface="Arial" panose="020B0604020202020204" pitchFamily="34" charset="0"/>
                        <a:buChar char="•"/>
                      </a:pPr>
                      <a:r>
                        <a:rPr lang="en-US" sz="2400" dirty="0"/>
                        <a:t>Trying to cover too much</a:t>
                      </a:r>
                    </a:p>
                    <a:p>
                      <a:pPr marL="285750" indent="-285750">
                        <a:buFont typeface="Arial" panose="020B0604020202020204" pitchFamily="34" charset="0"/>
                        <a:buChar char="•"/>
                      </a:pPr>
                      <a:r>
                        <a:rPr lang="en-US" sz="2400" dirty="0"/>
                        <a:t>Re-purposing a talk without appropriate revision</a:t>
                      </a:r>
                    </a:p>
                    <a:p>
                      <a:pPr marL="285750" indent="-285750">
                        <a:buFont typeface="Arial" panose="020B0604020202020204" pitchFamily="34" charset="0"/>
                        <a:buChar char="•"/>
                      </a:pPr>
                      <a:r>
                        <a:rPr lang="en-US" sz="2400" dirty="0"/>
                        <a:t>Presenting someone else’s slides</a:t>
                      </a:r>
                    </a:p>
                  </a:txBody>
                  <a:tcPr anchor="ctr"/>
                </a:tc>
                <a:extLst>
                  <a:ext uri="{0D108BD9-81ED-4DB2-BD59-A6C34878D82A}">
                    <a16:rowId xmlns:a16="http://schemas.microsoft.com/office/drawing/2014/main" val="1327646639"/>
                  </a:ext>
                </a:extLst>
              </a:tr>
            </a:tbl>
          </a:graphicData>
        </a:graphic>
      </p:graphicFrame>
    </p:spTree>
    <p:extLst>
      <p:ext uri="{BB962C8B-B14F-4D97-AF65-F5344CB8AC3E}">
        <p14:creationId xmlns:p14="http://schemas.microsoft.com/office/powerpoint/2010/main" val="42709848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8102C1-E0D5-F35E-F1EC-2E9E4D05955B}"/>
              </a:ext>
            </a:extLst>
          </p:cNvPr>
          <p:cNvSpPr>
            <a:spLocks noGrp="1"/>
          </p:cNvSpPr>
          <p:nvPr>
            <p:ph type="title"/>
          </p:nvPr>
        </p:nvSpPr>
        <p:spPr/>
        <p:txBody>
          <a:bodyPr/>
          <a:lstStyle/>
          <a:p>
            <a:pPr algn="ctr"/>
            <a:r>
              <a:rPr lang="en-US" dirty="0"/>
              <a:t>Mayer’s Multimedia Principles </a:t>
            </a:r>
            <a:br>
              <a:rPr lang="en-US" dirty="0"/>
            </a:br>
            <a:r>
              <a:rPr lang="en-US" dirty="0"/>
              <a:t>and Cognitive Load Theory</a:t>
            </a:r>
          </a:p>
        </p:txBody>
      </p:sp>
      <p:pic>
        <p:nvPicPr>
          <p:cNvPr id="3076" name="Picture 4" descr="Mayers-Principles">
            <a:extLst>
              <a:ext uri="{FF2B5EF4-FFF2-40B4-BE49-F238E27FC236}">
                <a16:creationId xmlns:a16="http://schemas.microsoft.com/office/drawing/2014/main" id="{650296E4-ECCE-2694-B23A-ADCD0AF39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12" y="1944435"/>
            <a:ext cx="9720776" cy="46047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D1AFF9B-886B-B761-D343-7035DB5BE09F}"/>
              </a:ext>
            </a:extLst>
          </p:cNvPr>
          <p:cNvSpPr/>
          <p:nvPr/>
        </p:nvSpPr>
        <p:spPr>
          <a:xfrm>
            <a:off x="1235612" y="2646218"/>
            <a:ext cx="9720776" cy="1143000"/>
          </a:xfrm>
          <a:prstGeom prst="rect">
            <a:avLst/>
          </a:prstGeom>
          <a:solidFill>
            <a:schemeClr val="accent2">
              <a:lumMod val="40000"/>
              <a:lumOff val="60000"/>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Don’t make something harder than it already is to understand</a:t>
            </a:r>
          </a:p>
        </p:txBody>
      </p:sp>
      <p:sp>
        <p:nvSpPr>
          <p:cNvPr id="9" name="Rectangle 8">
            <a:extLst>
              <a:ext uri="{FF2B5EF4-FFF2-40B4-BE49-F238E27FC236}">
                <a16:creationId xmlns:a16="http://schemas.microsoft.com/office/drawing/2014/main" id="{3FE51815-9EF6-66B2-D2FA-8D7CAD3FD2A7}"/>
              </a:ext>
            </a:extLst>
          </p:cNvPr>
          <p:cNvSpPr/>
          <p:nvPr/>
        </p:nvSpPr>
        <p:spPr>
          <a:xfrm>
            <a:off x="1235612" y="3906548"/>
            <a:ext cx="9720776" cy="1143000"/>
          </a:xfrm>
          <a:prstGeom prst="rect">
            <a:avLst/>
          </a:prstGeom>
          <a:solidFill>
            <a:schemeClr val="accent4">
              <a:lumMod val="40000"/>
              <a:lumOff val="60000"/>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Acknowledge that your material might be hard and plan how you cover it accordingly</a:t>
            </a:r>
          </a:p>
        </p:txBody>
      </p:sp>
      <p:sp>
        <p:nvSpPr>
          <p:cNvPr id="10" name="Rectangle 9">
            <a:extLst>
              <a:ext uri="{FF2B5EF4-FFF2-40B4-BE49-F238E27FC236}">
                <a16:creationId xmlns:a16="http://schemas.microsoft.com/office/drawing/2014/main" id="{DB963955-B7C3-ECF0-69D2-FD432A5061FA}"/>
              </a:ext>
            </a:extLst>
          </p:cNvPr>
          <p:cNvSpPr/>
          <p:nvPr/>
        </p:nvSpPr>
        <p:spPr>
          <a:xfrm>
            <a:off x="1235612" y="5166878"/>
            <a:ext cx="9720776" cy="1143000"/>
          </a:xfrm>
          <a:prstGeom prst="rect">
            <a:avLst/>
          </a:prstGeom>
          <a:solidFill>
            <a:schemeClr val="accent1">
              <a:lumMod val="40000"/>
              <a:lumOff val="60000"/>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Match information delivery with information storage</a:t>
            </a:r>
          </a:p>
        </p:txBody>
      </p:sp>
    </p:spTree>
    <p:extLst>
      <p:ext uri="{BB962C8B-B14F-4D97-AF65-F5344CB8AC3E}">
        <p14:creationId xmlns:p14="http://schemas.microsoft.com/office/powerpoint/2010/main" val="345286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t>Basics (typeface, font, color palette, templates)</a:t>
            </a:r>
          </a:p>
          <a:p>
            <a:endParaRPr lang="en-US" dirty="0"/>
          </a:p>
          <a:p>
            <a:r>
              <a:rPr lang="en-US" dirty="0">
                <a:solidFill>
                  <a:srgbClr val="000000"/>
                </a:solidFill>
                <a:latin typeface="Calibri" panose="020F0502020204030204" pitchFamily="34" charset="0"/>
              </a:rPr>
              <a:t>T</a:t>
            </a:r>
            <a:r>
              <a:rPr lang="en-US" sz="2800" b="0" i="0" dirty="0">
                <a:solidFill>
                  <a:srgbClr val="000000"/>
                </a:solidFill>
                <a:effectLst/>
                <a:latin typeface="Calibri" panose="020F0502020204030204" pitchFamily="34" charset="0"/>
              </a:rPr>
              <a:t>ables, charts, figures</a:t>
            </a:r>
            <a:endParaRPr lang="en-US" dirty="0"/>
          </a:p>
          <a:p>
            <a:endParaRPr lang="en-US" dirty="0"/>
          </a:p>
          <a:p>
            <a:r>
              <a:rPr lang="en-US" dirty="0"/>
              <a:t>Adding emphasis</a:t>
            </a:r>
          </a:p>
          <a:p>
            <a:endParaRPr lang="en-US" dirty="0"/>
          </a:p>
          <a:p>
            <a:r>
              <a:rPr lang="en-US" dirty="0"/>
              <a:t>Animations/Transitions</a:t>
            </a:r>
          </a:p>
          <a:p>
            <a:endParaRPr lang="en-US" dirty="0"/>
          </a:p>
          <a:p>
            <a:r>
              <a:rPr lang="en-US" dirty="0"/>
              <a:t>Media (icons, images, video)</a:t>
            </a:r>
          </a:p>
          <a:p>
            <a:endParaRPr lang="en-US" dirty="0"/>
          </a:p>
          <a:p>
            <a:r>
              <a:rPr lang="en-US" dirty="0"/>
              <a:t>Slide navigation (silencing, links)</a:t>
            </a:r>
          </a:p>
        </p:txBody>
      </p:sp>
    </p:spTree>
    <p:extLst>
      <p:ext uri="{BB962C8B-B14F-4D97-AF65-F5344CB8AC3E}">
        <p14:creationId xmlns:p14="http://schemas.microsoft.com/office/powerpoint/2010/main" val="584717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t>Basics (typeface, font, color palette, templates)</a:t>
            </a:r>
          </a:p>
          <a:p>
            <a:endParaRPr lang="en-US" dirty="0"/>
          </a:p>
          <a:p>
            <a:r>
              <a:rPr lang="en-US" dirty="0">
                <a:solidFill>
                  <a:schemeClr val="bg1">
                    <a:lumMod val="75000"/>
                  </a:schemeClr>
                </a:solidFill>
                <a:latin typeface="Calibri" panose="020F0502020204030204" pitchFamily="34" charset="0"/>
              </a:rPr>
              <a:t>T</a:t>
            </a:r>
            <a:r>
              <a:rPr lang="en-US" sz="2800" b="0" i="0" dirty="0">
                <a:solidFill>
                  <a:schemeClr val="bg1">
                    <a:lumMod val="75000"/>
                  </a:schemeClr>
                </a:solidFill>
                <a:effectLst/>
                <a:latin typeface="Calibri" panose="020F0502020204030204" pitchFamily="34" charset="0"/>
              </a:rPr>
              <a:t>ables, charts, figures</a:t>
            </a:r>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Adding emphasis</a:t>
            </a:r>
          </a:p>
          <a:p>
            <a:endParaRPr lang="en-US" dirty="0">
              <a:solidFill>
                <a:schemeClr val="bg1">
                  <a:lumMod val="75000"/>
                </a:schemeClr>
              </a:solidFill>
            </a:endParaRPr>
          </a:p>
          <a:p>
            <a:r>
              <a:rPr lang="en-US" dirty="0">
                <a:solidFill>
                  <a:schemeClr val="bg1">
                    <a:lumMod val="75000"/>
                  </a:schemeClr>
                </a:solidFill>
              </a:rPr>
              <a:t>Animations/Transitions</a:t>
            </a:r>
          </a:p>
          <a:p>
            <a:endParaRPr lang="en-US" dirty="0">
              <a:solidFill>
                <a:schemeClr val="bg1">
                  <a:lumMod val="75000"/>
                </a:schemeClr>
              </a:solidFill>
            </a:endParaRPr>
          </a:p>
          <a:p>
            <a:r>
              <a:rPr lang="en-US" dirty="0">
                <a:solidFill>
                  <a:schemeClr val="bg1">
                    <a:lumMod val="75000"/>
                  </a:schemeClr>
                </a:solidFill>
              </a:rPr>
              <a:t>Media (icons, images, video)</a:t>
            </a:r>
          </a:p>
          <a:p>
            <a:endParaRPr lang="en-US" dirty="0">
              <a:solidFill>
                <a:schemeClr val="bg1">
                  <a:lumMod val="75000"/>
                </a:schemeClr>
              </a:solidFill>
            </a:endParaRPr>
          </a:p>
          <a:p>
            <a:r>
              <a:rPr lang="en-US" dirty="0">
                <a:solidFill>
                  <a:schemeClr val="bg1">
                    <a:lumMod val="75000"/>
                  </a:schemeClr>
                </a:solidFill>
              </a:rPr>
              <a:t>Slide navigation (silencing, links)</a:t>
            </a:r>
          </a:p>
        </p:txBody>
      </p:sp>
    </p:spTree>
    <p:extLst>
      <p:ext uri="{BB962C8B-B14F-4D97-AF65-F5344CB8AC3E}">
        <p14:creationId xmlns:p14="http://schemas.microsoft.com/office/powerpoint/2010/main" val="2245635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1AC1-D5D6-47CE-BC76-CF2873D8DA2E}"/>
              </a:ext>
            </a:extLst>
          </p:cNvPr>
          <p:cNvSpPr>
            <a:spLocks noGrp="1"/>
          </p:cNvSpPr>
          <p:nvPr>
            <p:ph type="title"/>
          </p:nvPr>
        </p:nvSpPr>
        <p:spPr/>
        <p:txBody>
          <a:bodyPr/>
          <a:lstStyle/>
          <a:p>
            <a:pPr algn="ctr"/>
            <a:r>
              <a:rPr lang="en-US" dirty="0"/>
              <a:t>Pick your </a:t>
            </a:r>
            <a:r>
              <a:rPr lang="en-US" u="sng" dirty="0"/>
              <a:t>typeface</a:t>
            </a:r>
            <a:r>
              <a:rPr lang="en-US" dirty="0"/>
              <a:t> carefully</a:t>
            </a:r>
          </a:p>
        </p:txBody>
      </p:sp>
      <p:sp>
        <p:nvSpPr>
          <p:cNvPr id="3" name="Content Placeholder 2">
            <a:extLst>
              <a:ext uri="{FF2B5EF4-FFF2-40B4-BE49-F238E27FC236}">
                <a16:creationId xmlns:a16="http://schemas.microsoft.com/office/drawing/2014/main" id="{1A5A2412-FFB4-4A4B-B2B5-3D1C75D1ED14}"/>
              </a:ext>
            </a:extLst>
          </p:cNvPr>
          <p:cNvSpPr>
            <a:spLocks noGrp="1"/>
          </p:cNvSpPr>
          <p:nvPr>
            <p:ph idx="1"/>
          </p:nvPr>
        </p:nvSpPr>
        <p:spPr/>
        <p:txBody>
          <a:bodyPr>
            <a:normAutofit lnSpcReduction="10000"/>
          </a:bodyPr>
          <a:lstStyle/>
          <a:p>
            <a:r>
              <a:rPr lang="en-US" dirty="0"/>
              <a:t>Calibri (Microsoft default)</a:t>
            </a:r>
          </a:p>
          <a:p>
            <a:endParaRPr lang="en-US" dirty="0"/>
          </a:p>
          <a:p>
            <a:r>
              <a:rPr lang="en-US" dirty="0">
                <a:latin typeface="Comic Sans MS" panose="030F0702030302020204" pitchFamily="66" charset="0"/>
              </a:rPr>
              <a:t>Comic Sans</a:t>
            </a:r>
          </a:p>
          <a:p>
            <a:endParaRPr lang="en-US" dirty="0">
              <a:latin typeface="Comic Sans MS" panose="030F0702030302020204" pitchFamily="66" charset="0"/>
            </a:endParaRPr>
          </a:p>
          <a:p>
            <a:r>
              <a:rPr lang="en-US" dirty="0">
                <a:latin typeface="Georgia" panose="02040502050405020303" pitchFamily="18" charset="0"/>
              </a:rPr>
              <a:t>Georgia</a:t>
            </a:r>
          </a:p>
          <a:p>
            <a:endParaRPr lang="en-US" dirty="0">
              <a:latin typeface="Georgia" panose="02040502050405020303" pitchFamily="18" charset="0"/>
            </a:endParaRPr>
          </a:p>
          <a:p>
            <a:r>
              <a:rPr lang="en-US" dirty="0">
                <a:latin typeface="Baskerville Old Face" panose="02020602080505020303" pitchFamily="18" charset="0"/>
              </a:rPr>
              <a:t>Baskerville Old Face</a:t>
            </a:r>
          </a:p>
          <a:p>
            <a:endParaRPr lang="en-US" dirty="0">
              <a:latin typeface="Baskerville Old Face" panose="02020602080505020303" pitchFamily="18" charset="0"/>
            </a:endParaRPr>
          </a:p>
          <a:p>
            <a:r>
              <a:rPr lang="en-US" dirty="0">
                <a:latin typeface="Arial" panose="020B0604020202020204" pitchFamily="34" charset="0"/>
                <a:cs typeface="Arial" panose="020B0604020202020204" pitchFamily="34" charset="0"/>
              </a:rPr>
              <a:t>Arial</a:t>
            </a:r>
          </a:p>
        </p:txBody>
      </p:sp>
      <p:pic>
        <p:nvPicPr>
          <p:cNvPr id="5" name="Picture 4">
            <a:extLst>
              <a:ext uri="{FF2B5EF4-FFF2-40B4-BE49-F238E27FC236}">
                <a16:creationId xmlns:a16="http://schemas.microsoft.com/office/drawing/2014/main" id="{FFAB79C3-2C85-A18A-0A6E-1C7B98BCAD55}"/>
              </a:ext>
            </a:extLst>
          </p:cNvPr>
          <p:cNvPicPr>
            <a:picLocks noChangeAspect="1"/>
          </p:cNvPicPr>
          <p:nvPr/>
        </p:nvPicPr>
        <p:blipFill rotWithShape="1">
          <a:blip r:embed="rId3"/>
          <a:srcRect l="8311" t="17678" r="20586" b="7365"/>
          <a:stretch/>
        </p:blipFill>
        <p:spPr>
          <a:xfrm>
            <a:off x="5354742" y="2404997"/>
            <a:ext cx="5999058" cy="355739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8600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FD24-170C-FBD5-D181-6E57E423E56B}"/>
              </a:ext>
            </a:extLst>
          </p:cNvPr>
          <p:cNvSpPr>
            <a:spLocks noGrp="1"/>
          </p:cNvSpPr>
          <p:nvPr>
            <p:ph type="title"/>
          </p:nvPr>
        </p:nvSpPr>
        <p:spPr/>
        <p:txBody>
          <a:bodyPr/>
          <a:lstStyle/>
          <a:p>
            <a:pPr algn="ctr"/>
            <a:r>
              <a:rPr lang="en-US" dirty="0"/>
              <a:t>Sans-Serif typefaces are easier to read</a:t>
            </a:r>
          </a:p>
        </p:txBody>
      </p:sp>
      <p:pic>
        <p:nvPicPr>
          <p:cNvPr id="2050" name="Picture 2" descr="left side: serif fonts, right side: sans-serif fonts">
            <a:extLst>
              <a:ext uri="{FF2B5EF4-FFF2-40B4-BE49-F238E27FC236}">
                <a16:creationId xmlns:a16="http://schemas.microsoft.com/office/drawing/2014/main" id="{ACBD9A2B-E8DB-998C-E2A3-CFAF8A2D5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058" y="1690688"/>
            <a:ext cx="8911883" cy="463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49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1FC4-5138-63AE-CA05-26CED018D7D4}"/>
              </a:ext>
            </a:extLst>
          </p:cNvPr>
          <p:cNvSpPr>
            <a:spLocks noGrp="1"/>
          </p:cNvSpPr>
          <p:nvPr>
            <p:ph type="title"/>
          </p:nvPr>
        </p:nvSpPr>
        <p:spPr/>
        <p:txBody>
          <a:bodyPr/>
          <a:lstStyle/>
          <a:p>
            <a:pPr algn="ctr"/>
            <a:r>
              <a:rPr lang="en-US" dirty="0"/>
              <a:t>Overview for this session</a:t>
            </a:r>
          </a:p>
        </p:txBody>
      </p:sp>
      <p:sp>
        <p:nvSpPr>
          <p:cNvPr id="4" name="Text Placeholder 3">
            <a:extLst>
              <a:ext uri="{FF2B5EF4-FFF2-40B4-BE49-F238E27FC236}">
                <a16:creationId xmlns:a16="http://schemas.microsoft.com/office/drawing/2014/main" id="{7D895E47-362B-8FE9-286F-92AF98203E48}"/>
              </a:ext>
            </a:extLst>
          </p:cNvPr>
          <p:cNvSpPr>
            <a:spLocks noGrp="1"/>
          </p:cNvSpPr>
          <p:nvPr>
            <p:ph type="body" idx="1"/>
          </p:nvPr>
        </p:nvSpPr>
        <p:spPr>
          <a:ln w="28575">
            <a:solidFill>
              <a:schemeClr val="tx1"/>
            </a:solidFill>
          </a:ln>
        </p:spPr>
        <p:txBody>
          <a:bodyPr anchor="t">
            <a:normAutofit fontScale="85000" lnSpcReduction="20000"/>
          </a:bodyPr>
          <a:lstStyle/>
          <a:p>
            <a:pPr algn="ctr"/>
            <a:r>
              <a:rPr lang="en-US" sz="3200" dirty="0"/>
              <a:t>PART 1:</a:t>
            </a:r>
            <a:endParaRPr lang="en-US" sz="3200" b="0" dirty="0"/>
          </a:p>
          <a:p>
            <a:pPr algn="ctr"/>
            <a:r>
              <a:rPr lang="en-US" sz="3200" b="0" dirty="0"/>
              <a:t>Presenter as </a:t>
            </a:r>
            <a:r>
              <a:rPr lang="en-US" sz="3200" dirty="0">
                <a:solidFill>
                  <a:schemeClr val="accent1"/>
                </a:solidFill>
              </a:rPr>
              <a:t>Educator</a:t>
            </a:r>
          </a:p>
        </p:txBody>
      </p:sp>
      <p:sp>
        <p:nvSpPr>
          <p:cNvPr id="6" name="Text Placeholder 5">
            <a:extLst>
              <a:ext uri="{FF2B5EF4-FFF2-40B4-BE49-F238E27FC236}">
                <a16:creationId xmlns:a16="http://schemas.microsoft.com/office/drawing/2014/main" id="{D8636754-855A-7D76-C6E3-341B4884FB42}"/>
              </a:ext>
            </a:extLst>
          </p:cNvPr>
          <p:cNvSpPr>
            <a:spLocks noGrp="1"/>
          </p:cNvSpPr>
          <p:nvPr>
            <p:ph type="body" sz="quarter" idx="3"/>
          </p:nvPr>
        </p:nvSpPr>
        <p:spPr>
          <a:xfrm>
            <a:off x="6169024" y="1681163"/>
            <a:ext cx="5183188" cy="823912"/>
          </a:xfrm>
          <a:ln w="28575">
            <a:solidFill>
              <a:schemeClr val="bg1">
                <a:lumMod val="75000"/>
              </a:schemeClr>
            </a:solidFill>
          </a:ln>
        </p:spPr>
        <p:txBody>
          <a:bodyPr anchor="b">
            <a:normAutofit fontScale="85000" lnSpcReduction="20000"/>
          </a:bodyPr>
          <a:lstStyle/>
          <a:p>
            <a:pPr algn="ctr"/>
            <a:r>
              <a:rPr lang="en-US" sz="3200" dirty="0">
                <a:solidFill>
                  <a:schemeClr val="bg1">
                    <a:lumMod val="75000"/>
                  </a:schemeClr>
                </a:solidFill>
              </a:rPr>
              <a:t>PART 2:</a:t>
            </a:r>
            <a:endParaRPr lang="en-US" sz="3200" b="0" dirty="0">
              <a:solidFill>
                <a:schemeClr val="bg1">
                  <a:lumMod val="75000"/>
                </a:schemeClr>
              </a:solidFill>
            </a:endParaRPr>
          </a:p>
          <a:p>
            <a:pPr algn="ctr"/>
            <a:r>
              <a:rPr lang="en-US" sz="3200" b="0" dirty="0">
                <a:solidFill>
                  <a:schemeClr val="bg1">
                    <a:lumMod val="75000"/>
                  </a:schemeClr>
                </a:solidFill>
              </a:rPr>
              <a:t>Presenter as </a:t>
            </a:r>
            <a:r>
              <a:rPr lang="en-US" sz="3200" dirty="0">
                <a:solidFill>
                  <a:schemeClr val="bg1">
                    <a:lumMod val="75000"/>
                  </a:schemeClr>
                </a:solidFill>
              </a:rPr>
              <a:t>Designer</a:t>
            </a:r>
          </a:p>
        </p:txBody>
      </p:sp>
      <p:sp>
        <p:nvSpPr>
          <p:cNvPr id="19" name="Content Placeholder 18">
            <a:extLst>
              <a:ext uri="{FF2B5EF4-FFF2-40B4-BE49-F238E27FC236}">
                <a16:creationId xmlns:a16="http://schemas.microsoft.com/office/drawing/2014/main" id="{03D19767-8D59-897D-77A9-A94CABF3C41F}"/>
              </a:ext>
            </a:extLst>
          </p:cNvPr>
          <p:cNvSpPr>
            <a:spLocks noGrp="1"/>
          </p:cNvSpPr>
          <p:nvPr>
            <p:ph sz="half" idx="2"/>
          </p:nvPr>
        </p:nvSpPr>
        <p:spPr>
          <a:xfrm>
            <a:off x="1883493" y="2505075"/>
            <a:ext cx="4114082" cy="3684588"/>
          </a:xfrm>
        </p:spPr>
        <p:txBody>
          <a:bodyPr/>
          <a:lstStyle/>
          <a:p>
            <a:endParaRPr lang="en-US" sz="4400" dirty="0"/>
          </a:p>
          <a:p>
            <a:pPr marL="0" indent="0">
              <a:buNone/>
            </a:pPr>
            <a:r>
              <a:rPr lang="en-US" dirty="0"/>
              <a:t>Do I have to use slides?</a:t>
            </a:r>
          </a:p>
          <a:p>
            <a:pPr marL="0" indent="0">
              <a:buNone/>
            </a:pPr>
            <a:r>
              <a:rPr lang="en-US" dirty="0"/>
              <a:t>How should I use them?</a:t>
            </a:r>
          </a:p>
          <a:p>
            <a:endParaRPr lang="en-US" sz="4000" dirty="0"/>
          </a:p>
          <a:p>
            <a:pPr marL="0" indent="0">
              <a:buNone/>
            </a:pPr>
            <a:r>
              <a:rPr lang="en-US" dirty="0"/>
              <a:t>How do I engage the audience?</a:t>
            </a:r>
          </a:p>
          <a:p>
            <a:endParaRPr lang="en-US" dirty="0"/>
          </a:p>
          <a:p>
            <a:endParaRPr lang="en-US" dirty="0"/>
          </a:p>
        </p:txBody>
      </p:sp>
      <p:pic>
        <p:nvPicPr>
          <p:cNvPr id="25" name="Graphic 24" descr="Classroom with solid fill">
            <a:extLst>
              <a:ext uri="{FF2B5EF4-FFF2-40B4-BE49-F238E27FC236}">
                <a16:creationId xmlns:a16="http://schemas.microsoft.com/office/drawing/2014/main" id="{CC02AD11-224B-394F-E0E8-4E892FF54D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093" y="4908547"/>
            <a:ext cx="914400" cy="914400"/>
          </a:xfrm>
          <a:prstGeom prst="rect">
            <a:avLst/>
          </a:prstGeom>
        </p:spPr>
      </p:pic>
      <p:pic>
        <p:nvPicPr>
          <p:cNvPr id="26" name="Graphic 25" descr="Professor female with solid fill">
            <a:extLst>
              <a:ext uri="{FF2B5EF4-FFF2-40B4-BE49-F238E27FC236}">
                <a16:creationId xmlns:a16="http://schemas.microsoft.com/office/drawing/2014/main" id="{DA1AE9AA-254B-ABEA-2B47-53C502F35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093" y="3249611"/>
            <a:ext cx="914400" cy="914400"/>
          </a:xfrm>
          <a:prstGeom prst="rect">
            <a:avLst/>
          </a:prstGeom>
        </p:spPr>
      </p:pic>
      <p:sp>
        <p:nvSpPr>
          <p:cNvPr id="3" name="Content Placeholder 20">
            <a:extLst>
              <a:ext uri="{FF2B5EF4-FFF2-40B4-BE49-F238E27FC236}">
                <a16:creationId xmlns:a16="http://schemas.microsoft.com/office/drawing/2014/main" id="{0947BA45-F225-7F59-A93C-F8EE40B4FF22}"/>
              </a:ext>
            </a:extLst>
          </p:cNvPr>
          <p:cNvSpPr txBox="1">
            <a:spLocks/>
          </p:cNvSpPr>
          <p:nvPr/>
        </p:nvSpPr>
        <p:spPr>
          <a:xfrm>
            <a:off x="7350124" y="2505075"/>
            <a:ext cx="40020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400" dirty="0">
              <a:solidFill>
                <a:schemeClr val="bg1">
                  <a:lumMod val="75000"/>
                </a:schemeClr>
              </a:solidFill>
            </a:endParaRPr>
          </a:p>
          <a:p>
            <a:pPr marL="0" indent="0">
              <a:buNone/>
            </a:pPr>
            <a:r>
              <a:rPr lang="en-US" dirty="0">
                <a:solidFill>
                  <a:schemeClr val="bg1">
                    <a:lumMod val="75000"/>
                  </a:schemeClr>
                </a:solidFill>
              </a:rPr>
              <a:t>Why should I _______?</a:t>
            </a:r>
          </a:p>
          <a:p>
            <a:pPr marL="0" indent="0">
              <a:buNone/>
            </a:pPr>
            <a:r>
              <a:rPr lang="en-US" dirty="0">
                <a:solidFill>
                  <a:schemeClr val="bg1">
                    <a:lumMod val="75000"/>
                  </a:schemeClr>
                </a:solidFill>
              </a:rPr>
              <a:t>How do I _______?</a:t>
            </a:r>
          </a:p>
          <a:p>
            <a:pPr marL="0" indent="0">
              <a:buFont typeface="Arial" panose="020B0604020202020204" pitchFamily="34" charset="0"/>
              <a:buNone/>
            </a:pPr>
            <a:endParaRPr lang="en-US" sz="5400" dirty="0">
              <a:solidFill>
                <a:schemeClr val="bg1">
                  <a:lumMod val="75000"/>
                </a:schemeClr>
              </a:solidFill>
            </a:endParaRPr>
          </a:p>
          <a:p>
            <a:pPr marL="0" indent="0">
              <a:buFont typeface="Arial" panose="020B0604020202020204" pitchFamily="34" charset="0"/>
              <a:buNone/>
            </a:pPr>
            <a:r>
              <a:rPr lang="en-US" dirty="0">
                <a:solidFill>
                  <a:schemeClr val="bg1">
                    <a:lumMod val="75000"/>
                  </a:schemeClr>
                </a:solidFill>
              </a:rPr>
              <a:t>Getting creative!</a:t>
            </a:r>
          </a:p>
        </p:txBody>
      </p:sp>
      <p:pic>
        <p:nvPicPr>
          <p:cNvPr id="5" name="Content Placeholder 8" descr="Artist female with solid fill">
            <a:extLst>
              <a:ext uri="{FF2B5EF4-FFF2-40B4-BE49-F238E27FC236}">
                <a16:creationId xmlns:a16="http://schemas.microsoft.com/office/drawing/2014/main" id="{E7471450-7B9A-780E-5ACA-BF10E0E88F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5993" y="4908547"/>
            <a:ext cx="914400" cy="914400"/>
          </a:xfrm>
          <a:prstGeom prst="rect">
            <a:avLst/>
          </a:prstGeom>
        </p:spPr>
      </p:pic>
      <p:pic>
        <p:nvPicPr>
          <p:cNvPr id="7" name="Graphic 6" descr="Ui Ux with solid fill">
            <a:extLst>
              <a:ext uri="{FF2B5EF4-FFF2-40B4-BE49-F238E27FC236}">
                <a16:creationId xmlns:a16="http://schemas.microsoft.com/office/drawing/2014/main" id="{238A5826-B4D3-8A39-7DA2-6C502F29B0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5993" y="3249611"/>
            <a:ext cx="914400" cy="914400"/>
          </a:xfrm>
          <a:prstGeom prst="rect">
            <a:avLst/>
          </a:prstGeom>
        </p:spPr>
      </p:pic>
    </p:spTree>
    <p:extLst>
      <p:ext uri="{BB962C8B-B14F-4D97-AF65-F5344CB8AC3E}">
        <p14:creationId xmlns:p14="http://schemas.microsoft.com/office/powerpoint/2010/main" val="1356993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7A9A-515F-4821-9F90-1D11C05DF40C}"/>
              </a:ext>
            </a:extLst>
          </p:cNvPr>
          <p:cNvSpPr>
            <a:spLocks noGrp="1"/>
          </p:cNvSpPr>
          <p:nvPr>
            <p:ph type="title"/>
          </p:nvPr>
        </p:nvSpPr>
        <p:spPr/>
        <p:txBody>
          <a:bodyPr/>
          <a:lstStyle/>
          <a:p>
            <a:pPr algn="ctr"/>
            <a:r>
              <a:rPr lang="en-US" dirty="0"/>
              <a:t>Pick your font </a:t>
            </a:r>
            <a:r>
              <a:rPr lang="en-US" u="sng" dirty="0"/>
              <a:t>size</a:t>
            </a:r>
            <a:r>
              <a:rPr lang="en-US" dirty="0"/>
              <a:t> carefully</a:t>
            </a:r>
          </a:p>
        </p:txBody>
      </p:sp>
      <p:sp>
        <p:nvSpPr>
          <p:cNvPr id="3" name="Content Placeholder 2">
            <a:extLst>
              <a:ext uri="{FF2B5EF4-FFF2-40B4-BE49-F238E27FC236}">
                <a16:creationId xmlns:a16="http://schemas.microsoft.com/office/drawing/2014/main" id="{48B80FD9-0C7A-4575-A486-2ADAC9F1F7B2}"/>
              </a:ext>
            </a:extLst>
          </p:cNvPr>
          <p:cNvSpPr>
            <a:spLocks noGrp="1"/>
          </p:cNvSpPr>
          <p:nvPr>
            <p:ph idx="1"/>
          </p:nvPr>
        </p:nvSpPr>
        <p:spPr/>
        <p:txBody>
          <a:bodyPr>
            <a:normAutofit lnSpcReduction="10000"/>
          </a:bodyPr>
          <a:lstStyle/>
          <a:p>
            <a:r>
              <a:rPr lang="en-US" sz="1400" dirty="0"/>
              <a:t>14 point</a:t>
            </a:r>
          </a:p>
          <a:p>
            <a:endParaRPr lang="en-US" sz="1400" dirty="0"/>
          </a:p>
          <a:p>
            <a:r>
              <a:rPr lang="en-US" sz="2000" dirty="0"/>
              <a:t>20 point</a:t>
            </a:r>
          </a:p>
          <a:p>
            <a:endParaRPr lang="en-US" dirty="0"/>
          </a:p>
          <a:p>
            <a:r>
              <a:rPr lang="en-US" dirty="0"/>
              <a:t>28 point (default in PowerPoint)</a:t>
            </a:r>
          </a:p>
          <a:p>
            <a:endParaRPr lang="en-US" dirty="0"/>
          </a:p>
          <a:p>
            <a:r>
              <a:rPr lang="en-US" sz="3600" dirty="0"/>
              <a:t>36 point</a:t>
            </a:r>
          </a:p>
          <a:p>
            <a:endParaRPr lang="en-US" sz="3600" dirty="0"/>
          </a:p>
          <a:p>
            <a:r>
              <a:rPr lang="en-US" sz="4800" dirty="0"/>
              <a:t>48 point</a:t>
            </a:r>
          </a:p>
          <a:p>
            <a:endParaRPr lang="en-US" dirty="0"/>
          </a:p>
        </p:txBody>
      </p:sp>
    </p:spTree>
    <p:extLst>
      <p:ext uri="{BB962C8B-B14F-4D97-AF65-F5344CB8AC3E}">
        <p14:creationId xmlns:p14="http://schemas.microsoft.com/office/powerpoint/2010/main" val="34454048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E0A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7944-F20C-4E98-88C9-E458F51B809A}"/>
              </a:ext>
            </a:extLst>
          </p:cNvPr>
          <p:cNvSpPr>
            <a:spLocks noGrp="1"/>
          </p:cNvSpPr>
          <p:nvPr>
            <p:ph type="title"/>
          </p:nvPr>
        </p:nvSpPr>
        <p:spPr/>
        <p:txBody>
          <a:bodyPr/>
          <a:lstStyle/>
          <a:p>
            <a:pPr algn="ctr"/>
            <a:r>
              <a:rPr lang="en-US" dirty="0">
                <a:solidFill>
                  <a:srgbClr val="FFFF00"/>
                </a:solidFill>
              </a:rPr>
              <a:t>Pick your background and text colors carefully</a:t>
            </a:r>
          </a:p>
        </p:txBody>
      </p:sp>
      <p:sp>
        <p:nvSpPr>
          <p:cNvPr id="3" name="Content Placeholder 2">
            <a:extLst>
              <a:ext uri="{FF2B5EF4-FFF2-40B4-BE49-F238E27FC236}">
                <a16:creationId xmlns:a16="http://schemas.microsoft.com/office/drawing/2014/main" id="{29F43A5D-F71B-4B24-AD42-2985FFFE2CC5}"/>
              </a:ext>
            </a:extLst>
          </p:cNvPr>
          <p:cNvSpPr>
            <a:spLocks noGrp="1"/>
          </p:cNvSpPr>
          <p:nvPr>
            <p:ph idx="1"/>
          </p:nvPr>
        </p:nvSpPr>
        <p:spPr/>
        <p:txBody>
          <a:bodyPr/>
          <a:lstStyle/>
          <a:p>
            <a:r>
              <a:rPr lang="en-US" dirty="0">
                <a:solidFill>
                  <a:srgbClr val="FF0000"/>
                </a:solidFill>
              </a:rPr>
              <a:t>Low contrast color schemes are </a:t>
            </a:r>
            <a:r>
              <a:rPr lang="en-US" b="1" dirty="0">
                <a:solidFill>
                  <a:srgbClr val="FF0000"/>
                </a:solidFill>
              </a:rPr>
              <a:t>painful</a:t>
            </a:r>
            <a:r>
              <a:rPr lang="en-US" dirty="0">
                <a:solidFill>
                  <a:srgbClr val="FF0000"/>
                </a:solidFill>
              </a:rPr>
              <a:t> for you and the audience</a:t>
            </a:r>
          </a:p>
          <a:p>
            <a:endParaRPr lang="en-US" dirty="0">
              <a:solidFill>
                <a:srgbClr val="FF0000"/>
              </a:solidFill>
            </a:endParaRPr>
          </a:p>
          <a:p>
            <a:pPr marL="0" indent="0" algn="ctr">
              <a:buNone/>
            </a:pPr>
            <a:r>
              <a:rPr lang="en-US" dirty="0">
                <a:solidFill>
                  <a:schemeClr val="bg1"/>
                </a:solidFill>
              </a:rPr>
              <a:t>Apologies to Microsoft Office 97 holdouts, but…</a:t>
            </a:r>
          </a:p>
          <a:p>
            <a:pPr marL="0" indent="0" algn="ctr">
              <a:buNone/>
            </a:pPr>
            <a:endParaRPr lang="en-US" dirty="0">
              <a:solidFill>
                <a:schemeClr val="bg1"/>
              </a:solidFill>
            </a:endParaRPr>
          </a:p>
          <a:p>
            <a:pPr marL="0" indent="0" algn="ctr">
              <a:buNone/>
            </a:pPr>
            <a:r>
              <a:rPr lang="en-US" dirty="0">
                <a:solidFill>
                  <a:schemeClr val="bg1"/>
                </a:solidFill>
              </a:rPr>
              <a:t>Yellow text on blue background is no longer acceptable…</a:t>
            </a:r>
          </a:p>
          <a:p>
            <a:pPr marL="0" indent="0" algn="ctr">
              <a:buNone/>
            </a:pPr>
            <a:r>
              <a:rPr lang="en-US" dirty="0">
                <a:solidFill>
                  <a:schemeClr val="bg1"/>
                </a:solidFill>
              </a:rPr>
              <a:t>…and has been </a:t>
            </a:r>
            <a:r>
              <a:rPr lang="en-US" u="sng" dirty="0">
                <a:solidFill>
                  <a:schemeClr val="bg1"/>
                </a:solidFill>
              </a:rPr>
              <a:t>proven</a:t>
            </a:r>
            <a:r>
              <a:rPr lang="en-US" dirty="0">
                <a:solidFill>
                  <a:schemeClr val="bg1"/>
                </a:solidFill>
              </a:rPr>
              <a:t> to be less readable than B&amp;W!</a:t>
            </a:r>
          </a:p>
        </p:txBody>
      </p:sp>
    </p:spTree>
    <p:extLst>
      <p:ext uri="{BB962C8B-B14F-4D97-AF65-F5344CB8AC3E}">
        <p14:creationId xmlns:p14="http://schemas.microsoft.com/office/powerpoint/2010/main" val="2801887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C9BF1-0FCD-4E4A-A166-5AA7578C1EB4}"/>
              </a:ext>
            </a:extLst>
          </p:cNvPr>
          <p:cNvSpPr>
            <a:spLocks noGrp="1"/>
          </p:cNvSpPr>
          <p:nvPr>
            <p:ph type="title"/>
          </p:nvPr>
        </p:nvSpPr>
        <p:spPr/>
        <p:txBody>
          <a:bodyPr/>
          <a:lstStyle/>
          <a:p>
            <a:r>
              <a:rPr lang="en-US" sz="5400" dirty="0"/>
              <a:t>ALMOST ALL POWERPOINT TEMPLATES ARE DISTRACTING…</a:t>
            </a:r>
          </a:p>
        </p:txBody>
      </p:sp>
      <p:sp>
        <p:nvSpPr>
          <p:cNvPr id="4" name="Text Placeholder 3">
            <a:extLst>
              <a:ext uri="{FF2B5EF4-FFF2-40B4-BE49-F238E27FC236}">
                <a16:creationId xmlns:a16="http://schemas.microsoft.com/office/drawing/2014/main" id="{F43469FB-FE9B-4255-9CC7-7A505F312D3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53252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60F109-99D3-4F7C-936E-536A6A3F3158}"/>
              </a:ext>
            </a:extLst>
          </p:cNvPr>
          <p:cNvSpPr>
            <a:spLocks noGrp="1"/>
          </p:cNvSpPr>
          <p:nvPr>
            <p:ph type="title"/>
          </p:nvPr>
        </p:nvSpPr>
        <p:spPr/>
        <p:txBody>
          <a:bodyPr/>
          <a:lstStyle/>
          <a:p>
            <a:r>
              <a:rPr lang="en-US" dirty="0"/>
              <a:t>END OF LIFE CONVERSATIONS</a:t>
            </a:r>
          </a:p>
        </p:txBody>
      </p:sp>
      <p:sp>
        <p:nvSpPr>
          <p:cNvPr id="7" name="Text Placeholder 6">
            <a:extLst>
              <a:ext uri="{FF2B5EF4-FFF2-40B4-BE49-F238E27FC236}">
                <a16:creationId xmlns:a16="http://schemas.microsoft.com/office/drawing/2014/main" id="{61472C34-74F8-42BA-B63E-6FE5B0893744}"/>
              </a:ext>
            </a:extLst>
          </p:cNvPr>
          <p:cNvSpPr>
            <a:spLocks noGrp="1"/>
          </p:cNvSpPr>
          <p:nvPr>
            <p:ph type="body" idx="1"/>
          </p:nvPr>
        </p:nvSpPr>
        <p:spPr/>
        <p:txBody>
          <a:bodyPr>
            <a:normAutofit/>
          </a:bodyPr>
          <a:lstStyle/>
          <a:p>
            <a:endParaRPr lang="en-US" sz="3200" dirty="0"/>
          </a:p>
          <a:p>
            <a:r>
              <a:rPr lang="en-US" sz="3200" dirty="0"/>
              <a:t>…They can undermine your educational objective…</a:t>
            </a:r>
          </a:p>
        </p:txBody>
      </p:sp>
    </p:spTree>
    <p:extLst>
      <p:ext uri="{BB962C8B-B14F-4D97-AF65-F5344CB8AC3E}">
        <p14:creationId xmlns:p14="http://schemas.microsoft.com/office/powerpoint/2010/main" val="753720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7E154-54F9-F3A8-7995-1F9E7300341A}"/>
              </a:ext>
            </a:extLst>
          </p:cNvPr>
          <p:cNvSpPr>
            <a:spLocks noGrp="1"/>
          </p:cNvSpPr>
          <p:nvPr>
            <p:ph type="title"/>
          </p:nvPr>
        </p:nvSpPr>
        <p:spPr/>
        <p:txBody>
          <a:bodyPr/>
          <a:lstStyle/>
          <a:p>
            <a:r>
              <a:rPr lang="en-US" dirty="0"/>
              <a:t>…and they limit how much of the slide you can use!</a:t>
            </a:r>
          </a:p>
        </p:txBody>
      </p:sp>
      <p:sp>
        <p:nvSpPr>
          <p:cNvPr id="5" name="Content Placeholder 4">
            <a:extLst>
              <a:ext uri="{FF2B5EF4-FFF2-40B4-BE49-F238E27FC236}">
                <a16:creationId xmlns:a16="http://schemas.microsoft.com/office/drawing/2014/main" id="{F49AA1F4-DB40-F43D-B683-98F0E16341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9691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solidFill>
                  <a:schemeClr val="bg1">
                    <a:lumMod val="75000"/>
                  </a:schemeClr>
                </a:solidFill>
              </a:rPr>
              <a:t>Basics (typeface, font, color palette, templates)</a:t>
            </a:r>
          </a:p>
          <a:p>
            <a:endParaRPr lang="en-US" dirty="0"/>
          </a:p>
          <a:p>
            <a:r>
              <a:rPr lang="en-US" dirty="0">
                <a:solidFill>
                  <a:srgbClr val="000000"/>
                </a:solidFill>
                <a:latin typeface="Calibri" panose="020F0502020204030204" pitchFamily="34" charset="0"/>
              </a:rPr>
              <a:t>T</a:t>
            </a:r>
            <a:r>
              <a:rPr lang="en-US" sz="2800" b="0" i="0" dirty="0">
                <a:solidFill>
                  <a:srgbClr val="000000"/>
                </a:solidFill>
                <a:effectLst/>
                <a:latin typeface="Calibri" panose="020F0502020204030204" pitchFamily="34" charset="0"/>
              </a:rPr>
              <a:t>ables, charts, figures</a:t>
            </a:r>
            <a:endParaRPr lang="en-US" dirty="0"/>
          </a:p>
          <a:p>
            <a:endParaRPr lang="en-US" dirty="0"/>
          </a:p>
          <a:p>
            <a:r>
              <a:rPr lang="en-US" dirty="0">
                <a:solidFill>
                  <a:schemeClr val="bg1">
                    <a:lumMod val="75000"/>
                  </a:schemeClr>
                </a:solidFill>
              </a:rPr>
              <a:t>Adding emphasis</a:t>
            </a:r>
          </a:p>
          <a:p>
            <a:endParaRPr lang="en-US" dirty="0">
              <a:solidFill>
                <a:schemeClr val="bg1">
                  <a:lumMod val="75000"/>
                </a:schemeClr>
              </a:solidFill>
            </a:endParaRPr>
          </a:p>
          <a:p>
            <a:r>
              <a:rPr lang="en-US" dirty="0">
                <a:solidFill>
                  <a:schemeClr val="bg1">
                    <a:lumMod val="75000"/>
                  </a:schemeClr>
                </a:solidFill>
              </a:rPr>
              <a:t>Animations/Transitions</a:t>
            </a:r>
          </a:p>
          <a:p>
            <a:endParaRPr lang="en-US" dirty="0">
              <a:solidFill>
                <a:schemeClr val="bg1">
                  <a:lumMod val="75000"/>
                </a:schemeClr>
              </a:solidFill>
            </a:endParaRPr>
          </a:p>
          <a:p>
            <a:r>
              <a:rPr lang="en-US" dirty="0">
                <a:solidFill>
                  <a:schemeClr val="bg1">
                    <a:lumMod val="75000"/>
                  </a:schemeClr>
                </a:solidFill>
              </a:rPr>
              <a:t>Media (icons, images, video)</a:t>
            </a:r>
          </a:p>
          <a:p>
            <a:endParaRPr lang="en-US" dirty="0">
              <a:solidFill>
                <a:schemeClr val="bg1">
                  <a:lumMod val="75000"/>
                </a:schemeClr>
              </a:solidFill>
            </a:endParaRPr>
          </a:p>
          <a:p>
            <a:r>
              <a:rPr lang="en-US" dirty="0">
                <a:solidFill>
                  <a:schemeClr val="bg1">
                    <a:lumMod val="75000"/>
                  </a:schemeClr>
                </a:solidFill>
              </a:rPr>
              <a:t>Slide navigation (silencing, links)</a:t>
            </a:r>
          </a:p>
        </p:txBody>
      </p:sp>
    </p:spTree>
    <p:extLst>
      <p:ext uri="{BB962C8B-B14F-4D97-AF65-F5344CB8AC3E}">
        <p14:creationId xmlns:p14="http://schemas.microsoft.com/office/powerpoint/2010/main" val="3695954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847F-D1EB-8371-FC64-490B451063E8}"/>
              </a:ext>
            </a:extLst>
          </p:cNvPr>
          <p:cNvSpPr>
            <a:spLocks noGrp="1"/>
          </p:cNvSpPr>
          <p:nvPr>
            <p:ph type="title"/>
          </p:nvPr>
        </p:nvSpPr>
        <p:spPr/>
        <p:txBody>
          <a:bodyPr>
            <a:normAutofit/>
          </a:bodyPr>
          <a:lstStyle/>
          <a:p>
            <a:pPr algn="ctr"/>
            <a:r>
              <a:rPr lang="en-US" dirty="0"/>
              <a:t>Figures, charts, and tables we find in journals/textbooks make </a:t>
            </a:r>
            <a:r>
              <a:rPr lang="en-US" u="sng" dirty="0"/>
              <a:t>TERRIBLE</a:t>
            </a:r>
            <a:r>
              <a:rPr lang="en-US" dirty="0"/>
              <a:t> slides</a:t>
            </a:r>
          </a:p>
        </p:txBody>
      </p:sp>
      <p:pic>
        <p:nvPicPr>
          <p:cNvPr id="4" name="Picture 2" descr="http://www.nejm.org/na101/home/literatum/publisher/mms/journals/content/nejm/2004/nejm_2004.351.issue-26/nejmra033540/production/images/img_medium/nejmra033540_f1.jpeg">
            <a:extLst>
              <a:ext uri="{FF2B5EF4-FFF2-40B4-BE49-F238E27FC236}">
                <a16:creationId xmlns:a16="http://schemas.microsoft.com/office/drawing/2014/main" id="{97FE8751-3661-F890-263F-83ECB841CA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8" t="59238" r="4979" b="3619"/>
          <a:stretch/>
        </p:blipFill>
        <p:spPr bwMode="auto">
          <a:xfrm>
            <a:off x="488071" y="2852137"/>
            <a:ext cx="5316744" cy="2757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FB78AF-934B-03A7-0490-76F7BC453AF1}"/>
              </a:ext>
            </a:extLst>
          </p:cNvPr>
          <p:cNvPicPr>
            <a:picLocks noChangeAspect="1"/>
          </p:cNvPicPr>
          <p:nvPr/>
        </p:nvPicPr>
        <p:blipFill>
          <a:blip r:embed="rId4"/>
          <a:stretch>
            <a:fillRect/>
          </a:stretch>
        </p:blipFill>
        <p:spPr>
          <a:xfrm>
            <a:off x="6609876" y="2215573"/>
            <a:ext cx="5094053" cy="4030479"/>
          </a:xfrm>
          <a:prstGeom prst="rect">
            <a:avLst/>
          </a:prstGeom>
        </p:spPr>
      </p:pic>
    </p:spTree>
    <p:extLst>
      <p:ext uri="{BB962C8B-B14F-4D97-AF65-F5344CB8AC3E}">
        <p14:creationId xmlns:p14="http://schemas.microsoft.com/office/powerpoint/2010/main" val="1528294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479F-2CA9-4418-8AE1-F7614D94E01C}"/>
              </a:ext>
            </a:extLst>
          </p:cNvPr>
          <p:cNvSpPr>
            <a:spLocks noGrp="1"/>
          </p:cNvSpPr>
          <p:nvPr>
            <p:ph type="title"/>
          </p:nvPr>
        </p:nvSpPr>
        <p:spPr/>
        <p:txBody>
          <a:bodyPr/>
          <a:lstStyle/>
          <a:p>
            <a:pPr algn="ctr"/>
            <a:r>
              <a:rPr lang="en-US" dirty="0"/>
              <a:t>Arrows are a double-edged sword</a:t>
            </a:r>
          </a:p>
        </p:txBody>
      </p:sp>
      <p:pic>
        <p:nvPicPr>
          <p:cNvPr id="4" name="Picture 2" descr="http://www.nejm.org/na101/home/literatum/publisher/mms/journals/content/nejm/2004/nejm_2004.351.issue-26/nejmra033540/production/images/img_medium/nejmra033540_f1.jpeg">
            <a:extLst>
              <a:ext uri="{FF2B5EF4-FFF2-40B4-BE49-F238E27FC236}">
                <a16:creationId xmlns:a16="http://schemas.microsoft.com/office/drawing/2014/main" id="{06658D7F-4D93-4BA6-AF4D-7EA5627646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8" t="59238" r="4979" b="3619"/>
          <a:stretch/>
        </p:blipFill>
        <p:spPr bwMode="auto">
          <a:xfrm>
            <a:off x="548950" y="2542587"/>
            <a:ext cx="5424400" cy="28131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5B51535-1190-4607-B66B-7AB8495ED33F}"/>
              </a:ext>
            </a:extLst>
          </p:cNvPr>
          <p:cNvCxnSpPr/>
          <p:nvPr/>
        </p:nvCxnSpPr>
        <p:spPr>
          <a:xfrm>
            <a:off x="7965485" y="2316480"/>
            <a:ext cx="0" cy="3316224"/>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6D418F8B-47AB-4C35-8C7C-C5F2FC702D0D}"/>
              </a:ext>
            </a:extLst>
          </p:cNvPr>
          <p:cNvCxnSpPr>
            <a:cxnSpLocks/>
          </p:cNvCxnSpPr>
          <p:nvPr/>
        </p:nvCxnSpPr>
        <p:spPr>
          <a:xfrm rot="16200000">
            <a:off x="9754410" y="3849624"/>
            <a:ext cx="0" cy="3566160"/>
          </a:xfrm>
          <a:prstGeom prst="line">
            <a:avLst/>
          </a:prstGeom>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3828E6A0-8538-47EC-AF03-820597881249}"/>
              </a:ext>
            </a:extLst>
          </p:cNvPr>
          <p:cNvSpPr/>
          <p:nvPr/>
        </p:nvSpPr>
        <p:spPr>
          <a:xfrm>
            <a:off x="8527728" y="5688692"/>
            <a:ext cx="2453364" cy="400110"/>
          </a:xfrm>
          <a:prstGeom prst="rect">
            <a:avLst/>
          </a:prstGeom>
        </p:spPr>
        <p:txBody>
          <a:bodyPr wrap="none">
            <a:spAutoFit/>
          </a:bodyPr>
          <a:lstStyle/>
          <a:p>
            <a:r>
              <a:rPr lang="en-US" sz="2000" dirty="0"/>
              <a:t># of arrows in a figure</a:t>
            </a:r>
          </a:p>
        </p:txBody>
      </p:sp>
      <p:sp>
        <p:nvSpPr>
          <p:cNvPr id="9" name="Rectangle 8">
            <a:extLst>
              <a:ext uri="{FF2B5EF4-FFF2-40B4-BE49-F238E27FC236}">
                <a16:creationId xmlns:a16="http://schemas.microsoft.com/office/drawing/2014/main" id="{889674B1-A03D-4780-88AE-EC5FD97856D3}"/>
              </a:ext>
            </a:extLst>
          </p:cNvPr>
          <p:cNvSpPr/>
          <p:nvPr/>
        </p:nvSpPr>
        <p:spPr>
          <a:xfrm>
            <a:off x="6248222" y="3512927"/>
            <a:ext cx="1763009" cy="1015663"/>
          </a:xfrm>
          <a:prstGeom prst="rect">
            <a:avLst/>
          </a:prstGeom>
        </p:spPr>
        <p:txBody>
          <a:bodyPr wrap="square">
            <a:spAutoFit/>
          </a:bodyPr>
          <a:lstStyle/>
          <a:p>
            <a:pPr algn="ctr"/>
            <a:r>
              <a:rPr lang="en-US" sz="2000" dirty="0"/>
              <a:t>Likelihood of teaching point being retained</a:t>
            </a:r>
          </a:p>
        </p:txBody>
      </p:sp>
      <p:sp>
        <p:nvSpPr>
          <p:cNvPr id="10" name="Freeform: Shape 9">
            <a:extLst>
              <a:ext uri="{FF2B5EF4-FFF2-40B4-BE49-F238E27FC236}">
                <a16:creationId xmlns:a16="http://schemas.microsoft.com/office/drawing/2014/main" id="{5075C9DA-063E-40AF-997D-2031C41E7BE1}"/>
              </a:ext>
            </a:extLst>
          </p:cNvPr>
          <p:cNvSpPr/>
          <p:nvPr/>
        </p:nvSpPr>
        <p:spPr>
          <a:xfrm>
            <a:off x="8044076" y="2984022"/>
            <a:ext cx="3396343" cy="2592695"/>
          </a:xfrm>
          <a:custGeom>
            <a:avLst/>
            <a:gdLst>
              <a:gd name="connsiteX0" fmla="*/ 0 w 3396343"/>
              <a:gd name="connsiteY0" fmla="*/ 2527380 h 2592695"/>
              <a:gd name="connsiteX1" fmla="*/ 205274 w 3396343"/>
              <a:gd name="connsiteY1" fmla="*/ 2396752 h 2592695"/>
              <a:gd name="connsiteX2" fmla="*/ 345233 w 3396343"/>
              <a:gd name="connsiteY2" fmla="*/ 1976874 h 2592695"/>
              <a:gd name="connsiteX3" fmla="*/ 578498 w 3396343"/>
              <a:gd name="connsiteY3" fmla="*/ 204058 h 2592695"/>
              <a:gd name="connsiteX4" fmla="*/ 755780 w 3396343"/>
              <a:gd name="connsiteY4" fmla="*/ 232050 h 2592695"/>
              <a:gd name="connsiteX5" fmla="*/ 970384 w 3396343"/>
              <a:gd name="connsiteY5" fmla="*/ 1939552 h 2592695"/>
              <a:gd name="connsiteX6" fmla="*/ 1707502 w 3396343"/>
              <a:gd name="connsiteY6" fmla="*/ 2415413 h 2592695"/>
              <a:gd name="connsiteX7" fmla="*/ 3396343 w 3396343"/>
              <a:gd name="connsiteY7" fmla="*/ 2592695 h 2592695"/>
              <a:gd name="connsiteX8" fmla="*/ 3396343 w 3396343"/>
              <a:gd name="connsiteY8" fmla="*/ 2592695 h 25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343" h="2592695">
                <a:moveTo>
                  <a:pt x="0" y="2527380"/>
                </a:moveTo>
                <a:cubicBezTo>
                  <a:pt x="73867" y="2507941"/>
                  <a:pt x="147735" y="2488503"/>
                  <a:pt x="205274" y="2396752"/>
                </a:cubicBezTo>
                <a:cubicBezTo>
                  <a:pt x="262813" y="2305001"/>
                  <a:pt x="283029" y="2342323"/>
                  <a:pt x="345233" y="1976874"/>
                </a:cubicBezTo>
                <a:cubicBezTo>
                  <a:pt x="407437" y="1611425"/>
                  <a:pt x="510074" y="494862"/>
                  <a:pt x="578498" y="204058"/>
                </a:cubicBezTo>
                <a:cubicBezTo>
                  <a:pt x="646922" y="-86746"/>
                  <a:pt x="690466" y="-57199"/>
                  <a:pt x="755780" y="232050"/>
                </a:cubicBezTo>
                <a:cubicBezTo>
                  <a:pt x="821094" y="521299"/>
                  <a:pt x="811764" y="1575658"/>
                  <a:pt x="970384" y="1939552"/>
                </a:cubicBezTo>
                <a:cubicBezTo>
                  <a:pt x="1129004" y="2303446"/>
                  <a:pt x="1303176" y="2306556"/>
                  <a:pt x="1707502" y="2415413"/>
                </a:cubicBezTo>
                <a:cubicBezTo>
                  <a:pt x="2111828" y="2524270"/>
                  <a:pt x="3396343" y="2592695"/>
                  <a:pt x="3396343" y="2592695"/>
                </a:cubicBezTo>
                <a:lnTo>
                  <a:pt x="3396343" y="2592695"/>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704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62B5-43BF-0460-F9F6-F2E138B574FD}"/>
              </a:ext>
            </a:extLst>
          </p:cNvPr>
          <p:cNvSpPr>
            <a:spLocks noGrp="1"/>
          </p:cNvSpPr>
          <p:nvPr>
            <p:ph type="title"/>
          </p:nvPr>
        </p:nvSpPr>
        <p:spPr/>
        <p:txBody>
          <a:bodyPr/>
          <a:lstStyle/>
          <a:p>
            <a:pPr algn="ctr"/>
            <a:r>
              <a:rPr lang="en-US" dirty="0"/>
              <a:t>Making it harder than it has to be…</a:t>
            </a:r>
          </a:p>
        </p:txBody>
      </p:sp>
      <p:pic>
        <p:nvPicPr>
          <p:cNvPr id="4" name="Picture 3">
            <a:extLst>
              <a:ext uri="{FF2B5EF4-FFF2-40B4-BE49-F238E27FC236}">
                <a16:creationId xmlns:a16="http://schemas.microsoft.com/office/drawing/2014/main" id="{7D6D95D1-6216-921D-8468-7DF4EAA6F3CD}"/>
              </a:ext>
            </a:extLst>
          </p:cNvPr>
          <p:cNvPicPr>
            <a:picLocks noChangeAspect="1"/>
          </p:cNvPicPr>
          <p:nvPr/>
        </p:nvPicPr>
        <p:blipFill>
          <a:blip r:embed="rId2"/>
          <a:stretch>
            <a:fillRect/>
          </a:stretch>
        </p:blipFill>
        <p:spPr>
          <a:xfrm>
            <a:off x="3777379" y="2099214"/>
            <a:ext cx="5270290" cy="4169920"/>
          </a:xfrm>
          <a:prstGeom prst="rect">
            <a:avLst/>
          </a:prstGeom>
        </p:spPr>
      </p:pic>
      <p:sp>
        <p:nvSpPr>
          <p:cNvPr id="5" name="TextBox 4">
            <a:extLst>
              <a:ext uri="{FF2B5EF4-FFF2-40B4-BE49-F238E27FC236}">
                <a16:creationId xmlns:a16="http://schemas.microsoft.com/office/drawing/2014/main" id="{AE6A6959-82C7-823E-88E6-4E9EF7B50F14}"/>
              </a:ext>
            </a:extLst>
          </p:cNvPr>
          <p:cNvSpPr txBox="1"/>
          <p:nvPr/>
        </p:nvSpPr>
        <p:spPr>
          <a:xfrm>
            <a:off x="795028" y="5152292"/>
            <a:ext cx="3277569" cy="707886"/>
          </a:xfrm>
          <a:prstGeom prst="rect">
            <a:avLst/>
          </a:prstGeom>
          <a:noFill/>
        </p:spPr>
        <p:txBody>
          <a:bodyPr wrap="square" rtlCol="0">
            <a:spAutoFit/>
          </a:bodyPr>
          <a:lstStyle/>
          <a:p>
            <a:pPr algn="ctr"/>
            <a:r>
              <a:rPr lang="en-US" sz="2000" dirty="0"/>
              <a:t>Does this axis </a:t>
            </a:r>
            <a:r>
              <a:rPr lang="en-US" sz="2000" b="1" dirty="0"/>
              <a:t>have to be</a:t>
            </a:r>
            <a:r>
              <a:rPr lang="en-US" sz="2000" dirty="0"/>
              <a:t> </a:t>
            </a:r>
            <a:r>
              <a:rPr lang="en-US" sz="2000" u="sng" dirty="0"/>
              <a:t>vertically oriented</a:t>
            </a:r>
            <a:r>
              <a:rPr lang="en-US" sz="2000" dirty="0"/>
              <a:t>?</a:t>
            </a:r>
          </a:p>
        </p:txBody>
      </p:sp>
      <p:sp>
        <p:nvSpPr>
          <p:cNvPr id="6" name="TextBox 5">
            <a:extLst>
              <a:ext uri="{FF2B5EF4-FFF2-40B4-BE49-F238E27FC236}">
                <a16:creationId xmlns:a16="http://schemas.microsoft.com/office/drawing/2014/main" id="{63CC0531-CC7B-7CA2-0C19-D59A2CC02E34}"/>
              </a:ext>
            </a:extLst>
          </p:cNvPr>
          <p:cNvSpPr txBox="1"/>
          <p:nvPr/>
        </p:nvSpPr>
        <p:spPr>
          <a:xfrm>
            <a:off x="262799" y="2099214"/>
            <a:ext cx="3497963" cy="1323439"/>
          </a:xfrm>
          <a:prstGeom prst="rect">
            <a:avLst/>
          </a:prstGeom>
          <a:noFill/>
        </p:spPr>
        <p:txBody>
          <a:bodyPr wrap="square" rtlCol="0">
            <a:spAutoFit/>
          </a:bodyPr>
          <a:lstStyle/>
          <a:p>
            <a:pPr algn="ctr"/>
            <a:r>
              <a:rPr lang="en-US" sz="2000" dirty="0"/>
              <a:t>Isn’t it confusing that the Y axis is labeled “survival distribution” when this is a graph of the </a:t>
            </a:r>
            <a:r>
              <a:rPr lang="en-US" sz="2000" b="1" dirty="0"/>
              <a:t>cumulative incidence of death</a:t>
            </a:r>
            <a:r>
              <a:rPr lang="en-US" sz="2000" dirty="0"/>
              <a:t>?</a:t>
            </a:r>
          </a:p>
        </p:txBody>
      </p:sp>
      <p:sp>
        <p:nvSpPr>
          <p:cNvPr id="7" name="TextBox 6">
            <a:extLst>
              <a:ext uri="{FF2B5EF4-FFF2-40B4-BE49-F238E27FC236}">
                <a16:creationId xmlns:a16="http://schemas.microsoft.com/office/drawing/2014/main" id="{73701628-0B28-4BFC-66AE-463BA28798A4}"/>
              </a:ext>
            </a:extLst>
          </p:cNvPr>
          <p:cNvSpPr txBox="1"/>
          <p:nvPr/>
        </p:nvSpPr>
        <p:spPr>
          <a:xfrm>
            <a:off x="8836857" y="2849880"/>
            <a:ext cx="3071445" cy="1015663"/>
          </a:xfrm>
          <a:prstGeom prst="rect">
            <a:avLst/>
          </a:prstGeom>
          <a:noFill/>
        </p:spPr>
        <p:txBody>
          <a:bodyPr wrap="square" rtlCol="0">
            <a:spAutoFit/>
          </a:bodyPr>
          <a:lstStyle/>
          <a:p>
            <a:r>
              <a:rPr lang="en-US" sz="2000" dirty="0"/>
              <a:t>Why is the legend spatially removed from the lines they represent?</a:t>
            </a:r>
          </a:p>
        </p:txBody>
      </p:sp>
      <p:sp>
        <p:nvSpPr>
          <p:cNvPr id="8" name="TextBox 7">
            <a:extLst>
              <a:ext uri="{FF2B5EF4-FFF2-40B4-BE49-F238E27FC236}">
                <a16:creationId xmlns:a16="http://schemas.microsoft.com/office/drawing/2014/main" id="{D8335062-0C60-2229-275C-1ECFC2C2AE69}"/>
              </a:ext>
            </a:extLst>
          </p:cNvPr>
          <p:cNvSpPr txBox="1"/>
          <p:nvPr/>
        </p:nvSpPr>
        <p:spPr>
          <a:xfrm>
            <a:off x="9047669" y="5506235"/>
            <a:ext cx="3071445" cy="707886"/>
          </a:xfrm>
          <a:prstGeom prst="rect">
            <a:avLst/>
          </a:prstGeom>
          <a:noFill/>
        </p:spPr>
        <p:txBody>
          <a:bodyPr wrap="square" rtlCol="0">
            <a:spAutoFit/>
          </a:bodyPr>
          <a:lstStyle/>
          <a:p>
            <a:r>
              <a:rPr lang="en-US" sz="2000" dirty="0"/>
              <a:t>Why are the axes in the SMALLEST font?</a:t>
            </a:r>
          </a:p>
        </p:txBody>
      </p:sp>
      <p:pic>
        <p:nvPicPr>
          <p:cNvPr id="10" name="Graphic 9" descr="Line arrow: Counter-clockwise curve outline">
            <a:extLst>
              <a:ext uri="{FF2B5EF4-FFF2-40B4-BE49-F238E27FC236}">
                <a16:creationId xmlns:a16="http://schemas.microsoft.com/office/drawing/2014/main" id="{EAE0E313-0E99-43B4-0DEE-4E38615318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377399">
            <a:off x="8957811" y="4936211"/>
            <a:ext cx="914400" cy="914400"/>
          </a:xfrm>
          <a:prstGeom prst="rect">
            <a:avLst/>
          </a:prstGeom>
        </p:spPr>
      </p:pic>
      <p:pic>
        <p:nvPicPr>
          <p:cNvPr id="12" name="Graphic 11" descr="Line arrow: Clockwise curve outline">
            <a:extLst>
              <a:ext uri="{FF2B5EF4-FFF2-40B4-BE49-F238E27FC236}">
                <a16:creationId xmlns:a16="http://schemas.microsoft.com/office/drawing/2014/main" id="{BC491F93-A7C0-B228-CDCD-0FC4762D9A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416345">
            <a:off x="3085513" y="4232672"/>
            <a:ext cx="914400" cy="914400"/>
          </a:xfrm>
          <a:prstGeom prst="rect">
            <a:avLst/>
          </a:prstGeom>
        </p:spPr>
      </p:pic>
      <p:pic>
        <p:nvPicPr>
          <p:cNvPr id="13" name="Graphic 12" descr="Line arrow: Clockwise curve outline">
            <a:extLst>
              <a:ext uri="{FF2B5EF4-FFF2-40B4-BE49-F238E27FC236}">
                <a16:creationId xmlns:a16="http://schemas.microsoft.com/office/drawing/2014/main" id="{84CE9F80-5DA5-54B6-FD66-7B60BEFD04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676240">
            <a:off x="3303561" y="1429137"/>
            <a:ext cx="914400" cy="914400"/>
          </a:xfrm>
          <a:prstGeom prst="rect">
            <a:avLst/>
          </a:prstGeom>
        </p:spPr>
      </p:pic>
      <p:pic>
        <p:nvPicPr>
          <p:cNvPr id="14" name="Graphic 13" descr="Line arrow: Clockwise curve outline">
            <a:extLst>
              <a:ext uri="{FF2B5EF4-FFF2-40B4-BE49-F238E27FC236}">
                <a16:creationId xmlns:a16="http://schemas.microsoft.com/office/drawing/2014/main" id="{9DF3EA29-6256-A68D-F09A-8435A67895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492054">
            <a:off x="7894319" y="3339040"/>
            <a:ext cx="914400" cy="914400"/>
          </a:xfrm>
          <a:prstGeom prst="rect">
            <a:avLst/>
          </a:prstGeom>
        </p:spPr>
      </p:pic>
      <p:sp>
        <p:nvSpPr>
          <p:cNvPr id="15" name="Rectangle 14">
            <a:extLst>
              <a:ext uri="{FF2B5EF4-FFF2-40B4-BE49-F238E27FC236}">
                <a16:creationId xmlns:a16="http://schemas.microsoft.com/office/drawing/2014/main" id="{40CF688E-87B3-9154-CBA6-67F5BB666CAA}"/>
              </a:ext>
            </a:extLst>
          </p:cNvPr>
          <p:cNvSpPr/>
          <p:nvPr/>
        </p:nvSpPr>
        <p:spPr>
          <a:xfrm>
            <a:off x="8191931" y="6550223"/>
            <a:ext cx="4000069" cy="307777"/>
          </a:xfrm>
          <a:prstGeom prst="rect">
            <a:avLst/>
          </a:prstGeom>
        </p:spPr>
        <p:txBody>
          <a:bodyPr wrap="none">
            <a:spAutoFit/>
          </a:bodyPr>
          <a:lstStyle/>
          <a:p>
            <a:r>
              <a:rPr lang="sv-SE" sz="1400" dirty="0"/>
              <a:t>Marr et al. Ann Intern Med. 2015 Jan 20;162(2):81-9</a:t>
            </a:r>
            <a:endParaRPr lang="en-US" sz="1400" dirty="0"/>
          </a:p>
        </p:txBody>
      </p:sp>
    </p:spTree>
    <p:extLst>
      <p:ext uri="{BB962C8B-B14F-4D97-AF65-F5344CB8AC3E}">
        <p14:creationId xmlns:p14="http://schemas.microsoft.com/office/powerpoint/2010/main" val="12771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2B242D-9497-44B9-893B-9D0175796AB1}"/>
              </a:ext>
            </a:extLst>
          </p:cNvPr>
          <p:cNvSpPr>
            <a:spLocks noGrp="1"/>
          </p:cNvSpPr>
          <p:nvPr>
            <p:ph type="title"/>
          </p:nvPr>
        </p:nvSpPr>
        <p:spPr/>
        <p:txBody>
          <a:bodyPr>
            <a:normAutofit/>
          </a:bodyPr>
          <a:lstStyle/>
          <a:p>
            <a:pPr algn="ctr"/>
            <a:r>
              <a:rPr lang="en-US" dirty="0"/>
              <a:t>You have the power to make it easier!</a:t>
            </a:r>
          </a:p>
        </p:txBody>
      </p:sp>
      <p:pic>
        <p:nvPicPr>
          <p:cNvPr id="3" name="Picture 2">
            <a:extLst>
              <a:ext uri="{FF2B5EF4-FFF2-40B4-BE49-F238E27FC236}">
                <a16:creationId xmlns:a16="http://schemas.microsoft.com/office/drawing/2014/main" id="{E8FB6092-DAEA-40FF-82DC-E255C00F65D8}"/>
              </a:ext>
            </a:extLst>
          </p:cNvPr>
          <p:cNvPicPr>
            <a:picLocks noChangeAspect="1"/>
          </p:cNvPicPr>
          <p:nvPr/>
        </p:nvPicPr>
        <p:blipFill rotWithShape="1">
          <a:blip r:embed="rId2"/>
          <a:srcRect l="7489" t="22447" b="18596"/>
          <a:stretch/>
        </p:blipFill>
        <p:spPr>
          <a:xfrm>
            <a:off x="2580519" y="1586172"/>
            <a:ext cx="7852051" cy="3959259"/>
          </a:xfrm>
          <a:prstGeom prst="rect">
            <a:avLst/>
          </a:prstGeom>
        </p:spPr>
      </p:pic>
      <p:sp>
        <p:nvSpPr>
          <p:cNvPr id="4" name="Rectangle 3">
            <a:extLst>
              <a:ext uri="{FF2B5EF4-FFF2-40B4-BE49-F238E27FC236}">
                <a16:creationId xmlns:a16="http://schemas.microsoft.com/office/drawing/2014/main" id="{E0182582-07E5-4137-8A6C-959C7E0D912C}"/>
              </a:ext>
            </a:extLst>
          </p:cNvPr>
          <p:cNvSpPr/>
          <p:nvPr/>
        </p:nvSpPr>
        <p:spPr>
          <a:xfrm>
            <a:off x="8191931" y="6550223"/>
            <a:ext cx="4000069" cy="307777"/>
          </a:xfrm>
          <a:prstGeom prst="rect">
            <a:avLst/>
          </a:prstGeom>
        </p:spPr>
        <p:txBody>
          <a:bodyPr wrap="none">
            <a:spAutoFit/>
          </a:bodyPr>
          <a:lstStyle/>
          <a:p>
            <a:r>
              <a:rPr lang="sv-SE" sz="1400" dirty="0"/>
              <a:t>Marr et al. Ann Intern Med. 2015 Jan 20;162(2):81-9</a:t>
            </a:r>
            <a:endParaRPr lang="en-US" sz="1400" dirty="0"/>
          </a:p>
        </p:txBody>
      </p:sp>
      <p:sp>
        <p:nvSpPr>
          <p:cNvPr id="7" name="TextBox 6">
            <a:extLst>
              <a:ext uri="{FF2B5EF4-FFF2-40B4-BE49-F238E27FC236}">
                <a16:creationId xmlns:a16="http://schemas.microsoft.com/office/drawing/2014/main" id="{58E0439F-4AE1-41FB-BA3A-BF4FFBDFA2EC}"/>
              </a:ext>
            </a:extLst>
          </p:cNvPr>
          <p:cNvSpPr txBox="1"/>
          <p:nvPr/>
        </p:nvSpPr>
        <p:spPr>
          <a:xfrm>
            <a:off x="3662951" y="5422472"/>
            <a:ext cx="367408" cy="523220"/>
          </a:xfrm>
          <a:prstGeom prst="rect">
            <a:avLst/>
          </a:prstGeom>
          <a:noFill/>
        </p:spPr>
        <p:txBody>
          <a:bodyPr wrap="none" rtlCol="0">
            <a:spAutoFit/>
          </a:bodyPr>
          <a:lstStyle/>
          <a:p>
            <a:r>
              <a:rPr lang="en-US" sz="2800" dirty="0"/>
              <a:t>1</a:t>
            </a:r>
          </a:p>
        </p:txBody>
      </p:sp>
      <p:sp>
        <p:nvSpPr>
          <p:cNvPr id="8" name="TextBox 7">
            <a:extLst>
              <a:ext uri="{FF2B5EF4-FFF2-40B4-BE49-F238E27FC236}">
                <a16:creationId xmlns:a16="http://schemas.microsoft.com/office/drawing/2014/main" id="{E9F52A73-2044-4EB9-BFEF-BDAEA5F20872}"/>
              </a:ext>
            </a:extLst>
          </p:cNvPr>
          <p:cNvSpPr txBox="1"/>
          <p:nvPr/>
        </p:nvSpPr>
        <p:spPr>
          <a:xfrm>
            <a:off x="4687695" y="5422472"/>
            <a:ext cx="367408" cy="523220"/>
          </a:xfrm>
          <a:prstGeom prst="rect">
            <a:avLst/>
          </a:prstGeom>
          <a:noFill/>
        </p:spPr>
        <p:txBody>
          <a:bodyPr wrap="none" rtlCol="0">
            <a:spAutoFit/>
          </a:bodyPr>
          <a:lstStyle/>
          <a:p>
            <a:r>
              <a:rPr lang="en-US" sz="2800" dirty="0"/>
              <a:t>3</a:t>
            </a:r>
          </a:p>
        </p:txBody>
      </p:sp>
      <p:sp>
        <p:nvSpPr>
          <p:cNvPr id="9" name="TextBox 8">
            <a:extLst>
              <a:ext uri="{FF2B5EF4-FFF2-40B4-BE49-F238E27FC236}">
                <a16:creationId xmlns:a16="http://schemas.microsoft.com/office/drawing/2014/main" id="{50271761-AF4C-40BC-BBDC-2831CD7B4F21}"/>
              </a:ext>
            </a:extLst>
          </p:cNvPr>
          <p:cNvSpPr txBox="1"/>
          <p:nvPr/>
        </p:nvSpPr>
        <p:spPr>
          <a:xfrm>
            <a:off x="5712439" y="5422472"/>
            <a:ext cx="367408" cy="523220"/>
          </a:xfrm>
          <a:prstGeom prst="rect">
            <a:avLst/>
          </a:prstGeom>
          <a:noFill/>
        </p:spPr>
        <p:txBody>
          <a:bodyPr wrap="none" rtlCol="0">
            <a:spAutoFit/>
          </a:bodyPr>
          <a:lstStyle/>
          <a:p>
            <a:r>
              <a:rPr lang="en-US" sz="2800" dirty="0"/>
              <a:t>5</a:t>
            </a:r>
          </a:p>
        </p:txBody>
      </p:sp>
      <p:sp>
        <p:nvSpPr>
          <p:cNvPr id="10" name="TextBox 9">
            <a:extLst>
              <a:ext uri="{FF2B5EF4-FFF2-40B4-BE49-F238E27FC236}">
                <a16:creationId xmlns:a16="http://schemas.microsoft.com/office/drawing/2014/main" id="{238D2CAD-53C7-4741-BC22-4C83D2EB610E}"/>
              </a:ext>
            </a:extLst>
          </p:cNvPr>
          <p:cNvSpPr txBox="1"/>
          <p:nvPr/>
        </p:nvSpPr>
        <p:spPr>
          <a:xfrm>
            <a:off x="6737183" y="5422472"/>
            <a:ext cx="367408" cy="523220"/>
          </a:xfrm>
          <a:prstGeom prst="rect">
            <a:avLst/>
          </a:prstGeom>
          <a:noFill/>
        </p:spPr>
        <p:txBody>
          <a:bodyPr wrap="none" rtlCol="0">
            <a:spAutoFit/>
          </a:bodyPr>
          <a:lstStyle/>
          <a:p>
            <a:r>
              <a:rPr lang="en-US" sz="2800" dirty="0"/>
              <a:t>7</a:t>
            </a:r>
          </a:p>
        </p:txBody>
      </p:sp>
      <p:sp>
        <p:nvSpPr>
          <p:cNvPr id="11" name="TextBox 10">
            <a:extLst>
              <a:ext uri="{FF2B5EF4-FFF2-40B4-BE49-F238E27FC236}">
                <a16:creationId xmlns:a16="http://schemas.microsoft.com/office/drawing/2014/main" id="{2574C9B8-09FD-42FC-A827-4CB87D15D8C4}"/>
              </a:ext>
            </a:extLst>
          </p:cNvPr>
          <p:cNvSpPr txBox="1"/>
          <p:nvPr/>
        </p:nvSpPr>
        <p:spPr>
          <a:xfrm>
            <a:off x="7761927" y="5422472"/>
            <a:ext cx="367408" cy="523220"/>
          </a:xfrm>
          <a:prstGeom prst="rect">
            <a:avLst/>
          </a:prstGeom>
          <a:noFill/>
        </p:spPr>
        <p:txBody>
          <a:bodyPr wrap="none" rtlCol="0">
            <a:spAutoFit/>
          </a:bodyPr>
          <a:lstStyle/>
          <a:p>
            <a:r>
              <a:rPr lang="en-US" sz="2800" dirty="0"/>
              <a:t>9</a:t>
            </a:r>
          </a:p>
        </p:txBody>
      </p:sp>
      <p:sp>
        <p:nvSpPr>
          <p:cNvPr id="12" name="TextBox 11">
            <a:extLst>
              <a:ext uri="{FF2B5EF4-FFF2-40B4-BE49-F238E27FC236}">
                <a16:creationId xmlns:a16="http://schemas.microsoft.com/office/drawing/2014/main" id="{C31D5D4D-4A07-4F0E-8B20-57A22F9986D2}"/>
              </a:ext>
            </a:extLst>
          </p:cNvPr>
          <p:cNvSpPr txBox="1"/>
          <p:nvPr/>
        </p:nvSpPr>
        <p:spPr>
          <a:xfrm>
            <a:off x="8711255" y="5422472"/>
            <a:ext cx="550151" cy="523220"/>
          </a:xfrm>
          <a:prstGeom prst="rect">
            <a:avLst/>
          </a:prstGeom>
          <a:noFill/>
        </p:spPr>
        <p:txBody>
          <a:bodyPr wrap="none" rtlCol="0">
            <a:spAutoFit/>
          </a:bodyPr>
          <a:lstStyle/>
          <a:p>
            <a:r>
              <a:rPr lang="en-US" sz="2800" dirty="0"/>
              <a:t>11</a:t>
            </a:r>
          </a:p>
        </p:txBody>
      </p:sp>
      <p:sp>
        <p:nvSpPr>
          <p:cNvPr id="13" name="TextBox 12">
            <a:extLst>
              <a:ext uri="{FF2B5EF4-FFF2-40B4-BE49-F238E27FC236}">
                <a16:creationId xmlns:a16="http://schemas.microsoft.com/office/drawing/2014/main" id="{1450BEE3-EDBA-4D4F-A962-50C4C0AF75DB}"/>
              </a:ext>
            </a:extLst>
          </p:cNvPr>
          <p:cNvSpPr txBox="1"/>
          <p:nvPr/>
        </p:nvSpPr>
        <p:spPr>
          <a:xfrm>
            <a:off x="9735995" y="5422472"/>
            <a:ext cx="550151" cy="523220"/>
          </a:xfrm>
          <a:prstGeom prst="rect">
            <a:avLst/>
          </a:prstGeom>
          <a:noFill/>
        </p:spPr>
        <p:txBody>
          <a:bodyPr wrap="none" rtlCol="0">
            <a:spAutoFit/>
          </a:bodyPr>
          <a:lstStyle/>
          <a:p>
            <a:r>
              <a:rPr lang="en-US" sz="2800" dirty="0"/>
              <a:t>13</a:t>
            </a:r>
          </a:p>
        </p:txBody>
      </p:sp>
      <p:sp>
        <p:nvSpPr>
          <p:cNvPr id="14" name="TextBox 13">
            <a:extLst>
              <a:ext uri="{FF2B5EF4-FFF2-40B4-BE49-F238E27FC236}">
                <a16:creationId xmlns:a16="http://schemas.microsoft.com/office/drawing/2014/main" id="{A5C7312B-F705-4131-BACF-8B809396CCE6}"/>
              </a:ext>
            </a:extLst>
          </p:cNvPr>
          <p:cNvSpPr txBox="1"/>
          <p:nvPr/>
        </p:nvSpPr>
        <p:spPr>
          <a:xfrm>
            <a:off x="2433366" y="5888352"/>
            <a:ext cx="8607633" cy="523220"/>
          </a:xfrm>
          <a:prstGeom prst="rect">
            <a:avLst/>
          </a:prstGeom>
          <a:noFill/>
        </p:spPr>
        <p:txBody>
          <a:bodyPr wrap="square" rtlCol="0">
            <a:spAutoFit/>
          </a:bodyPr>
          <a:lstStyle/>
          <a:p>
            <a:pPr algn="ctr"/>
            <a:r>
              <a:rPr lang="en-US" sz="2800" dirty="0"/>
              <a:t>Time to death (weeks)</a:t>
            </a:r>
          </a:p>
        </p:txBody>
      </p:sp>
      <p:sp>
        <p:nvSpPr>
          <p:cNvPr id="16" name="TextBox 15">
            <a:extLst>
              <a:ext uri="{FF2B5EF4-FFF2-40B4-BE49-F238E27FC236}">
                <a16:creationId xmlns:a16="http://schemas.microsoft.com/office/drawing/2014/main" id="{1C30AC81-B1D1-407C-91BC-7A9DC081D3D2}"/>
              </a:ext>
            </a:extLst>
          </p:cNvPr>
          <p:cNvSpPr txBox="1"/>
          <p:nvPr/>
        </p:nvSpPr>
        <p:spPr>
          <a:xfrm>
            <a:off x="3150579" y="5422472"/>
            <a:ext cx="367408" cy="523220"/>
          </a:xfrm>
          <a:prstGeom prst="rect">
            <a:avLst/>
          </a:prstGeom>
          <a:noFill/>
        </p:spPr>
        <p:txBody>
          <a:bodyPr wrap="none" rtlCol="0">
            <a:spAutoFit/>
          </a:bodyPr>
          <a:lstStyle/>
          <a:p>
            <a:r>
              <a:rPr lang="en-US" sz="2800" dirty="0"/>
              <a:t>0</a:t>
            </a:r>
          </a:p>
        </p:txBody>
      </p:sp>
      <p:sp>
        <p:nvSpPr>
          <p:cNvPr id="17" name="TextBox 16">
            <a:extLst>
              <a:ext uri="{FF2B5EF4-FFF2-40B4-BE49-F238E27FC236}">
                <a16:creationId xmlns:a16="http://schemas.microsoft.com/office/drawing/2014/main" id="{DC49E7DE-068D-4497-9936-810779FCA863}"/>
              </a:ext>
            </a:extLst>
          </p:cNvPr>
          <p:cNvSpPr txBox="1"/>
          <p:nvPr/>
        </p:nvSpPr>
        <p:spPr>
          <a:xfrm>
            <a:off x="4175323" y="5422472"/>
            <a:ext cx="367408" cy="523220"/>
          </a:xfrm>
          <a:prstGeom prst="rect">
            <a:avLst/>
          </a:prstGeom>
          <a:noFill/>
        </p:spPr>
        <p:txBody>
          <a:bodyPr wrap="none" rtlCol="0">
            <a:spAutoFit/>
          </a:bodyPr>
          <a:lstStyle/>
          <a:p>
            <a:r>
              <a:rPr lang="en-US" sz="2800" dirty="0"/>
              <a:t>2</a:t>
            </a:r>
          </a:p>
        </p:txBody>
      </p:sp>
      <p:sp>
        <p:nvSpPr>
          <p:cNvPr id="18" name="TextBox 17">
            <a:extLst>
              <a:ext uri="{FF2B5EF4-FFF2-40B4-BE49-F238E27FC236}">
                <a16:creationId xmlns:a16="http://schemas.microsoft.com/office/drawing/2014/main" id="{FC47C5D2-CD2A-459F-A060-C0DF2F146E3D}"/>
              </a:ext>
            </a:extLst>
          </p:cNvPr>
          <p:cNvSpPr txBox="1"/>
          <p:nvPr/>
        </p:nvSpPr>
        <p:spPr>
          <a:xfrm>
            <a:off x="5200067" y="5422472"/>
            <a:ext cx="367408" cy="523220"/>
          </a:xfrm>
          <a:prstGeom prst="rect">
            <a:avLst/>
          </a:prstGeom>
          <a:noFill/>
        </p:spPr>
        <p:txBody>
          <a:bodyPr wrap="none" rtlCol="0">
            <a:spAutoFit/>
          </a:bodyPr>
          <a:lstStyle/>
          <a:p>
            <a:r>
              <a:rPr lang="en-US" sz="2800" dirty="0"/>
              <a:t>4</a:t>
            </a:r>
          </a:p>
        </p:txBody>
      </p:sp>
      <p:sp>
        <p:nvSpPr>
          <p:cNvPr id="19" name="TextBox 18">
            <a:extLst>
              <a:ext uri="{FF2B5EF4-FFF2-40B4-BE49-F238E27FC236}">
                <a16:creationId xmlns:a16="http://schemas.microsoft.com/office/drawing/2014/main" id="{F9EB5326-FFAB-4D3D-A132-DB6A55E9B925}"/>
              </a:ext>
            </a:extLst>
          </p:cNvPr>
          <p:cNvSpPr txBox="1"/>
          <p:nvPr/>
        </p:nvSpPr>
        <p:spPr>
          <a:xfrm>
            <a:off x="6224811" y="5422472"/>
            <a:ext cx="367408" cy="523220"/>
          </a:xfrm>
          <a:prstGeom prst="rect">
            <a:avLst/>
          </a:prstGeom>
          <a:noFill/>
        </p:spPr>
        <p:txBody>
          <a:bodyPr wrap="none" rtlCol="0">
            <a:spAutoFit/>
          </a:bodyPr>
          <a:lstStyle/>
          <a:p>
            <a:r>
              <a:rPr lang="en-US" sz="2800" dirty="0"/>
              <a:t>6</a:t>
            </a:r>
          </a:p>
        </p:txBody>
      </p:sp>
      <p:sp>
        <p:nvSpPr>
          <p:cNvPr id="20" name="TextBox 19">
            <a:extLst>
              <a:ext uri="{FF2B5EF4-FFF2-40B4-BE49-F238E27FC236}">
                <a16:creationId xmlns:a16="http://schemas.microsoft.com/office/drawing/2014/main" id="{AF54C3B6-81E4-43E6-A1FA-9F1D8A75F9A3}"/>
              </a:ext>
            </a:extLst>
          </p:cNvPr>
          <p:cNvSpPr txBox="1"/>
          <p:nvPr/>
        </p:nvSpPr>
        <p:spPr>
          <a:xfrm>
            <a:off x="7249555" y="5422472"/>
            <a:ext cx="367408" cy="523220"/>
          </a:xfrm>
          <a:prstGeom prst="rect">
            <a:avLst/>
          </a:prstGeom>
          <a:noFill/>
        </p:spPr>
        <p:txBody>
          <a:bodyPr wrap="none" rtlCol="0">
            <a:spAutoFit/>
          </a:bodyPr>
          <a:lstStyle/>
          <a:p>
            <a:r>
              <a:rPr lang="en-US" sz="2800" dirty="0"/>
              <a:t>8</a:t>
            </a:r>
          </a:p>
        </p:txBody>
      </p:sp>
      <p:sp>
        <p:nvSpPr>
          <p:cNvPr id="21" name="TextBox 20">
            <a:extLst>
              <a:ext uri="{FF2B5EF4-FFF2-40B4-BE49-F238E27FC236}">
                <a16:creationId xmlns:a16="http://schemas.microsoft.com/office/drawing/2014/main" id="{6BDE0BC2-3A7E-4A01-A0DB-04D7DA66DC12}"/>
              </a:ext>
            </a:extLst>
          </p:cNvPr>
          <p:cNvSpPr txBox="1"/>
          <p:nvPr/>
        </p:nvSpPr>
        <p:spPr>
          <a:xfrm>
            <a:off x="8198883" y="5422472"/>
            <a:ext cx="550151" cy="523220"/>
          </a:xfrm>
          <a:prstGeom prst="rect">
            <a:avLst/>
          </a:prstGeom>
          <a:noFill/>
        </p:spPr>
        <p:txBody>
          <a:bodyPr wrap="none" rtlCol="0">
            <a:spAutoFit/>
          </a:bodyPr>
          <a:lstStyle/>
          <a:p>
            <a:r>
              <a:rPr lang="en-US" sz="2800" dirty="0"/>
              <a:t>10</a:t>
            </a:r>
          </a:p>
        </p:txBody>
      </p:sp>
      <p:sp>
        <p:nvSpPr>
          <p:cNvPr id="22" name="TextBox 21">
            <a:extLst>
              <a:ext uri="{FF2B5EF4-FFF2-40B4-BE49-F238E27FC236}">
                <a16:creationId xmlns:a16="http://schemas.microsoft.com/office/drawing/2014/main" id="{40F33339-9BA8-409E-A8B1-2D82DF1EC3F2}"/>
              </a:ext>
            </a:extLst>
          </p:cNvPr>
          <p:cNvSpPr txBox="1"/>
          <p:nvPr/>
        </p:nvSpPr>
        <p:spPr>
          <a:xfrm>
            <a:off x="9223627" y="5422472"/>
            <a:ext cx="550151" cy="523220"/>
          </a:xfrm>
          <a:prstGeom prst="rect">
            <a:avLst/>
          </a:prstGeom>
          <a:noFill/>
        </p:spPr>
        <p:txBody>
          <a:bodyPr wrap="none" rtlCol="0">
            <a:spAutoFit/>
          </a:bodyPr>
          <a:lstStyle/>
          <a:p>
            <a:r>
              <a:rPr lang="en-US" sz="2800" dirty="0"/>
              <a:t>12</a:t>
            </a:r>
          </a:p>
        </p:txBody>
      </p:sp>
      <p:sp>
        <p:nvSpPr>
          <p:cNvPr id="23" name="TextBox 22">
            <a:extLst>
              <a:ext uri="{FF2B5EF4-FFF2-40B4-BE49-F238E27FC236}">
                <a16:creationId xmlns:a16="http://schemas.microsoft.com/office/drawing/2014/main" id="{F30A464F-69C8-495E-B890-47490D708087}"/>
              </a:ext>
            </a:extLst>
          </p:cNvPr>
          <p:cNvSpPr txBox="1"/>
          <p:nvPr/>
        </p:nvSpPr>
        <p:spPr>
          <a:xfrm>
            <a:off x="538651" y="2934859"/>
            <a:ext cx="1937309" cy="1261884"/>
          </a:xfrm>
          <a:prstGeom prst="rect">
            <a:avLst/>
          </a:prstGeom>
          <a:noFill/>
        </p:spPr>
        <p:txBody>
          <a:bodyPr wrap="square" rtlCol="0">
            <a:spAutoFit/>
          </a:bodyPr>
          <a:lstStyle/>
          <a:p>
            <a:pPr algn="ctr"/>
            <a:r>
              <a:rPr lang="en-US" sz="2800" dirty="0"/>
              <a:t>Cumulative </a:t>
            </a:r>
            <a:r>
              <a:rPr lang="en-US" sz="2800" b="1" dirty="0"/>
              <a:t>deaths</a:t>
            </a:r>
            <a:r>
              <a:rPr lang="en-US" sz="2800" dirty="0"/>
              <a:t> (%)</a:t>
            </a:r>
          </a:p>
          <a:p>
            <a:pPr algn="ctr"/>
            <a:r>
              <a:rPr lang="en-US" sz="2000" dirty="0"/>
              <a:t>(lower is better)</a:t>
            </a:r>
          </a:p>
        </p:txBody>
      </p:sp>
      <p:sp>
        <p:nvSpPr>
          <p:cNvPr id="5" name="Right Bracket 4">
            <a:extLst>
              <a:ext uri="{FF2B5EF4-FFF2-40B4-BE49-F238E27FC236}">
                <a16:creationId xmlns:a16="http://schemas.microsoft.com/office/drawing/2014/main" id="{9BFCFA32-F8B1-402E-90F9-D8957F20B1F3}"/>
              </a:ext>
            </a:extLst>
          </p:cNvPr>
          <p:cNvSpPr/>
          <p:nvPr/>
        </p:nvSpPr>
        <p:spPr>
          <a:xfrm>
            <a:off x="10103128" y="3858845"/>
            <a:ext cx="224883" cy="523220"/>
          </a:xfrm>
          <a:prstGeom prst="righ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A5C4534E-D16D-4100-B4FA-E744E4B4F699}"/>
              </a:ext>
            </a:extLst>
          </p:cNvPr>
          <p:cNvSpPr/>
          <p:nvPr/>
        </p:nvSpPr>
        <p:spPr>
          <a:xfrm>
            <a:off x="10328011" y="3840014"/>
            <a:ext cx="1337226" cy="461665"/>
          </a:xfrm>
          <a:prstGeom prst="rect">
            <a:avLst/>
          </a:prstGeom>
        </p:spPr>
        <p:txBody>
          <a:bodyPr wrap="none">
            <a:spAutoFit/>
          </a:bodyPr>
          <a:lstStyle/>
          <a:p>
            <a:pPr algn="ctr"/>
            <a:r>
              <a:rPr lang="en-US" sz="2400" dirty="0"/>
              <a:t>p = 0.086</a:t>
            </a:r>
          </a:p>
        </p:txBody>
      </p:sp>
      <p:sp>
        <p:nvSpPr>
          <p:cNvPr id="2" name="Rectangle 1">
            <a:extLst>
              <a:ext uri="{FF2B5EF4-FFF2-40B4-BE49-F238E27FC236}">
                <a16:creationId xmlns:a16="http://schemas.microsoft.com/office/drawing/2014/main" id="{A531705D-2832-1D9F-3135-0E9F7D3332D7}"/>
              </a:ext>
            </a:extLst>
          </p:cNvPr>
          <p:cNvSpPr/>
          <p:nvPr/>
        </p:nvSpPr>
        <p:spPr>
          <a:xfrm>
            <a:off x="7005805" y="3433950"/>
            <a:ext cx="3097323" cy="461665"/>
          </a:xfrm>
          <a:prstGeom prst="rect">
            <a:avLst/>
          </a:prstGeom>
        </p:spPr>
        <p:txBody>
          <a:bodyPr wrap="none">
            <a:spAutoFit/>
          </a:bodyPr>
          <a:lstStyle/>
          <a:p>
            <a:pPr algn="ctr"/>
            <a:r>
              <a:rPr lang="en-US" sz="2400" b="1" dirty="0">
                <a:solidFill>
                  <a:srgbClr val="A1CDD1"/>
                </a:solidFill>
              </a:rPr>
              <a:t>voriconazole + placebo</a:t>
            </a:r>
          </a:p>
        </p:txBody>
      </p:sp>
      <p:sp>
        <p:nvSpPr>
          <p:cNvPr id="25" name="Rectangle 24">
            <a:extLst>
              <a:ext uri="{FF2B5EF4-FFF2-40B4-BE49-F238E27FC236}">
                <a16:creationId xmlns:a16="http://schemas.microsoft.com/office/drawing/2014/main" id="{891E9340-5273-9887-CE1C-727BB01265AB}"/>
              </a:ext>
            </a:extLst>
          </p:cNvPr>
          <p:cNvSpPr/>
          <p:nvPr/>
        </p:nvSpPr>
        <p:spPr>
          <a:xfrm>
            <a:off x="7005805" y="4591050"/>
            <a:ext cx="3853876" cy="461665"/>
          </a:xfrm>
          <a:prstGeom prst="rect">
            <a:avLst/>
          </a:prstGeom>
        </p:spPr>
        <p:txBody>
          <a:bodyPr wrap="none">
            <a:spAutoFit/>
          </a:bodyPr>
          <a:lstStyle/>
          <a:p>
            <a:pPr algn="ctr"/>
            <a:r>
              <a:rPr lang="en-US" sz="2400" b="1" dirty="0"/>
              <a:t>voriconazole + anidulafungin</a:t>
            </a:r>
          </a:p>
        </p:txBody>
      </p:sp>
      <p:sp>
        <p:nvSpPr>
          <p:cNvPr id="26" name="Rectangle 25">
            <a:extLst>
              <a:ext uri="{FF2B5EF4-FFF2-40B4-BE49-F238E27FC236}">
                <a16:creationId xmlns:a16="http://schemas.microsoft.com/office/drawing/2014/main" id="{713A6191-51A9-D616-AFB4-EED20BC934F1}"/>
              </a:ext>
            </a:extLst>
          </p:cNvPr>
          <p:cNvSpPr/>
          <p:nvPr/>
        </p:nvSpPr>
        <p:spPr>
          <a:xfrm>
            <a:off x="4790049" y="1690688"/>
            <a:ext cx="5247249" cy="1179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11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C3A1B0-9945-34E8-7333-8666EBCDFA59}"/>
              </a:ext>
            </a:extLst>
          </p:cNvPr>
          <p:cNvSpPr>
            <a:spLocks noGrp="1"/>
          </p:cNvSpPr>
          <p:nvPr>
            <p:ph type="title"/>
          </p:nvPr>
        </p:nvSpPr>
        <p:spPr/>
        <p:txBody>
          <a:bodyPr/>
          <a:lstStyle/>
          <a:p>
            <a:pPr algn="ctr"/>
            <a:r>
              <a:rPr lang="en-US" dirty="0"/>
              <a:t>Reorienting ourselves</a:t>
            </a:r>
          </a:p>
        </p:txBody>
      </p:sp>
      <p:pic>
        <p:nvPicPr>
          <p:cNvPr id="10" name="Graphic 9" descr="Theatre with solid fill">
            <a:extLst>
              <a:ext uri="{FF2B5EF4-FFF2-40B4-BE49-F238E27FC236}">
                <a16:creationId xmlns:a16="http://schemas.microsoft.com/office/drawing/2014/main" id="{33146EF8-D817-5A55-3E83-E56E613612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1477" y="1925969"/>
            <a:ext cx="1819274" cy="1819274"/>
          </a:xfrm>
          <a:prstGeom prst="rect">
            <a:avLst/>
          </a:prstGeom>
        </p:spPr>
      </p:pic>
      <p:pic>
        <p:nvPicPr>
          <p:cNvPr id="12" name="Graphic 11" descr="Lecturer with solid fill">
            <a:extLst>
              <a:ext uri="{FF2B5EF4-FFF2-40B4-BE49-F238E27FC236}">
                <a16:creationId xmlns:a16="http://schemas.microsoft.com/office/drawing/2014/main" id="{AB8B9026-CBC7-4BE1-0B26-1530244937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4526" y="1846926"/>
            <a:ext cx="1819275" cy="1819275"/>
          </a:xfrm>
          <a:prstGeom prst="rect">
            <a:avLst/>
          </a:prstGeom>
        </p:spPr>
      </p:pic>
      <p:sp>
        <p:nvSpPr>
          <p:cNvPr id="13" name="TextBox 12">
            <a:extLst>
              <a:ext uri="{FF2B5EF4-FFF2-40B4-BE49-F238E27FC236}">
                <a16:creationId xmlns:a16="http://schemas.microsoft.com/office/drawing/2014/main" id="{AF5551EC-B0D3-E556-1133-0FDF2D3FC795}"/>
              </a:ext>
            </a:extLst>
          </p:cNvPr>
          <p:cNvSpPr txBox="1"/>
          <p:nvPr/>
        </p:nvSpPr>
        <p:spPr>
          <a:xfrm flipH="1">
            <a:off x="1282319" y="3666201"/>
            <a:ext cx="3876674" cy="2554545"/>
          </a:xfrm>
          <a:prstGeom prst="rect">
            <a:avLst/>
          </a:prstGeom>
          <a:noFill/>
        </p:spPr>
        <p:txBody>
          <a:bodyPr wrap="square" rtlCol="0">
            <a:spAutoFit/>
          </a:bodyPr>
          <a:lstStyle/>
          <a:p>
            <a:r>
              <a:rPr lang="en-US" sz="3200" b="1" i="1" dirty="0"/>
              <a:t>I </a:t>
            </a:r>
            <a:r>
              <a:rPr lang="en-US" sz="3200" dirty="0"/>
              <a:t>need to cover…</a:t>
            </a:r>
          </a:p>
          <a:p>
            <a:endParaRPr lang="en-US" sz="3200" b="1" i="1" dirty="0"/>
          </a:p>
          <a:p>
            <a:r>
              <a:rPr lang="en-US" sz="3200" b="1" i="1" dirty="0"/>
              <a:t>I </a:t>
            </a:r>
            <a:r>
              <a:rPr lang="en-US" sz="3200" dirty="0"/>
              <a:t>could talk about…</a:t>
            </a:r>
          </a:p>
          <a:p>
            <a:endParaRPr lang="en-US" sz="3200" b="1" i="1" dirty="0"/>
          </a:p>
          <a:p>
            <a:r>
              <a:rPr lang="en-US" sz="3200" b="1" i="1" dirty="0"/>
              <a:t>I </a:t>
            </a:r>
            <a:r>
              <a:rPr lang="en-US" sz="3200" dirty="0"/>
              <a:t>want to discuss…</a:t>
            </a:r>
            <a:endParaRPr lang="en-US" sz="3200" b="1" i="1" dirty="0"/>
          </a:p>
        </p:txBody>
      </p:sp>
      <p:sp>
        <p:nvSpPr>
          <p:cNvPr id="14" name="TextBox 13">
            <a:extLst>
              <a:ext uri="{FF2B5EF4-FFF2-40B4-BE49-F238E27FC236}">
                <a16:creationId xmlns:a16="http://schemas.microsoft.com/office/drawing/2014/main" id="{B18EAF9A-EDB9-5583-6C6C-CB016C4EE2A6}"/>
              </a:ext>
            </a:extLst>
          </p:cNvPr>
          <p:cNvSpPr txBox="1"/>
          <p:nvPr/>
        </p:nvSpPr>
        <p:spPr>
          <a:xfrm flipH="1">
            <a:off x="7023484" y="3666201"/>
            <a:ext cx="4606540" cy="2554545"/>
          </a:xfrm>
          <a:prstGeom prst="rect">
            <a:avLst/>
          </a:prstGeom>
          <a:noFill/>
        </p:spPr>
        <p:txBody>
          <a:bodyPr wrap="square" rtlCol="0">
            <a:spAutoFit/>
          </a:bodyPr>
          <a:lstStyle/>
          <a:p>
            <a:r>
              <a:rPr lang="en-US" sz="3200" b="1" i="1" dirty="0"/>
              <a:t>My learners </a:t>
            </a:r>
            <a:r>
              <a:rPr lang="en-US" sz="3200" dirty="0"/>
              <a:t>need to…</a:t>
            </a:r>
          </a:p>
          <a:p>
            <a:endParaRPr lang="en-US" sz="3200" b="1" i="1" dirty="0"/>
          </a:p>
          <a:p>
            <a:r>
              <a:rPr lang="en-US" sz="3200" b="1" i="1" dirty="0"/>
              <a:t>My learners </a:t>
            </a:r>
            <a:r>
              <a:rPr lang="en-US" sz="3200" dirty="0"/>
              <a:t>could…</a:t>
            </a:r>
          </a:p>
          <a:p>
            <a:endParaRPr lang="en-US" sz="3200" b="1" i="1" dirty="0"/>
          </a:p>
          <a:p>
            <a:r>
              <a:rPr lang="en-US" sz="3200" b="1" i="1" dirty="0"/>
              <a:t>My learners </a:t>
            </a:r>
            <a:r>
              <a:rPr lang="en-US" sz="3200" dirty="0"/>
              <a:t>want to…</a:t>
            </a:r>
            <a:endParaRPr lang="en-US" sz="3200" b="1" i="1" dirty="0"/>
          </a:p>
        </p:txBody>
      </p:sp>
      <p:cxnSp>
        <p:nvCxnSpPr>
          <p:cNvPr id="16" name="Straight Arrow Connector 15">
            <a:extLst>
              <a:ext uri="{FF2B5EF4-FFF2-40B4-BE49-F238E27FC236}">
                <a16:creationId xmlns:a16="http://schemas.microsoft.com/office/drawing/2014/main" id="{EB28FE1B-19A3-F9C9-C676-A038D11B7C0E}"/>
              </a:ext>
            </a:extLst>
          </p:cNvPr>
          <p:cNvCxnSpPr/>
          <p:nvPr/>
        </p:nvCxnSpPr>
        <p:spPr>
          <a:xfrm>
            <a:off x="4686300" y="2928013"/>
            <a:ext cx="2047875" cy="0"/>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4847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47A-9B0E-44E4-8A36-E585AADCE941}"/>
              </a:ext>
            </a:extLst>
          </p:cNvPr>
          <p:cNvSpPr>
            <a:spLocks noGrp="1"/>
          </p:cNvSpPr>
          <p:nvPr>
            <p:ph type="title"/>
          </p:nvPr>
        </p:nvSpPr>
        <p:spPr/>
        <p:txBody>
          <a:bodyPr/>
          <a:lstStyle/>
          <a:p>
            <a:pPr algn="ctr"/>
            <a:r>
              <a:rPr lang="en-US" dirty="0"/>
              <a:t>Slide design considerations</a:t>
            </a:r>
          </a:p>
        </p:txBody>
      </p:sp>
      <p:sp>
        <p:nvSpPr>
          <p:cNvPr id="3" name="Content Placeholder 2">
            <a:extLst>
              <a:ext uri="{FF2B5EF4-FFF2-40B4-BE49-F238E27FC236}">
                <a16:creationId xmlns:a16="http://schemas.microsoft.com/office/drawing/2014/main" id="{6A4BE683-3DB8-42C1-A872-A5167FE331B6}"/>
              </a:ext>
            </a:extLst>
          </p:cNvPr>
          <p:cNvSpPr>
            <a:spLocks noGrp="1"/>
          </p:cNvSpPr>
          <p:nvPr>
            <p:ph idx="1"/>
          </p:nvPr>
        </p:nvSpPr>
        <p:spPr/>
        <p:txBody>
          <a:bodyPr>
            <a:normAutofit fontScale="85000" lnSpcReduction="20000"/>
          </a:bodyPr>
          <a:lstStyle/>
          <a:p>
            <a:r>
              <a:rPr lang="en-US" dirty="0">
                <a:solidFill>
                  <a:schemeClr val="bg1">
                    <a:lumMod val="75000"/>
                  </a:schemeClr>
                </a:solidFill>
              </a:rPr>
              <a:t>Basics (typeface, font, color palette, templates)</a:t>
            </a:r>
          </a:p>
          <a:p>
            <a:endParaRPr lang="en-US" dirty="0">
              <a:solidFill>
                <a:schemeClr val="bg1">
                  <a:lumMod val="75000"/>
                </a:schemeClr>
              </a:solidFill>
            </a:endParaRPr>
          </a:p>
          <a:p>
            <a:r>
              <a:rPr lang="en-US" dirty="0">
                <a:solidFill>
                  <a:schemeClr val="bg1">
                    <a:lumMod val="75000"/>
                  </a:schemeClr>
                </a:solidFill>
                <a:latin typeface="Calibri" panose="020F0502020204030204" pitchFamily="34" charset="0"/>
              </a:rPr>
              <a:t>T</a:t>
            </a:r>
            <a:r>
              <a:rPr lang="en-US" sz="2800" b="0" i="0" dirty="0">
                <a:solidFill>
                  <a:schemeClr val="bg1">
                    <a:lumMod val="75000"/>
                  </a:schemeClr>
                </a:solidFill>
                <a:effectLst/>
                <a:latin typeface="Calibri" panose="020F0502020204030204" pitchFamily="34" charset="0"/>
              </a:rPr>
              <a:t>ables, charts, figures</a:t>
            </a:r>
            <a:endParaRPr lang="en-US" dirty="0">
              <a:solidFill>
                <a:schemeClr val="bg1">
                  <a:lumMod val="75000"/>
                </a:schemeClr>
              </a:solidFill>
            </a:endParaRPr>
          </a:p>
          <a:p>
            <a:endParaRPr lang="en-US" dirty="0"/>
          </a:p>
          <a:p>
            <a:r>
              <a:rPr lang="en-US" dirty="0"/>
              <a:t>Adding emphasis</a:t>
            </a:r>
          </a:p>
          <a:p>
            <a:endParaRPr lang="en-US" dirty="0"/>
          </a:p>
          <a:p>
            <a:r>
              <a:rPr lang="en-US" dirty="0">
                <a:solidFill>
                  <a:schemeClr val="bg1">
                    <a:lumMod val="75000"/>
                  </a:schemeClr>
                </a:solidFill>
              </a:rPr>
              <a:t>Animations/Transitions</a:t>
            </a:r>
          </a:p>
          <a:p>
            <a:endParaRPr lang="en-US" dirty="0">
              <a:solidFill>
                <a:schemeClr val="bg1">
                  <a:lumMod val="75000"/>
                </a:schemeClr>
              </a:solidFill>
            </a:endParaRPr>
          </a:p>
          <a:p>
            <a:r>
              <a:rPr lang="en-US" dirty="0">
                <a:solidFill>
                  <a:schemeClr val="bg1">
                    <a:lumMod val="75000"/>
                  </a:schemeClr>
                </a:solidFill>
              </a:rPr>
              <a:t>Media (icons, images, video)</a:t>
            </a:r>
          </a:p>
          <a:p>
            <a:endParaRPr lang="en-US" dirty="0">
              <a:solidFill>
                <a:schemeClr val="bg1">
                  <a:lumMod val="75000"/>
                </a:schemeClr>
              </a:solidFill>
            </a:endParaRPr>
          </a:p>
          <a:p>
            <a:r>
              <a:rPr lang="en-US" dirty="0">
                <a:solidFill>
                  <a:schemeClr val="bg1">
                    <a:lumMod val="75000"/>
                  </a:schemeClr>
                </a:solidFill>
              </a:rPr>
              <a:t>Slide navigation (silencing, links)</a:t>
            </a:r>
          </a:p>
        </p:txBody>
      </p:sp>
    </p:spTree>
    <p:extLst>
      <p:ext uri="{BB962C8B-B14F-4D97-AF65-F5344CB8AC3E}">
        <p14:creationId xmlns:p14="http://schemas.microsoft.com/office/powerpoint/2010/main" val="3992900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736F29-6E56-4501-B31F-04A1AE159BF3}"/>
              </a:ext>
            </a:extLst>
          </p:cNvPr>
          <p:cNvSpPr>
            <a:spLocks noGrp="1"/>
          </p:cNvSpPr>
          <p:nvPr>
            <p:ph type="title"/>
          </p:nvPr>
        </p:nvSpPr>
        <p:spPr/>
        <p:txBody>
          <a:bodyPr/>
          <a:lstStyle/>
          <a:p>
            <a:pPr algn="ctr"/>
            <a:r>
              <a:rPr lang="en-US" dirty="0"/>
              <a:t>Adding emphasis to text</a:t>
            </a:r>
            <a:endParaRPr lang="en-US" b="1" dirty="0"/>
          </a:p>
        </p:txBody>
      </p:sp>
      <p:sp>
        <p:nvSpPr>
          <p:cNvPr id="5" name="Content Placeholder 4">
            <a:extLst>
              <a:ext uri="{FF2B5EF4-FFF2-40B4-BE49-F238E27FC236}">
                <a16:creationId xmlns:a16="http://schemas.microsoft.com/office/drawing/2014/main" id="{8A179794-1E35-4514-9F7A-4718897C248D}"/>
              </a:ext>
            </a:extLst>
          </p:cNvPr>
          <p:cNvSpPr>
            <a:spLocks noGrp="1"/>
          </p:cNvSpPr>
          <p:nvPr>
            <p:ph idx="1"/>
          </p:nvPr>
        </p:nvSpPr>
        <p:spPr/>
        <p:txBody>
          <a:bodyPr/>
          <a:lstStyle/>
          <a:p>
            <a:r>
              <a:rPr lang="en-US" u="sng" dirty="0"/>
              <a:t>Underline</a:t>
            </a:r>
            <a:r>
              <a:rPr lang="en-US" dirty="0"/>
              <a:t> is easier for viewer to distinguish than </a:t>
            </a:r>
            <a:r>
              <a:rPr lang="en-US" b="1" dirty="0"/>
              <a:t>bold</a:t>
            </a:r>
            <a:r>
              <a:rPr lang="en-US" dirty="0"/>
              <a:t> or </a:t>
            </a:r>
            <a:r>
              <a:rPr lang="en-US" i="1" dirty="0"/>
              <a:t>italics</a:t>
            </a:r>
          </a:p>
          <a:p>
            <a:endParaRPr lang="en-US" i="1" u="sng" dirty="0"/>
          </a:p>
          <a:p>
            <a:r>
              <a:rPr lang="en-US" dirty="0"/>
              <a:t>Change in </a:t>
            </a:r>
            <a:r>
              <a:rPr lang="en-US" dirty="0">
                <a:latin typeface="Bradley Hand ITC" panose="03070402050302030203" pitchFamily="66" charset="0"/>
              </a:rPr>
              <a:t>typeface</a:t>
            </a:r>
            <a:r>
              <a:rPr lang="en-US" dirty="0">
                <a:latin typeface="Georgia" panose="02040502050405020303" pitchFamily="18" charset="0"/>
              </a:rPr>
              <a:t> </a:t>
            </a:r>
            <a:r>
              <a:rPr lang="en-US" dirty="0"/>
              <a:t>is usually distracting</a:t>
            </a:r>
          </a:p>
          <a:p>
            <a:endParaRPr lang="en-US" dirty="0">
              <a:solidFill>
                <a:srgbClr val="FF0000"/>
              </a:solidFill>
            </a:endParaRPr>
          </a:p>
          <a:p>
            <a:r>
              <a:rPr lang="en-US" dirty="0">
                <a:solidFill>
                  <a:srgbClr val="FF0000"/>
                </a:solidFill>
              </a:rPr>
              <a:t>Color</a:t>
            </a:r>
            <a:r>
              <a:rPr lang="en-US" dirty="0"/>
              <a:t> or </a:t>
            </a:r>
            <a:r>
              <a:rPr lang="en-US" sz="4400" dirty="0"/>
              <a:t>Size</a:t>
            </a:r>
            <a:r>
              <a:rPr lang="en-US" dirty="0"/>
              <a:t> change generally the most effective, but limit the number of color/size changes on any individual slide to ~3</a:t>
            </a:r>
            <a:endParaRPr lang="en-US" i="1" dirty="0"/>
          </a:p>
        </p:txBody>
      </p:sp>
    </p:spTree>
    <p:extLst>
      <p:ext uri="{BB962C8B-B14F-4D97-AF65-F5344CB8AC3E}">
        <p14:creationId xmlns:p14="http://schemas.microsoft.com/office/powerpoint/2010/main" val="2958243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A2412-FFB4-4A4B-B2B5-3D1C75D1ED14}"/>
              </a:ext>
            </a:extLst>
          </p:cNvPr>
          <p:cNvSpPr>
            <a:spLocks noGrp="1"/>
          </p:cNvSpPr>
          <p:nvPr>
            <p:ph idx="4294967295"/>
          </p:nvPr>
        </p:nvSpPr>
        <p:spPr>
          <a:xfrm>
            <a:off x="0" y="1825625"/>
            <a:ext cx="10515600" cy="4351338"/>
          </a:xfrm>
        </p:spPr>
        <p:txBody>
          <a:bodyPr>
            <a:normAutofit/>
          </a:bodyPr>
          <a:lstStyle/>
          <a:p>
            <a:endParaRPr lang="en-US" dirty="0"/>
          </a:p>
          <a:p>
            <a:endParaRPr lang="en-US" dirty="0">
              <a:latin typeface="Comic Sans MS" panose="030F0702030302020204" pitchFamily="66" charset="0"/>
            </a:endParaRPr>
          </a:p>
          <a:p>
            <a:endParaRPr lang="en-US" dirty="0">
              <a:latin typeface="Georgia" panose="02040502050405020303" pitchFamily="18" charset="0"/>
            </a:endParaRPr>
          </a:p>
          <a:p>
            <a:endParaRPr lang="en-US" dirty="0">
              <a:latin typeface="Baskerville Old Face" panose="02020602080505020303" pitchFamily="18" charset="0"/>
            </a:endParaRPr>
          </a:p>
        </p:txBody>
      </p:sp>
      <p:sp>
        <p:nvSpPr>
          <p:cNvPr id="4" name="Rectangle 3">
            <a:extLst>
              <a:ext uri="{FF2B5EF4-FFF2-40B4-BE49-F238E27FC236}">
                <a16:creationId xmlns:a16="http://schemas.microsoft.com/office/drawing/2014/main" id="{A6024500-8CA5-4EC7-B3FD-851054094B73}"/>
              </a:ext>
            </a:extLst>
          </p:cNvPr>
          <p:cNvSpPr/>
          <p:nvPr/>
        </p:nvSpPr>
        <p:spPr>
          <a:xfrm>
            <a:off x="7013525" y="903349"/>
            <a:ext cx="104067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Bold</a:t>
            </a:r>
          </a:p>
        </p:txBody>
      </p:sp>
      <p:sp>
        <p:nvSpPr>
          <p:cNvPr id="5" name="Rectangle 4">
            <a:extLst>
              <a:ext uri="{FF2B5EF4-FFF2-40B4-BE49-F238E27FC236}">
                <a16:creationId xmlns:a16="http://schemas.microsoft.com/office/drawing/2014/main" id="{9C484CCA-7491-442C-B60E-DA6FC50E2987}"/>
              </a:ext>
            </a:extLst>
          </p:cNvPr>
          <p:cNvSpPr/>
          <p:nvPr/>
        </p:nvSpPr>
        <p:spPr>
          <a:xfrm>
            <a:off x="7046387" y="1998722"/>
            <a:ext cx="974947"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Italic</a:t>
            </a:r>
          </a:p>
        </p:txBody>
      </p:sp>
      <p:sp>
        <p:nvSpPr>
          <p:cNvPr id="6" name="Rectangle 5">
            <a:extLst>
              <a:ext uri="{FF2B5EF4-FFF2-40B4-BE49-F238E27FC236}">
                <a16:creationId xmlns:a16="http://schemas.microsoft.com/office/drawing/2014/main" id="{2325FC88-C5D2-4B7C-8D5A-56C3D31E3AE4}"/>
              </a:ext>
            </a:extLst>
          </p:cNvPr>
          <p:cNvSpPr/>
          <p:nvPr/>
        </p:nvSpPr>
        <p:spPr>
          <a:xfrm>
            <a:off x="6657689" y="4097136"/>
            <a:ext cx="168187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Size</a:t>
            </a:r>
          </a:p>
        </p:txBody>
      </p:sp>
      <p:sp>
        <p:nvSpPr>
          <p:cNvPr id="7" name="Rectangle 6">
            <a:extLst>
              <a:ext uri="{FF2B5EF4-FFF2-40B4-BE49-F238E27FC236}">
                <a16:creationId xmlns:a16="http://schemas.microsoft.com/office/drawing/2014/main" id="{F1BC9918-C586-43F4-B2A4-2CA4544FC090}"/>
              </a:ext>
            </a:extLst>
          </p:cNvPr>
          <p:cNvSpPr/>
          <p:nvPr/>
        </p:nvSpPr>
        <p:spPr>
          <a:xfrm>
            <a:off x="6983068" y="5561842"/>
            <a:ext cx="1101584"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ED7D31"/>
                </a:solidFill>
                <a:effectLst/>
                <a:uLnTx/>
                <a:uFillTx/>
                <a:latin typeface="Helvetica" panose="020B0604020202020204" pitchFamily="34" charset="0"/>
                <a:ea typeface="+mn-ea"/>
                <a:cs typeface="Helvetica" panose="020B0604020202020204" pitchFamily="34" charset="0"/>
              </a:rPr>
              <a:t>Color</a:t>
            </a:r>
          </a:p>
        </p:txBody>
      </p:sp>
      <p:sp>
        <p:nvSpPr>
          <p:cNvPr id="8" name="Rectangle 7">
            <a:extLst>
              <a:ext uri="{FF2B5EF4-FFF2-40B4-BE49-F238E27FC236}">
                <a16:creationId xmlns:a16="http://schemas.microsoft.com/office/drawing/2014/main" id="{A7A7BD89-8D82-4991-B42C-6541BA552083}"/>
              </a:ext>
            </a:extLst>
          </p:cNvPr>
          <p:cNvSpPr/>
          <p:nvPr/>
        </p:nvSpPr>
        <p:spPr>
          <a:xfrm>
            <a:off x="6620790" y="3094095"/>
            <a:ext cx="1826141"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Underline</a:t>
            </a:r>
          </a:p>
        </p:txBody>
      </p:sp>
      <p:sp>
        <p:nvSpPr>
          <p:cNvPr id="9" name="Rectangle 8">
            <a:extLst>
              <a:ext uri="{FF2B5EF4-FFF2-40B4-BE49-F238E27FC236}">
                <a16:creationId xmlns:a16="http://schemas.microsoft.com/office/drawing/2014/main" id="{0B80549E-7F25-4776-A1B6-D071D86010C8}"/>
              </a:ext>
            </a:extLst>
          </p:cNvPr>
          <p:cNvSpPr/>
          <p:nvPr/>
        </p:nvSpPr>
        <p:spPr>
          <a:xfrm>
            <a:off x="4175260" y="903349"/>
            <a:ext cx="952505"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Bold</a:t>
            </a:r>
          </a:p>
        </p:txBody>
      </p:sp>
      <p:sp>
        <p:nvSpPr>
          <p:cNvPr id="10" name="Rectangle 9">
            <a:extLst>
              <a:ext uri="{FF2B5EF4-FFF2-40B4-BE49-F238E27FC236}">
                <a16:creationId xmlns:a16="http://schemas.microsoft.com/office/drawing/2014/main" id="{B6B41F96-E7FF-477F-B544-DB282A5BC975}"/>
              </a:ext>
            </a:extLst>
          </p:cNvPr>
          <p:cNvSpPr/>
          <p:nvPr/>
        </p:nvSpPr>
        <p:spPr>
          <a:xfrm>
            <a:off x="4164040" y="1998722"/>
            <a:ext cx="974947"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Italic</a:t>
            </a:r>
          </a:p>
        </p:txBody>
      </p:sp>
      <p:sp>
        <p:nvSpPr>
          <p:cNvPr id="11" name="Rectangle 10">
            <a:extLst>
              <a:ext uri="{FF2B5EF4-FFF2-40B4-BE49-F238E27FC236}">
                <a16:creationId xmlns:a16="http://schemas.microsoft.com/office/drawing/2014/main" id="{F6786644-BF6E-47C1-8799-A06437E15D8D}"/>
              </a:ext>
            </a:extLst>
          </p:cNvPr>
          <p:cNvSpPr/>
          <p:nvPr/>
        </p:nvSpPr>
        <p:spPr>
          <a:xfrm>
            <a:off x="4175260" y="4322809"/>
            <a:ext cx="931665"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Size</a:t>
            </a:r>
          </a:p>
        </p:txBody>
      </p:sp>
      <p:sp>
        <p:nvSpPr>
          <p:cNvPr id="12" name="Rectangle 11">
            <a:extLst>
              <a:ext uri="{FF2B5EF4-FFF2-40B4-BE49-F238E27FC236}">
                <a16:creationId xmlns:a16="http://schemas.microsoft.com/office/drawing/2014/main" id="{CD352ABA-3162-4F3B-BD6C-709244C9CDF1}"/>
              </a:ext>
            </a:extLst>
          </p:cNvPr>
          <p:cNvSpPr/>
          <p:nvPr/>
        </p:nvSpPr>
        <p:spPr>
          <a:xfrm>
            <a:off x="4100721" y="5561842"/>
            <a:ext cx="1101584"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Color</a:t>
            </a:r>
          </a:p>
        </p:txBody>
      </p:sp>
      <p:sp>
        <p:nvSpPr>
          <p:cNvPr id="13" name="Rectangle 12">
            <a:extLst>
              <a:ext uri="{FF2B5EF4-FFF2-40B4-BE49-F238E27FC236}">
                <a16:creationId xmlns:a16="http://schemas.microsoft.com/office/drawing/2014/main" id="{839B94AF-ED9B-40EC-9A4B-E951ED46CE0C}"/>
              </a:ext>
            </a:extLst>
          </p:cNvPr>
          <p:cNvSpPr/>
          <p:nvPr/>
        </p:nvSpPr>
        <p:spPr>
          <a:xfrm>
            <a:off x="3738443" y="3094095"/>
            <a:ext cx="1826141"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Underline</a:t>
            </a:r>
          </a:p>
        </p:txBody>
      </p:sp>
    </p:spTree>
    <p:extLst>
      <p:ext uri="{BB962C8B-B14F-4D97-AF65-F5344CB8AC3E}">
        <p14:creationId xmlns:p14="http://schemas.microsoft.com/office/powerpoint/2010/main" val="42132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Adding emphasis to tables/figures</a:t>
            </a:r>
          </a:p>
        </p:txBody>
      </p:sp>
    </p:spTree>
    <p:extLst>
      <p:ext uri="{BB962C8B-B14F-4D97-AF65-F5344CB8AC3E}">
        <p14:creationId xmlns:p14="http://schemas.microsoft.com/office/powerpoint/2010/main" val="3647046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1: Emphasize with color (arrows) </a:t>
            </a:r>
          </a:p>
        </p:txBody>
      </p:sp>
      <p:pic>
        <p:nvPicPr>
          <p:cNvPr id="4" name="Picture 3">
            <a:extLst>
              <a:ext uri="{FF2B5EF4-FFF2-40B4-BE49-F238E27FC236}">
                <a16:creationId xmlns:a16="http://schemas.microsoft.com/office/drawing/2014/main" id="{6A208EB3-39C7-4F3C-91AB-B71D6C9F50CC}"/>
              </a:ext>
            </a:extLst>
          </p:cNvPr>
          <p:cNvPicPr>
            <a:picLocks noChangeAspect="1"/>
          </p:cNvPicPr>
          <p:nvPr/>
        </p:nvPicPr>
        <p:blipFill rotWithShape="1">
          <a:blip r:embed="rId2"/>
          <a:srcRect l="772" t="2980" b="17550"/>
          <a:stretch/>
        </p:blipFill>
        <p:spPr>
          <a:xfrm>
            <a:off x="1544475" y="1586890"/>
            <a:ext cx="9103050" cy="4610141"/>
          </a:xfrm>
          <a:prstGeom prst="rect">
            <a:avLst/>
          </a:prstGeom>
        </p:spPr>
      </p:pic>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cxnSp>
        <p:nvCxnSpPr>
          <p:cNvPr id="8" name="Straight Arrow Connector 7">
            <a:extLst>
              <a:ext uri="{FF2B5EF4-FFF2-40B4-BE49-F238E27FC236}">
                <a16:creationId xmlns:a16="http://schemas.microsoft.com/office/drawing/2014/main" id="{830CC413-7A0E-47EF-8C07-4AB040E121AB}"/>
              </a:ext>
            </a:extLst>
          </p:cNvPr>
          <p:cNvCxnSpPr/>
          <p:nvPr/>
        </p:nvCxnSpPr>
        <p:spPr>
          <a:xfrm>
            <a:off x="953347" y="3717634"/>
            <a:ext cx="59112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066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2: Emphasize with color (shape) </a:t>
            </a:r>
          </a:p>
        </p:txBody>
      </p:sp>
      <p:pic>
        <p:nvPicPr>
          <p:cNvPr id="4" name="Picture 3">
            <a:extLst>
              <a:ext uri="{FF2B5EF4-FFF2-40B4-BE49-F238E27FC236}">
                <a16:creationId xmlns:a16="http://schemas.microsoft.com/office/drawing/2014/main" id="{6A208EB3-39C7-4F3C-91AB-B71D6C9F50CC}"/>
              </a:ext>
            </a:extLst>
          </p:cNvPr>
          <p:cNvPicPr>
            <a:picLocks noChangeAspect="1"/>
          </p:cNvPicPr>
          <p:nvPr/>
        </p:nvPicPr>
        <p:blipFill rotWithShape="1">
          <a:blip r:embed="rId2"/>
          <a:srcRect l="772" t="2980" b="17550"/>
          <a:stretch/>
        </p:blipFill>
        <p:spPr>
          <a:xfrm>
            <a:off x="1544475" y="1586890"/>
            <a:ext cx="9103050" cy="4610141"/>
          </a:xfrm>
          <a:prstGeom prst="rect">
            <a:avLst/>
          </a:prstGeom>
        </p:spPr>
      </p:pic>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sp>
        <p:nvSpPr>
          <p:cNvPr id="6" name="Rectangle 5">
            <a:extLst>
              <a:ext uri="{FF2B5EF4-FFF2-40B4-BE49-F238E27FC236}">
                <a16:creationId xmlns:a16="http://schemas.microsoft.com/office/drawing/2014/main" id="{635497E9-5527-428C-BE35-89164E0CA3ED}"/>
              </a:ext>
            </a:extLst>
          </p:cNvPr>
          <p:cNvSpPr/>
          <p:nvPr/>
        </p:nvSpPr>
        <p:spPr>
          <a:xfrm>
            <a:off x="1544476" y="3352800"/>
            <a:ext cx="9103050" cy="480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0603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3: Emphasize with spotlight</a:t>
            </a:r>
          </a:p>
        </p:txBody>
      </p:sp>
      <p:pic>
        <p:nvPicPr>
          <p:cNvPr id="4" name="Picture 3">
            <a:extLst>
              <a:ext uri="{FF2B5EF4-FFF2-40B4-BE49-F238E27FC236}">
                <a16:creationId xmlns:a16="http://schemas.microsoft.com/office/drawing/2014/main" id="{6A208EB3-39C7-4F3C-91AB-B71D6C9F50CC}"/>
              </a:ext>
            </a:extLst>
          </p:cNvPr>
          <p:cNvPicPr>
            <a:picLocks noChangeAspect="1"/>
          </p:cNvPicPr>
          <p:nvPr/>
        </p:nvPicPr>
        <p:blipFill rotWithShape="1">
          <a:blip r:embed="rId2"/>
          <a:srcRect l="772" t="2980" b="17550"/>
          <a:stretch/>
        </p:blipFill>
        <p:spPr>
          <a:xfrm>
            <a:off x="1544475" y="1586890"/>
            <a:ext cx="9103050" cy="4610141"/>
          </a:xfrm>
          <a:prstGeom prst="rect">
            <a:avLst/>
          </a:prstGeom>
        </p:spPr>
      </p:pic>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spTree>
    <p:extLst>
      <p:ext uri="{BB962C8B-B14F-4D97-AF65-F5344CB8AC3E}">
        <p14:creationId xmlns:p14="http://schemas.microsoft.com/office/powerpoint/2010/main" val="8629246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3: Emphasize with spotlight</a:t>
            </a:r>
          </a:p>
        </p:txBody>
      </p:sp>
      <p:pic>
        <p:nvPicPr>
          <p:cNvPr id="4" name="Picture 3">
            <a:extLst>
              <a:ext uri="{FF2B5EF4-FFF2-40B4-BE49-F238E27FC236}">
                <a16:creationId xmlns:a16="http://schemas.microsoft.com/office/drawing/2014/main" id="{6A208EB3-39C7-4F3C-91AB-B71D6C9F50CC}"/>
              </a:ext>
            </a:extLst>
          </p:cNvPr>
          <p:cNvPicPr>
            <a:picLocks noChangeAspect="1"/>
          </p:cNvPicPr>
          <p:nvPr/>
        </p:nvPicPr>
        <p:blipFill rotWithShape="1">
          <a:blip r:embed="rId2"/>
          <a:srcRect l="772" t="2980" b="17550"/>
          <a:stretch/>
        </p:blipFill>
        <p:spPr>
          <a:xfrm>
            <a:off x="1544475" y="1586890"/>
            <a:ext cx="9103050" cy="4610141"/>
          </a:xfrm>
          <a:prstGeom prst="rect">
            <a:avLst/>
          </a:prstGeom>
        </p:spPr>
      </p:pic>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sp>
        <p:nvSpPr>
          <p:cNvPr id="6" name="Freeform: Shape 5">
            <a:extLst>
              <a:ext uri="{FF2B5EF4-FFF2-40B4-BE49-F238E27FC236}">
                <a16:creationId xmlns:a16="http://schemas.microsoft.com/office/drawing/2014/main" id="{1A6FBC46-A6ED-19DB-FE28-AF4FD69049C1}"/>
              </a:ext>
            </a:extLst>
          </p:cNvPr>
          <p:cNvSpPr/>
          <p:nvPr/>
        </p:nvSpPr>
        <p:spPr>
          <a:xfrm>
            <a:off x="-6351639" y="-5361231"/>
            <a:ext cx="25603200" cy="6126480"/>
          </a:xfrm>
          <a:custGeom>
            <a:avLst/>
            <a:gdLst>
              <a:gd name="connsiteX0" fmla="*/ 8434495 w 28346399"/>
              <a:gd name="connsiteY0" fmla="*/ 6629399 h 15824199"/>
              <a:gd name="connsiteX1" fmla="*/ 8434495 w 28346399"/>
              <a:gd name="connsiteY1" fmla="*/ 7954962 h 15824199"/>
              <a:gd name="connsiteX2" fmla="*/ 18438703 w 28346399"/>
              <a:gd name="connsiteY2" fmla="*/ 7954962 h 15824199"/>
              <a:gd name="connsiteX3" fmla="*/ 18438703 w 28346399"/>
              <a:gd name="connsiteY3" fmla="*/ 6629399 h 15824199"/>
              <a:gd name="connsiteX4" fmla="*/ 0 w 28346399"/>
              <a:gd name="connsiteY4" fmla="*/ 0 h 15824199"/>
              <a:gd name="connsiteX5" fmla="*/ 28346399 w 28346399"/>
              <a:gd name="connsiteY5" fmla="*/ 0 h 15824199"/>
              <a:gd name="connsiteX6" fmla="*/ 28346399 w 28346399"/>
              <a:gd name="connsiteY6" fmla="*/ 15824199 h 15824199"/>
              <a:gd name="connsiteX7" fmla="*/ 0 w 28346399"/>
              <a:gd name="connsiteY7" fmla="*/ 15824199 h 1582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46399" h="15824199">
                <a:moveTo>
                  <a:pt x="8434495" y="6629399"/>
                </a:moveTo>
                <a:lnTo>
                  <a:pt x="8434495" y="7954962"/>
                </a:lnTo>
                <a:lnTo>
                  <a:pt x="18438703" y="7954962"/>
                </a:lnTo>
                <a:lnTo>
                  <a:pt x="18438703" y="6629399"/>
                </a:lnTo>
                <a:close/>
                <a:moveTo>
                  <a:pt x="0" y="0"/>
                </a:moveTo>
                <a:lnTo>
                  <a:pt x="28346399" y="0"/>
                </a:lnTo>
                <a:lnTo>
                  <a:pt x="28346399" y="15824199"/>
                </a:lnTo>
                <a:lnTo>
                  <a:pt x="0" y="15824199"/>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A4E61B9-80DD-17A8-CA9C-AE22733606B5}"/>
              </a:ext>
            </a:extLst>
          </p:cNvPr>
          <p:cNvSpPr/>
          <p:nvPr/>
        </p:nvSpPr>
        <p:spPr>
          <a:xfrm>
            <a:off x="-6057901" y="765249"/>
            <a:ext cx="25603200" cy="6126480"/>
          </a:xfrm>
          <a:custGeom>
            <a:avLst/>
            <a:gdLst>
              <a:gd name="connsiteX0" fmla="*/ 8434495 w 28346399"/>
              <a:gd name="connsiteY0" fmla="*/ 6629399 h 15824199"/>
              <a:gd name="connsiteX1" fmla="*/ 8434495 w 28346399"/>
              <a:gd name="connsiteY1" fmla="*/ 7954962 h 15824199"/>
              <a:gd name="connsiteX2" fmla="*/ 18438703 w 28346399"/>
              <a:gd name="connsiteY2" fmla="*/ 7954962 h 15824199"/>
              <a:gd name="connsiteX3" fmla="*/ 18438703 w 28346399"/>
              <a:gd name="connsiteY3" fmla="*/ 6629399 h 15824199"/>
              <a:gd name="connsiteX4" fmla="*/ 0 w 28346399"/>
              <a:gd name="connsiteY4" fmla="*/ 0 h 15824199"/>
              <a:gd name="connsiteX5" fmla="*/ 28346399 w 28346399"/>
              <a:gd name="connsiteY5" fmla="*/ 0 h 15824199"/>
              <a:gd name="connsiteX6" fmla="*/ 28346399 w 28346399"/>
              <a:gd name="connsiteY6" fmla="*/ 15824199 h 15824199"/>
              <a:gd name="connsiteX7" fmla="*/ 0 w 28346399"/>
              <a:gd name="connsiteY7" fmla="*/ 15824199 h 1582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46399" h="15824199">
                <a:moveTo>
                  <a:pt x="8434495" y="6629399"/>
                </a:moveTo>
                <a:lnTo>
                  <a:pt x="8434495" y="7954962"/>
                </a:lnTo>
                <a:lnTo>
                  <a:pt x="18438703" y="7954962"/>
                </a:lnTo>
                <a:lnTo>
                  <a:pt x="18438703" y="6629399"/>
                </a:lnTo>
                <a:close/>
                <a:moveTo>
                  <a:pt x="0" y="0"/>
                </a:moveTo>
                <a:lnTo>
                  <a:pt x="28346399" y="0"/>
                </a:lnTo>
                <a:lnTo>
                  <a:pt x="28346399" y="15824199"/>
                </a:lnTo>
                <a:lnTo>
                  <a:pt x="0" y="15824199"/>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746EE8-39CC-4864-AE3B-CC8A460A34D4}"/>
              </a:ext>
            </a:extLst>
          </p:cNvPr>
          <p:cNvSpPr/>
          <p:nvPr/>
        </p:nvSpPr>
        <p:spPr>
          <a:xfrm>
            <a:off x="3410136" y="2595907"/>
            <a:ext cx="5371727" cy="707886"/>
          </a:xfrm>
          <a:prstGeom prst="rect">
            <a:avLst/>
          </a:prstGeom>
        </p:spPr>
        <p:txBody>
          <a:bodyPr wrap="none">
            <a:spAutoFit/>
          </a:bodyPr>
          <a:lstStyle/>
          <a:p>
            <a:r>
              <a:rPr lang="en-US" sz="4000" dirty="0">
                <a:solidFill>
                  <a:schemeClr val="bg1"/>
                </a:solidFill>
              </a:rPr>
              <a:t>Emphasize with spotlight</a:t>
            </a:r>
          </a:p>
        </p:txBody>
      </p:sp>
    </p:spTree>
    <p:extLst>
      <p:ext uri="{BB962C8B-B14F-4D97-AF65-F5344CB8AC3E}">
        <p14:creationId xmlns:p14="http://schemas.microsoft.com/office/powerpoint/2010/main" val="256667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make the “spotlight” effect</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p:txBody>
          <a:bodyPr/>
          <a:lstStyle/>
          <a:p>
            <a:pPr marL="514350" indent="-514350">
              <a:buFont typeface="+mj-lt"/>
              <a:buAutoNum type="arabicPeriod"/>
            </a:pPr>
            <a:r>
              <a:rPr lang="en-US" dirty="0"/>
              <a:t>Select the slide to which you want to add the “spotlight” and duplicate it</a:t>
            </a:r>
          </a:p>
          <a:p>
            <a:pPr lvl="1"/>
            <a:r>
              <a:rPr lang="en-US" dirty="0"/>
              <a:t>On a PC, right click and choose “Duplicate Slide”</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913428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make the “spotlight” effect</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p:txBody>
          <a:bodyPr/>
          <a:lstStyle/>
          <a:p>
            <a:pPr marL="514350" indent="-514350">
              <a:buFont typeface="+mj-lt"/>
              <a:buAutoNum type="arabicPeriod" startAt="2"/>
            </a:pPr>
            <a:r>
              <a:rPr lang="en-US" dirty="0"/>
              <a:t>On the second copy of the slide, insert a “Rectangle” shape</a:t>
            </a:r>
          </a:p>
          <a:p>
            <a:pPr lvl="1"/>
            <a:r>
              <a:rPr lang="en-US" dirty="0"/>
              <a:t>Drag the corner so that the rectangle is bigger than the slide itself</a:t>
            </a:r>
          </a:p>
          <a:p>
            <a:pPr lvl="1"/>
            <a:r>
              <a:rPr lang="en-US" dirty="0"/>
              <a:t>For the “Shape Fill” color select black</a:t>
            </a:r>
          </a:p>
          <a:p>
            <a:pPr lvl="1"/>
            <a:r>
              <a:rPr lang="en-US" dirty="0"/>
              <a:t>For the “Shape Outline” color select “No outline”</a:t>
            </a:r>
          </a:p>
          <a:p>
            <a:pPr lvl="1"/>
            <a:endParaRPr lang="en-US" dirty="0"/>
          </a:p>
          <a:p>
            <a:pPr marL="0" indent="0" algn="ctr">
              <a:buNone/>
            </a:pPr>
            <a:r>
              <a:rPr lang="en-US" dirty="0"/>
              <a:t>At this point the entire slide should be covered by a black rectangle (the content of the slide is </a:t>
            </a:r>
            <a:r>
              <a:rPr lang="en-US" u="sng" dirty="0"/>
              <a:t>not</a:t>
            </a:r>
            <a:r>
              <a:rPr lang="en-US" dirty="0"/>
              <a:t> visible)</a:t>
            </a:r>
          </a:p>
          <a:p>
            <a:pPr marL="0" indent="0">
              <a:buNone/>
            </a:pPr>
            <a:endParaRPr lang="en-US" dirty="0"/>
          </a:p>
          <a:p>
            <a:pPr marL="514350" indent="-514350">
              <a:buFont typeface="+mj-lt"/>
              <a:buAutoNum type="arabicPeriod" startAt="2"/>
            </a:pPr>
            <a:endParaRPr lang="en-US" dirty="0"/>
          </a:p>
          <a:p>
            <a:pPr marL="514350" indent="-514350">
              <a:buFont typeface="+mj-lt"/>
              <a:buAutoNum type="arabicPeriod" startAt="2"/>
            </a:pPr>
            <a:endParaRPr lang="en-US" dirty="0"/>
          </a:p>
          <a:p>
            <a:pPr marL="514350" indent="-514350">
              <a:buFont typeface="+mj-lt"/>
              <a:buAutoNum type="arabicPeriod" startAt="2"/>
            </a:pPr>
            <a:endParaRPr lang="en-US" dirty="0"/>
          </a:p>
        </p:txBody>
      </p:sp>
    </p:spTree>
    <p:extLst>
      <p:ext uri="{BB962C8B-B14F-4D97-AF65-F5344CB8AC3E}">
        <p14:creationId xmlns:p14="http://schemas.microsoft.com/office/powerpoint/2010/main" val="118833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FA38-7CD2-3495-871A-46E5302D62F6}"/>
              </a:ext>
            </a:extLst>
          </p:cNvPr>
          <p:cNvSpPr>
            <a:spLocks noGrp="1"/>
          </p:cNvSpPr>
          <p:nvPr>
            <p:ph type="title"/>
          </p:nvPr>
        </p:nvSpPr>
        <p:spPr/>
        <p:txBody>
          <a:bodyPr/>
          <a:lstStyle/>
          <a:p>
            <a:pPr algn="ctr"/>
            <a:r>
              <a:rPr lang="en-US" dirty="0"/>
              <a:t>A lesson from Dwight </a:t>
            </a:r>
            <a:r>
              <a:rPr lang="en-US" dirty="0" err="1"/>
              <a:t>Schrute</a:t>
            </a:r>
            <a:endParaRPr lang="en-US" dirty="0"/>
          </a:p>
        </p:txBody>
      </p:sp>
      <p:pic>
        <p:nvPicPr>
          <p:cNvPr id="7" name="Online Media 6" title="Fire Drill  - The Office US">
            <a:hlinkClick r:id="" action="ppaction://media"/>
            <a:extLst>
              <a:ext uri="{FF2B5EF4-FFF2-40B4-BE49-F238E27FC236}">
                <a16:creationId xmlns:a16="http://schemas.microsoft.com/office/drawing/2014/main" id="{8426F074-2E52-E9BD-1F58-ADA57FFCFFB1}"/>
              </a:ext>
            </a:extLst>
          </p:cNvPr>
          <p:cNvPicPr>
            <a:picLocks noGrp="1" noRot="1" noChangeAspect="1"/>
          </p:cNvPicPr>
          <p:nvPr>
            <p:ph idx="1"/>
            <a:videoFile r:link="rId1"/>
          </p:nvPr>
        </p:nvPicPr>
        <p:blipFill>
          <a:blip r:embed="rId4"/>
          <a:stretch>
            <a:fillRect/>
          </a:stretch>
        </p:blipFill>
        <p:spPr>
          <a:xfrm>
            <a:off x="1899047" y="1557910"/>
            <a:ext cx="8393906" cy="4742878"/>
          </a:xfrm>
          <a:prstGeom prst="rect">
            <a:avLst/>
          </a:prstGeom>
        </p:spPr>
      </p:pic>
      <p:sp>
        <p:nvSpPr>
          <p:cNvPr id="3" name="TextBox 2">
            <a:extLst>
              <a:ext uri="{FF2B5EF4-FFF2-40B4-BE49-F238E27FC236}">
                <a16:creationId xmlns:a16="http://schemas.microsoft.com/office/drawing/2014/main" id="{99385912-38F3-846B-90A0-61E9178EB3BA}"/>
              </a:ext>
            </a:extLst>
          </p:cNvPr>
          <p:cNvSpPr txBox="1"/>
          <p:nvPr/>
        </p:nvSpPr>
        <p:spPr>
          <a:xfrm>
            <a:off x="11422966" y="6358597"/>
            <a:ext cx="622286" cy="369332"/>
          </a:xfrm>
          <a:prstGeom prst="rect">
            <a:avLst/>
          </a:prstGeom>
          <a:noFill/>
        </p:spPr>
        <p:txBody>
          <a:bodyPr wrap="none" rtlCol="0">
            <a:spAutoFit/>
          </a:bodyPr>
          <a:lstStyle/>
          <a:p>
            <a:r>
              <a:rPr lang="en-US" dirty="0">
                <a:solidFill>
                  <a:schemeClr val="bg1"/>
                </a:solidFill>
                <a:hlinkClick r:id="rId5" action="ppaction://hlinksldjump">
                  <a:extLst>
                    <a:ext uri="{A12FA001-AC4F-418D-AE19-62706E023703}">
                      <ahyp:hlinkClr xmlns:ahyp="http://schemas.microsoft.com/office/drawing/2018/hyperlinkcolor" val="tx"/>
                    </a:ext>
                  </a:extLst>
                </a:hlinkClick>
              </a:rPr>
              <a:t>Back</a:t>
            </a:r>
            <a:endParaRPr lang="en-US" dirty="0">
              <a:solidFill>
                <a:schemeClr val="bg1"/>
              </a:solidFill>
            </a:endParaRPr>
          </a:p>
        </p:txBody>
      </p:sp>
    </p:spTree>
    <p:extLst>
      <p:ext uri="{BB962C8B-B14F-4D97-AF65-F5344CB8AC3E}">
        <p14:creationId xmlns:p14="http://schemas.microsoft.com/office/powerpoint/2010/main" val="13221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make the “spotlight” effect</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p:txBody>
          <a:bodyPr/>
          <a:lstStyle/>
          <a:p>
            <a:pPr marL="514350" indent="-514350">
              <a:buFont typeface="+mj-lt"/>
              <a:buAutoNum type="arabicPeriod" startAt="3"/>
            </a:pPr>
            <a:r>
              <a:rPr lang="en-US" dirty="0"/>
              <a:t>Create the “shadow”, i.e. make the rectangle “transparent”</a:t>
            </a:r>
          </a:p>
          <a:p>
            <a:pPr lvl="1"/>
            <a:r>
              <a:rPr lang="en-US" dirty="0"/>
              <a:t>Select the rectangle and open the “Format Shape” menu</a:t>
            </a:r>
          </a:p>
          <a:p>
            <a:pPr lvl="1"/>
            <a:r>
              <a:rPr lang="en-US" dirty="0"/>
              <a:t>Under “Fill”, choose “Transparency” of </a:t>
            </a:r>
            <a:r>
              <a:rPr lang="en-US" u="sng" dirty="0"/>
              <a:t>30%</a:t>
            </a:r>
          </a:p>
          <a:p>
            <a:pPr lvl="1"/>
            <a:endParaRPr lang="en-US" u="sng" dirty="0"/>
          </a:p>
          <a:p>
            <a:pPr lvl="1"/>
            <a:endParaRPr lang="en-US" dirty="0"/>
          </a:p>
          <a:p>
            <a:pPr marL="0" indent="0" algn="ctr">
              <a:buNone/>
            </a:pPr>
            <a:r>
              <a:rPr lang="en-US" dirty="0"/>
              <a:t>At this point the entire slide should appear to be under a “shadow” (the content of the slide </a:t>
            </a:r>
            <a:r>
              <a:rPr lang="en-US" dirty="0">
                <a:solidFill>
                  <a:srgbClr val="FF0000"/>
                </a:solidFill>
              </a:rPr>
              <a:t>should be visible</a:t>
            </a:r>
            <a:r>
              <a:rPr lang="en-US" dirty="0"/>
              <a:t>)</a:t>
            </a:r>
          </a:p>
          <a:p>
            <a:pPr marL="514350" indent="-514350">
              <a:buFont typeface="+mj-lt"/>
              <a:buAutoNum type="arabicPeriod" startAt="2"/>
            </a:pPr>
            <a:endParaRPr lang="en-US" dirty="0"/>
          </a:p>
          <a:p>
            <a:pPr marL="514350" indent="-514350">
              <a:buFont typeface="+mj-lt"/>
              <a:buAutoNum type="arabicPeriod" startAt="2"/>
            </a:pPr>
            <a:endParaRPr lang="en-US" dirty="0"/>
          </a:p>
          <a:p>
            <a:pPr marL="514350" indent="-514350">
              <a:buFont typeface="+mj-lt"/>
              <a:buAutoNum type="arabicPeriod" startAt="2"/>
            </a:pPr>
            <a:endParaRPr lang="en-US" dirty="0"/>
          </a:p>
          <a:p>
            <a:pPr marL="514350" indent="-514350">
              <a:buFont typeface="+mj-lt"/>
              <a:buAutoNum type="arabicPeriod" startAt="2"/>
            </a:pPr>
            <a:endParaRPr lang="en-US" dirty="0"/>
          </a:p>
        </p:txBody>
      </p:sp>
    </p:spTree>
    <p:extLst>
      <p:ext uri="{BB962C8B-B14F-4D97-AF65-F5344CB8AC3E}">
        <p14:creationId xmlns:p14="http://schemas.microsoft.com/office/powerpoint/2010/main" val="4775193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make the “spotlight” effect</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a:xfrm>
            <a:off x="838200" y="1825625"/>
            <a:ext cx="10515600" cy="4667250"/>
          </a:xfrm>
        </p:spPr>
        <p:txBody>
          <a:bodyPr>
            <a:normAutofit/>
          </a:bodyPr>
          <a:lstStyle/>
          <a:p>
            <a:pPr marL="514350" indent="-514350">
              <a:buFont typeface="+mj-lt"/>
              <a:buAutoNum type="arabicPeriod" startAt="4"/>
            </a:pPr>
            <a:r>
              <a:rPr lang="en-US" dirty="0"/>
              <a:t>Create the “spotlight” shape</a:t>
            </a:r>
          </a:p>
          <a:p>
            <a:pPr lvl="1"/>
            <a:r>
              <a:rPr lang="en-US" dirty="0"/>
              <a:t>Insert the shape you will want to be “lit up” (rectangles work well for emphasizing rows or columns of a table, circles may work better for figures/radiology)</a:t>
            </a:r>
          </a:p>
          <a:p>
            <a:pPr lvl="1"/>
            <a:r>
              <a:rPr lang="en-US" dirty="0"/>
              <a:t>Move and resize the shape so it covers the part of the slide that you will want to be “under the spotlight”</a:t>
            </a:r>
          </a:p>
          <a:p>
            <a:pPr lvl="1"/>
            <a:r>
              <a:rPr lang="en-US" dirty="0"/>
              <a:t>For the “Shape Outline” color select “No outline”</a:t>
            </a:r>
          </a:p>
          <a:p>
            <a:pPr marL="0" indent="0">
              <a:buNone/>
            </a:pPr>
            <a:endParaRPr lang="en-US" dirty="0"/>
          </a:p>
          <a:p>
            <a:pPr marL="0" indent="0" algn="ctr">
              <a:buNone/>
            </a:pPr>
            <a:r>
              <a:rPr lang="en-US" dirty="0"/>
              <a:t>At this point the you should have a large transparent “shadow” rectangle covering the entire slide and a smaller shape covering the part of the slide you will want to “spotlight”</a:t>
            </a:r>
          </a:p>
          <a:p>
            <a:pPr marL="0" indent="0">
              <a:buNone/>
            </a:pPr>
            <a:endParaRPr lang="en-US" dirty="0"/>
          </a:p>
          <a:p>
            <a:pPr marL="514350" indent="-514350">
              <a:buFont typeface="+mj-lt"/>
              <a:buAutoNum type="arabicPeriod" startAt="2"/>
            </a:pPr>
            <a:endParaRPr lang="en-US" dirty="0"/>
          </a:p>
        </p:txBody>
      </p:sp>
    </p:spTree>
    <p:extLst>
      <p:ext uri="{BB962C8B-B14F-4D97-AF65-F5344CB8AC3E}">
        <p14:creationId xmlns:p14="http://schemas.microsoft.com/office/powerpoint/2010/main" val="26348253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make the “spotlight” effect</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p:txBody>
          <a:bodyPr>
            <a:normAutofit/>
          </a:bodyPr>
          <a:lstStyle/>
          <a:p>
            <a:pPr marL="514350" indent="-514350">
              <a:buFont typeface="+mj-lt"/>
              <a:buAutoNum type="arabicPeriod" startAt="5"/>
            </a:pPr>
            <a:r>
              <a:rPr lang="en-US" dirty="0"/>
              <a:t>Create the “spotlight”</a:t>
            </a:r>
          </a:p>
          <a:p>
            <a:pPr lvl="1"/>
            <a:r>
              <a:rPr lang="en-US" dirty="0"/>
              <a:t>Select both the large “shadow” rectangle and the smaller “spotlight” shape (</a:t>
            </a:r>
            <a:r>
              <a:rPr lang="en-US" dirty="0">
                <a:solidFill>
                  <a:srgbClr val="FF0000"/>
                </a:solidFill>
              </a:rPr>
              <a:t>in that order – this procedure will not work if the shapes are selected in the reverse order</a:t>
            </a:r>
            <a:r>
              <a:rPr lang="en-US" dirty="0"/>
              <a:t>)</a:t>
            </a:r>
          </a:p>
          <a:p>
            <a:pPr lvl="1"/>
            <a:r>
              <a:rPr lang="en-US" dirty="0"/>
              <a:t>Under the “Format” tab in the PowerPoint ribbon, select the button called “Merge Shapes”, then click “Subtract”</a:t>
            </a:r>
          </a:p>
          <a:p>
            <a:pPr lvl="1"/>
            <a:endParaRPr lang="en-US" dirty="0"/>
          </a:p>
          <a:p>
            <a:pPr marL="0" indent="0" algn="ctr">
              <a:buNone/>
            </a:pPr>
            <a:r>
              <a:rPr lang="en-US" dirty="0"/>
              <a:t>At this point the entire slide should appear to be under a “shadow” </a:t>
            </a:r>
            <a:r>
              <a:rPr lang="en-US" u="sng" dirty="0"/>
              <a:t>except</a:t>
            </a:r>
            <a:r>
              <a:rPr lang="en-US" dirty="0"/>
              <a:t> for the part you want “under the spotlight”</a:t>
            </a:r>
          </a:p>
          <a:p>
            <a:pPr lvl="1"/>
            <a:endParaRPr lang="en-US" dirty="0"/>
          </a:p>
          <a:p>
            <a:pPr marL="514350" indent="-514350">
              <a:buFont typeface="+mj-lt"/>
              <a:buAutoNum type="arabicPeriod" startAt="2"/>
            </a:pPr>
            <a:endParaRPr lang="en-US" dirty="0"/>
          </a:p>
        </p:txBody>
      </p:sp>
    </p:spTree>
    <p:extLst>
      <p:ext uri="{BB962C8B-B14F-4D97-AF65-F5344CB8AC3E}">
        <p14:creationId xmlns:p14="http://schemas.microsoft.com/office/powerpoint/2010/main" val="3493649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make the “spotlight” effect</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p:txBody>
          <a:bodyPr/>
          <a:lstStyle/>
          <a:p>
            <a:pPr marL="514350" indent="-514350">
              <a:buFont typeface="+mj-lt"/>
              <a:buAutoNum type="arabicPeriod" startAt="6"/>
            </a:pPr>
            <a:r>
              <a:rPr lang="en-US" dirty="0"/>
              <a:t>Create the spotlight “effect”</a:t>
            </a:r>
          </a:p>
          <a:p>
            <a:pPr lvl="1"/>
            <a:r>
              <a:rPr lang="en-US" dirty="0"/>
              <a:t>At this point you have two identical slides, with the second being covered by a shadow minus the “spotlight”</a:t>
            </a:r>
          </a:p>
          <a:p>
            <a:pPr lvl="1"/>
            <a:r>
              <a:rPr lang="en-US" dirty="0"/>
              <a:t>Select the second slide, then under the “Transitions” tab in the PowerPoint ribbon, choose “Fade”</a:t>
            </a:r>
          </a:p>
          <a:p>
            <a:pPr lvl="1"/>
            <a:endParaRPr lang="en-US" dirty="0"/>
          </a:p>
          <a:p>
            <a:pPr marL="0" indent="0" algn="ctr">
              <a:buNone/>
            </a:pPr>
            <a:r>
              <a:rPr lang="en-US" dirty="0"/>
              <a:t>At this point, when you advance from the first slide to the second slide in “Slide Show” mode, it will appear like a “spotlight” is being turned on to the content you want to highlight!</a:t>
            </a:r>
          </a:p>
          <a:p>
            <a:pPr marL="0" indent="0">
              <a:buNone/>
            </a:pPr>
            <a:endParaRPr lang="en-US" dirty="0"/>
          </a:p>
          <a:p>
            <a:pPr marL="514350" indent="-514350">
              <a:buFont typeface="+mj-lt"/>
              <a:buAutoNum type="arabicPeriod" startAt="2"/>
            </a:pPr>
            <a:endParaRPr lang="en-US" dirty="0"/>
          </a:p>
          <a:p>
            <a:pPr marL="514350" indent="-514350">
              <a:buFont typeface="+mj-lt"/>
              <a:buAutoNum type="arabicPeriod" startAt="2"/>
            </a:pPr>
            <a:endParaRPr lang="en-US" dirty="0"/>
          </a:p>
          <a:p>
            <a:pPr marL="514350" indent="-514350">
              <a:buFont typeface="+mj-lt"/>
              <a:buAutoNum type="arabicPeriod" startAt="2"/>
            </a:pPr>
            <a:endParaRPr lang="en-US" dirty="0"/>
          </a:p>
        </p:txBody>
      </p:sp>
    </p:spTree>
    <p:extLst>
      <p:ext uri="{BB962C8B-B14F-4D97-AF65-F5344CB8AC3E}">
        <p14:creationId xmlns:p14="http://schemas.microsoft.com/office/powerpoint/2010/main" val="30755180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4: Eliminate the extraneous</a:t>
            </a:r>
          </a:p>
        </p:txBody>
      </p:sp>
      <p:pic>
        <p:nvPicPr>
          <p:cNvPr id="4" name="Picture 3">
            <a:extLst>
              <a:ext uri="{FF2B5EF4-FFF2-40B4-BE49-F238E27FC236}">
                <a16:creationId xmlns:a16="http://schemas.microsoft.com/office/drawing/2014/main" id="{6A208EB3-39C7-4F3C-91AB-B71D6C9F50CC}"/>
              </a:ext>
            </a:extLst>
          </p:cNvPr>
          <p:cNvPicPr>
            <a:picLocks noChangeAspect="1"/>
          </p:cNvPicPr>
          <p:nvPr/>
        </p:nvPicPr>
        <p:blipFill rotWithShape="1">
          <a:blip r:embed="rId2"/>
          <a:srcRect l="772" t="2980" b="17550"/>
          <a:stretch/>
        </p:blipFill>
        <p:spPr>
          <a:xfrm>
            <a:off x="1544475" y="1586890"/>
            <a:ext cx="9103050" cy="4610141"/>
          </a:xfrm>
          <a:prstGeom prst="rect">
            <a:avLst/>
          </a:prstGeom>
        </p:spPr>
      </p:pic>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spTree>
    <p:extLst>
      <p:ext uri="{BB962C8B-B14F-4D97-AF65-F5344CB8AC3E}">
        <p14:creationId xmlns:p14="http://schemas.microsoft.com/office/powerpoint/2010/main" val="2135618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4: Eliminate the extraneous</a:t>
            </a:r>
          </a:p>
        </p:txBody>
      </p:sp>
      <p:pic>
        <p:nvPicPr>
          <p:cNvPr id="4" name="Picture 3">
            <a:extLst>
              <a:ext uri="{FF2B5EF4-FFF2-40B4-BE49-F238E27FC236}">
                <a16:creationId xmlns:a16="http://schemas.microsoft.com/office/drawing/2014/main" id="{6A208EB3-39C7-4F3C-91AB-B71D6C9F50CC}"/>
              </a:ext>
            </a:extLst>
          </p:cNvPr>
          <p:cNvPicPr>
            <a:picLocks noChangeAspect="1"/>
          </p:cNvPicPr>
          <p:nvPr/>
        </p:nvPicPr>
        <p:blipFill rotWithShape="1">
          <a:blip r:embed="rId2"/>
          <a:srcRect l="772" t="2980" b="57165"/>
          <a:stretch/>
        </p:blipFill>
        <p:spPr>
          <a:xfrm>
            <a:off x="1544475" y="1586891"/>
            <a:ext cx="9103050" cy="2312010"/>
          </a:xfrm>
          <a:prstGeom prst="rect">
            <a:avLst/>
          </a:prstGeom>
        </p:spPr>
      </p:pic>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spTree>
    <p:extLst>
      <p:ext uri="{BB962C8B-B14F-4D97-AF65-F5344CB8AC3E}">
        <p14:creationId xmlns:p14="http://schemas.microsoft.com/office/powerpoint/2010/main" val="71665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B1A1-228C-409F-953D-6E97F883C303}"/>
              </a:ext>
            </a:extLst>
          </p:cNvPr>
          <p:cNvSpPr>
            <a:spLocks noGrp="1"/>
          </p:cNvSpPr>
          <p:nvPr>
            <p:ph type="title"/>
          </p:nvPr>
        </p:nvSpPr>
        <p:spPr/>
        <p:txBody>
          <a:bodyPr/>
          <a:lstStyle/>
          <a:p>
            <a:pPr algn="ctr"/>
            <a:r>
              <a:rPr lang="en-US" dirty="0"/>
              <a:t>Option 5: Make your own table/figure</a:t>
            </a:r>
          </a:p>
        </p:txBody>
      </p:sp>
      <p:sp>
        <p:nvSpPr>
          <p:cNvPr id="5" name="Rectangle 4">
            <a:extLst>
              <a:ext uri="{FF2B5EF4-FFF2-40B4-BE49-F238E27FC236}">
                <a16:creationId xmlns:a16="http://schemas.microsoft.com/office/drawing/2014/main" id="{69BB9E88-82E9-4488-96DF-F0FAF5C5FE8E}"/>
              </a:ext>
            </a:extLst>
          </p:cNvPr>
          <p:cNvSpPr/>
          <p:nvPr/>
        </p:nvSpPr>
        <p:spPr>
          <a:xfrm>
            <a:off x="6449961" y="6550223"/>
            <a:ext cx="5742039" cy="307777"/>
          </a:xfrm>
          <a:prstGeom prst="rect">
            <a:avLst/>
          </a:prstGeom>
        </p:spPr>
        <p:txBody>
          <a:bodyPr wrap="square">
            <a:spAutoFit/>
          </a:bodyPr>
          <a:lstStyle/>
          <a:p>
            <a:r>
              <a:rPr lang="en-US" sz="1400" dirty="0" err="1"/>
              <a:t>Zolopa</a:t>
            </a:r>
            <a:r>
              <a:rPr lang="en-US" sz="1400" dirty="0"/>
              <a:t> et al. </a:t>
            </a:r>
            <a:r>
              <a:rPr lang="en-US" sz="1400" dirty="0" err="1"/>
              <a:t>PLoS</a:t>
            </a:r>
            <a:r>
              <a:rPr lang="en-US" sz="1400" dirty="0"/>
              <a:t> One. 2009;4(5):e5575. </a:t>
            </a:r>
            <a:r>
              <a:rPr lang="en-US" sz="1400" dirty="0" err="1"/>
              <a:t>doi</a:t>
            </a:r>
            <a:r>
              <a:rPr lang="en-US" sz="1400" dirty="0"/>
              <a:t>: 10.1371/journal.pone.0005575</a:t>
            </a:r>
          </a:p>
        </p:txBody>
      </p:sp>
      <p:graphicFrame>
        <p:nvGraphicFramePr>
          <p:cNvPr id="6" name="Table 5">
            <a:extLst>
              <a:ext uri="{FF2B5EF4-FFF2-40B4-BE49-F238E27FC236}">
                <a16:creationId xmlns:a16="http://schemas.microsoft.com/office/drawing/2014/main" id="{5C1FA4DD-3DAD-44FC-BF09-6EF7C6BA0857}"/>
              </a:ext>
            </a:extLst>
          </p:cNvPr>
          <p:cNvGraphicFramePr>
            <a:graphicFrameLocks noGrp="1"/>
          </p:cNvGraphicFramePr>
          <p:nvPr>
            <p:extLst>
              <p:ext uri="{D42A27DB-BD31-4B8C-83A1-F6EECF244321}">
                <p14:modId xmlns:p14="http://schemas.microsoft.com/office/powerpoint/2010/main" val="88032602"/>
              </p:ext>
            </p:extLst>
          </p:nvPr>
        </p:nvGraphicFramePr>
        <p:xfrm>
          <a:off x="838198" y="1988820"/>
          <a:ext cx="10515602" cy="3688080"/>
        </p:xfrm>
        <a:graphic>
          <a:graphicData uri="http://schemas.openxmlformats.org/drawingml/2006/table">
            <a:tbl>
              <a:tblPr firstRow="1" bandRow="1">
                <a:tableStyleId>{7E9639D4-E3E2-4D34-9284-5A2195B3D0D7}</a:tableStyleId>
              </a:tblPr>
              <a:tblGrid>
                <a:gridCol w="5016500">
                  <a:extLst>
                    <a:ext uri="{9D8B030D-6E8A-4147-A177-3AD203B41FA5}">
                      <a16:colId xmlns:a16="http://schemas.microsoft.com/office/drawing/2014/main" val="3947155929"/>
                    </a:ext>
                  </a:extLst>
                </a:gridCol>
                <a:gridCol w="1833034">
                  <a:extLst>
                    <a:ext uri="{9D8B030D-6E8A-4147-A177-3AD203B41FA5}">
                      <a16:colId xmlns:a16="http://schemas.microsoft.com/office/drawing/2014/main" val="523154665"/>
                    </a:ext>
                  </a:extLst>
                </a:gridCol>
                <a:gridCol w="1833034">
                  <a:extLst>
                    <a:ext uri="{9D8B030D-6E8A-4147-A177-3AD203B41FA5}">
                      <a16:colId xmlns:a16="http://schemas.microsoft.com/office/drawing/2014/main" val="1291004956"/>
                    </a:ext>
                  </a:extLst>
                </a:gridCol>
                <a:gridCol w="1833034">
                  <a:extLst>
                    <a:ext uri="{9D8B030D-6E8A-4147-A177-3AD203B41FA5}">
                      <a16:colId xmlns:a16="http://schemas.microsoft.com/office/drawing/2014/main" val="972569416"/>
                    </a:ext>
                  </a:extLst>
                </a:gridCol>
              </a:tblGrid>
              <a:tr h="131338">
                <a:tc>
                  <a:txBody>
                    <a:bodyPr/>
                    <a:lstStyle/>
                    <a:p>
                      <a:r>
                        <a:rPr lang="en-US" sz="2800" dirty="0"/>
                        <a:t>Outcome</a:t>
                      </a:r>
                    </a:p>
                  </a:txBody>
                  <a:tcPr anchor="b"/>
                </a:tc>
                <a:tc>
                  <a:txBody>
                    <a:bodyPr/>
                    <a:lstStyle/>
                    <a:p>
                      <a:pPr algn="ctr"/>
                      <a:r>
                        <a:rPr lang="en-US" sz="2800" dirty="0"/>
                        <a:t>Early ART</a:t>
                      </a:r>
                    </a:p>
                  </a:txBody>
                  <a:tcPr anchor="b"/>
                </a:tc>
                <a:tc>
                  <a:txBody>
                    <a:bodyPr/>
                    <a:lstStyle/>
                    <a:p>
                      <a:pPr algn="ctr"/>
                      <a:r>
                        <a:rPr lang="en-US" sz="2800" dirty="0"/>
                        <a:t>Deferred ART</a:t>
                      </a:r>
                    </a:p>
                  </a:txBody>
                  <a:tcPr anchor="b"/>
                </a:tc>
                <a:tc>
                  <a:txBody>
                    <a:bodyPr/>
                    <a:lstStyle/>
                    <a:p>
                      <a:pPr algn="ctr"/>
                      <a:r>
                        <a:rPr lang="en-US" sz="2800" dirty="0"/>
                        <a:t>P-value</a:t>
                      </a:r>
                    </a:p>
                  </a:txBody>
                  <a:tcPr anchor="b"/>
                </a:tc>
                <a:extLst>
                  <a:ext uri="{0D108BD9-81ED-4DB2-BD59-A6C34878D82A}">
                    <a16:rowId xmlns:a16="http://schemas.microsoft.com/office/drawing/2014/main" val="511208982"/>
                  </a:ext>
                </a:extLst>
              </a:tr>
              <a:tr h="370840">
                <a:tc>
                  <a:txBody>
                    <a:bodyPr/>
                    <a:lstStyle/>
                    <a:p>
                      <a:r>
                        <a:rPr lang="en-US" sz="2800" dirty="0"/>
                        <a:t>Primary endpoint (composite)</a:t>
                      </a:r>
                    </a:p>
                    <a:p>
                      <a:pPr marL="285750" indent="-285750">
                        <a:buFont typeface="Arial" panose="020B0604020202020204" pitchFamily="34" charset="0"/>
                        <a:buChar char="•"/>
                      </a:pPr>
                      <a:r>
                        <a:rPr lang="en-US" sz="2800" dirty="0"/>
                        <a:t>AIDS Progression/Death</a:t>
                      </a:r>
                    </a:p>
                    <a:p>
                      <a:pPr marL="285750" indent="-285750">
                        <a:buFont typeface="Arial" panose="020B0604020202020204" pitchFamily="34" charset="0"/>
                        <a:buChar char="•"/>
                      </a:pPr>
                      <a:r>
                        <a:rPr lang="en-US" sz="2800" dirty="0"/>
                        <a:t>VL &gt; 50 copies, no progression</a:t>
                      </a:r>
                    </a:p>
                    <a:p>
                      <a:pPr marL="285750" indent="-285750">
                        <a:buFont typeface="Arial" panose="020B0604020202020204" pitchFamily="34" charset="0"/>
                        <a:buChar char="•"/>
                      </a:pPr>
                      <a:r>
                        <a:rPr lang="en-US" sz="2800" dirty="0"/>
                        <a:t>VL &lt; 50 copies, no progression</a:t>
                      </a:r>
                    </a:p>
                  </a:txBody>
                  <a:tcPr/>
                </a:tc>
                <a:tc>
                  <a:txBody>
                    <a:bodyPr/>
                    <a:lstStyle/>
                    <a:p>
                      <a:pPr algn="ctr"/>
                      <a:endParaRPr lang="en-US" sz="2800" dirty="0"/>
                    </a:p>
                    <a:p>
                      <a:pPr algn="ctr"/>
                      <a:r>
                        <a:rPr lang="en-US" sz="2800" dirty="0"/>
                        <a:t>14.2%</a:t>
                      </a:r>
                    </a:p>
                    <a:p>
                      <a:pPr algn="ctr"/>
                      <a:r>
                        <a:rPr lang="en-US" sz="2800" dirty="0"/>
                        <a:t>38.3%</a:t>
                      </a:r>
                    </a:p>
                    <a:p>
                      <a:pPr algn="ctr"/>
                      <a:r>
                        <a:rPr lang="en-US" sz="2800" dirty="0"/>
                        <a:t>47.5%</a:t>
                      </a:r>
                    </a:p>
                  </a:txBody>
                  <a:tcPr/>
                </a:tc>
                <a:tc>
                  <a:txBody>
                    <a:bodyPr/>
                    <a:lstStyle/>
                    <a:p>
                      <a:pPr algn="ctr"/>
                      <a:endParaRPr lang="en-US" sz="2800" dirty="0"/>
                    </a:p>
                    <a:p>
                      <a:pPr algn="ctr"/>
                      <a:r>
                        <a:rPr lang="en-US" sz="2800" dirty="0"/>
                        <a:t>24.1%</a:t>
                      </a:r>
                    </a:p>
                    <a:p>
                      <a:pPr algn="ctr"/>
                      <a:r>
                        <a:rPr lang="en-US" sz="2800" dirty="0"/>
                        <a:t>31.2%</a:t>
                      </a:r>
                    </a:p>
                    <a:p>
                      <a:pPr algn="ctr"/>
                      <a:r>
                        <a:rPr lang="en-US" sz="2800" dirty="0"/>
                        <a:t>44.7%</a:t>
                      </a:r>
                    </a:p>
                  </a:txBody>
                  <a:tcPr/>
                </a:tc>
                <a:tc>
                  <a:txBody>
                    <a:bodyPr/>
                    <a:lstStyle/>
                    <a:p>
                      <a:pPr algn="ctr"/>
                      <a:r>
                        <a:rPr lang="en-US" sz="2800" dirty="0"/>
                        <a:t>0.215</a:t>
                      </a:r>
                    </a:p>
                  </a:txBody>
                  <a:tcPr anchor="ctr"/>
                </a:tc>
                <a:extLst>
                  <a:ext uri="{0D108BD9-81ED-4DB2-BD59-A6C34878D82A}">
                    <a16:rowId xmlns:a16="http://schemas.microsoft.com/office/drawing/2014/main" val="409934647"/>
                  </a:ext>
                </a:extLst>
              </a:tr>
              <a:tr h="370840">
                <a:tc>
                  <a:txBody>
                    <a:bodyPr/>
                    <a:lstStyle/>
                    <a:p>
                      <a:r>
                        <a:rPr lang="en-US" sz="2800" dirty="0"/>
                        <a:t>Secondary endpoint</a:t>
                      </a:r>
                    </a:p>
                    <a:p>
                      <a:pPr marL="285750" indent="-285750">
                        <a:buFont typeface="Arial" panose="020B0604020202020204" pitchFamily="34" charset="0"/>
                        <a:buChar char="•"/>
                      </a:pPr>
                      <a:r>
                        <a:rPr lang="en-US" sz="2800" b="1" dirty="0">
                          <a:solidFill>
                            <a:srgbClr val="FF0000"/>
                          </a:solidFill>
                        </a:rPr>
                        <a:t>AIDS Progression/Death</a:t>
                      </a:r>
                    </a:p>
                  </a:txBody>
                  <a:tcPr/>
                </a:tc>
                <a:tc>
                  <a:txBody>
                    <a:bodyPr/>
                    <a:lstStyle/>
                    <a:p>
                      <a:pPr algn="ctr"/>
                      <a:endParaRPr lang="en-US" sz="2800" b="1" dirty="0">
                        <a:solidFill>
                          <a:srgbClr val="FF0000"/>
                        </a:solidFill>
                      </a:endParaRPr>
                    </a:p>
                    <a:p>
                      <a:pPr algn="ctr"/>
                      <a:r>
                        <a:rPr lang="en-US" sz="2800" b="1" dirty="0">
                          <a:solidFill>
                            <a:srgbClr val="FF0000"/>
                          </a:solidFill>
                        </a:rPr>
                        <a:t>14.2%</a:t>
                      </a:r>
                    </a:p>
                  </a:txBody>
                  <a:tcPr/>
                </a:tc>
                <a:tc>
                  <a:txBody>
                    <a:bodyPr/>
                    <a:lstStyle/>
                    <a:p>
                      <a:pPr algn="ctr"/>
                      <a:endParaRPr lang="en-US" sz="2800" b="1" dirty="0">
                        <a:solidFill>
                          <a:srgbClr val="FF0000"/>
                        </a:solidFill>
                      </a:endParaRPr>
                    </a:p>
                    <a:p>
                      <a:pPr algn="ctr"/>
                      <a:r>
                        <a:rPr lang="en-US" sz="2800" b="1" dirty="0">
                          <a:solidFill>
                            <a:srgbClr val="FF0000"/>
                          </a:solidFill>
                        </a:rPr>
                        <a:t>24.1%</a:t>
                      </a:r>
                    </a:p>
                  </a:txBody>
                  <a:tcPr/>
                </a:tc>
                <a:tc>
                  <a:txBody>
                    <a:bodyPr/>
                    <a:lstStyle/>
                    <a:p>
                      <a:pPr algn="ctr"/>
                      <a:endParaRPr lang="en-US" sz="2800" dirty="0"/>
                    </a:p>
                    <a:p>
                      <a:pPr algn="ctr"/>
                      <a:r>
                        <a:rPr lang="en-US" sz="2800" b="1" dirty="0">
                          <a:solidFill>
                            <a:srgbClr val="FF0000"/>
                          </a:solidFill>
                        </a:rPr>
                        <a:t>0.035</a:t>
                      </a:r>
                    </a:p>
                  </a:txBody>
                  <a:tcPr/>
                </a:tc>
                <a:extLst>
                  <a:ext uri="{0D108BD9-81ED-4DB2-BD59-A6C34878D82A}">
                    <a16:rowId xmlns:a16="http://schemas.microsoft.com/office/drawing/2014/main" val="3576506093"/>
                  </a:ext>
                </a:extLst>
              </a:tr>
            </a:tbl>
          </a:graphicData>
        </a:graphic>
      </p:graphicFrame>
    </p:spTree>
    <p:extLst>
      <p:ext uri="{BB962C8B-B14F-4D97-AF65-F5344CB8AC3E}">
        <p14:creationId xmlns:p14="http://schemas.microsoft.com/office/powerpoint/2010/main" val="4049258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p:txBody>
          <a:bodyPr/>
          <a:lstStyle/>
          <a:p>
            <a:pPr algn="ctr"/>
            <a:r>
              <a:rPr lang="en-US" dirty="0"/>
              <a:t>Option 6: “Decolorize” what’s not important </a:t>
            </a:r>
          </a:p>
        </p:txBody>
      </p:sp>
      <p:sp>
        <p:nvSpPr>
          <p:cNvPr id="3" name="Content Placeholder 2">
            <a:extLst>
              <a:ext uri="{FF2B5EF4-FFF2-40B4-BE49-F238E27FC236}">
                <a16:creationId xmlns:a16="http://schemas.microsoft.com/office/drawing/2014/main" id="{29CE43B3-43F6-42F3-BA69-96A1A068F77C}"/>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a:blip r:embed="rId2"/>
          <a:stretch>
            <a:fillRect/>
          </a:stretch>
        </p:blipFill>
        <p:spPr>
          <a:xfrm>
            <a:off x="248412" y="1633907"/>
            <a:ext cx="11695176" cy="4734774"/>
          </a:xfrm>
          <a:prstGeom prst="rect">
            <a:avLst/>
          </a:prstGeom>
        </p:spPr>
      </p:pic>
    </p:spTree>
    <p:extLst>
      <p:ext uri="{BB962C8B-B14F-4D97-AF65-F5344CB8AC3E}">
        <p14:creationId xmlns:p14="http://schemas.microsoft.com/office/powerpoint/2010/main" val="1318902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811-4CEA-407A-9138-1F9CEBA79EE8}"/>
              </a:ext>
            </a:extLst>
          </p:cNvPr>
          <p:cNvSpPr>
            <a:spLocks noGrp="1"/>
          </p:cNvSpPr>
          <p:nvPr>
            <p:ph type="title"/>
          </p:nvPr>
        </p:nvSpPr>
        <p:spPr/>
        <p:txBody>
          <a:bodyPr/>
          <a:lstStyle/>
          <a:p>
            <a:pPr algn="ctr"/>
            <a:r>
              <a:rPr lang="en-US" dirty="0"/>
              <a:t>Option 6: “Decolorize” what’s not important </a:t>
            </a:r>
          </a:p>
        </p:txBody>
      </p:sp>
      <p:pic>
        <p:nvPicPr>
          <p:cNvPr id="9" name="Picture 8">
            <a:extLst>
              <a:ext uri="{FF2B5EF4-FFF2-40B4-BE49-F238E27FC236}">
                <a16:creationId xmlns:a16="http://schemas.microsoft.com/office/drawing/2014/main" id="{B520A5AF-5614-447C-B575-9671951B941D}"/>
              </a:ext>
            </a:extLst>
          </p:cNvPr>
          <p:cNvPicPr>
            <a:picLocks noChangeAspect="1"/>
          </p:cNvPicPr>
          <p:nvPr/>
        </p:nvPicPr>
        <p:blipFill rotWithShape="1">
          <a:blip r:embed="rId2"/>
          <a:srcRect l="-1" r="-1"/>
          <a:stretch/>
        </p:blipFill>
        <p:spPr>
          <a:xfrm>
            <a:off x="248412" y="1633907"/>
            <a:ext cx="11695176" cy="4734774"/>
          </a:xfrm>
          <a:prstGeom prst="rect">
            <a:avLst/>
          </a:prstGeom>
        </p:spPr>
      </p:pic>
      <p:pic>
        <p:nvPicPr>
          <p:cNvPr id="8" name="Picture 7">
            <a:extLst>
              <a:ext uri="{FF2B5EF4-FFF2-40B4-BE49-F238E27FC236}">
                <a16:creationId xmlns:a16="http://schemas.microsoft.com/office/drawing/2014/main" id="{3177BAAD-87B4-465E-B86F-51A174BAB688}"/>
              </a:ext>
            </a:extLst>
          </p:cNvPr>
          <p:cNvPicPr>
            <a:picLocks noChangeAspect="1"/>
          </p:cNvPicPr>
          <p:nvPr/>
        </p:nvPicPr>
        <p:blipFill rotWithShape="1">
          <a:blip r:embed="rId2">
            <a:duotone>
              <a:schemeClr val="bg2">
                <a:shade val="45000"/>
                <a:satMod val="135000"/>
              </a:schemeClr>
              <a:prstClr val="white"/>
            </a:duotone>
          </a:blip>
          <a:srcRect r="35403"/>
          <a:stretch/>
        </p:blipFill>
        <p:spPr>
          <a:xfrm>
            <a:off x="248412" y="1633907"/>
            <a:ext cx="7554468" cy="4734774"/>
          </a:xfrm>
          <a:prstGeom prst="rect">
            <a:avLst/>
          </a:prstGeom>
        </p:spPr>
      </p:pic>
      <p:cxnSp>
        <p:nvCxnSpPr>
          <p:cNvPr id="12" name="Straight Arrow Connector 11">
            <a:extLst>
              <a:ext uri="{FF2B5EF4-FFF2-40B4-BE49-F238E27FC236}">
                <a16:creationId xmlns:a16="http://schemas.microsoft.com/office/drawing/2014/main" id="{78290C35-0151-4198-ABA1-BB24797781AD}"/>
              </a:ext>
            </a:extLst>
          </p:cNvPr>
          <p:cNvCxnSpPr>
            <a:cxnSpLocks/>
          </p:cNvCxnSpPr>
          <p:nvPr/>
        </p:nvCxnSpPr>
        <p:spPr>
          <a:xfrm>
            <a:off x="7777618" y="3839231"/>
            <a:ext cx="9853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8D4949-E394-4FA3-96BD-881014D9890E}"/>
              </a:ext>
            </a:extLst>
          </p:cNvPr>
          <p:cNvSpPr txBox="1"/>
          <p:nvPr/>
        </p:nvSpPr>
        <p:spPr>
          <a:xfrm>
            <a:off x="3086100" y="2925867"/>
            <a:ext cx="4716780" cy="1815882"/>
          </a:xfrm>
          <a:prstGeom prst="rect">
            <a:avLst/>
          </a:prstGeom>
          <a:solidFill>
            <a:schemeClr val="bg1"/>
          </a:solidFill>
          <a:ln w="28575">
            <a:solidFill>
              <a:schemeClr val="tx1"/>
            </a:solidFill>
          </a:ln>
        </p:spPr>
        <p:txBody>
          <a:bodyPr wrap="square" rtlCol="0">
            <a:spAutoFit/>
          </a:bodyPr>
          <a:lstStyle/>
          <a:p>
            <a:pPr algn="ctr"/>
            <a:r>
              <a:rPr lang="en-US" sz="2800" dirty="0"/>
              <a:t>Step 4:</a:t>
            </a:r>
          </a:p>
          <a:p>
            <a:pPr algn="ctr"/>
            <a:r>
              <a:rPr lang="en-US" sz="2800" dirty="0"/>
              <a:t>Add a </a:t>
            </a:r>
            <a:r>
              <a:rPr lang="en-US" sz="2800" b="1" dirty="0"/>
              <a:t>counter stain </a:t>
            </a:r>
            <a:r>
              <a:rPr lang="en-US" sz="2800" dirty="0"/>
              <a:t>(usually safranin) to stain cells that did not retain crystal violet</a:t>
            </a:r>
            <a:endParaRPr lang="en-US" sz="2800" b="1" dirty="0"/>
          </a:p>
        </p:txBody>
      </p:sp>
    </p:spTree>
    <p:extLst>
      <p:ext uri="{BB962C8B-B14F-4D97-AF65-F5344CB8AC3E}">
        <p14:creationId xmlns:p14="http://schemas.microsoft.com/office/powerpoint/2010/main" val="26584116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0C6-B84B-4BD7-A57F-96CE39D035D1}"/>
              </a:ext>
            </a:extLst>
          </p:cNvPr>
          <p:cNvSpPr>
            <a:spLocks noGrp="1"/>
          </p:cNvSpPr>
          <p:nvPr>
            <p:ph type="title"/>
          </p:nvPr>
        </p:nvSpPr>
        <p:spPr/>
        <p:txBody>
          <a:bodyPr/>
          <a:lstStyle/>
          <a:p>
            <a:r>
              <a:rPr lang="en-US" dirty="0"/>
              <a:t>How to “decolorize” figures</a:t>
            </a:r>
          </a:p>
        </p:txBody>
      </p:sp>
      <p:sp>
        <p:nvSpPr>
          <p:cNvPr id="3" name="Content Placeholder 2">
            <a:extLst>
              <a:ext uri="{FF2B5EF4-FFF2-40B4-BE49-F238E27FC236}">
                <a16:creationId xmlns:a16="http://schemas.microsoft.com/office/drawing/2014/main" id="{D3AD0D91-1E6F-49C1-96AA-4EC5791B36C5}"/>
              </a:ext>
            </a:extLst>
          </p:cNvPr>
          <p:cNvSpPr>
            <a:spLocks noGrp="1"/>
          </p:cNvSpPr>
          <p:nvPr>
            <p:ph idx="1"/>
          </p:nvPr>
        </p:nvSpPr>
        <p:spPr/>
        <p:txBody>
          <a:bodyPr/>
          <a:lstStyle/>
          <a:p>
            <a:pPr marL="514350" indent="-514350">
              <a:buFont typeface="+mj-lt"/>
              <a:buAutoNum type="arabicPeriod"/>
            </a:pPr>
            <a:r>
              <a:rPr lang="en-US" dirty="0"/>
              <a:t>Duplicate the figure you want to decolorize on the slide</a:t>
            </a:r>
          </a:p>
          <a:p>
            <a:pPr marL="514350" indent="-514350">
              <a:buFont typeface="+mj-lt"/>
              <a:buAutoNum type="arabicPeriod"/>
            </a:pPr>
            <a:r>
              <a:rPr lang="en-US" dirty="0"/>
              <a:t>Select one of the copies of the figure that you want to decolorize</a:t>
            </a:r>
          </a:p>
          <a:p>
            <a:pPr marL="514350" indent="-514350">
              <a:buFont typeface="+mj-lt"/>
              <a:buAutoNum type="arabicPeriod"/>
            </a:pPr>
            <a:r>
              <a:rPr lang="en-US" dirty="0"/>
              <a:t> Click the “Format” tab in the PowerPoint ribbon, then click the “Color” button, and under the “Recolor” section choose “Grayscale”</a:t>
            </a:r>
          </a:p>
          <a:p>
            <a:pPr lvl="1"/>
            <a:r>
              <a:rPr lang="en-US" dirty="0"/>
              <a:t>If an even more washed out grayscale is desired, you can choose the option called “Light Gray” (on PC)</a:t>
            </a:r>
          </a:p>
          <a:p>
            <a:pPr marL="514350" indent="-514350">
              <a:buFont typeface="+mj-lt"/>
              <a:buAutoNum type="arabicPeriod"/>
            </a:pPr>
            <a:r>
              <a:rPr lang="en-US" dirty="0"/>
              <a:t>Crop out the parts of the color figure you don’t want to emphasize, then move it on top of the corresponding part of the decolorized figure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876929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f2465281-ee47-4271-9b03-dc57ac0c1e33"/>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783</TotalTime>
  <Words>7891</Words>
  <Application>Microsoft Office PowerPoint</Application>
  <PresentationFormat>Widescreen</PresentationFormat>
  <Paragraphs>1245</Paragraphs>
  <Slides>145</Slides>
  <Notes>26</Notes>
  <HiddenSlides>24</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145</vt:i4>
      </vt:variant>
    </vt:vector>
  </HeadingPairs>
  <TitlesOfParts>
    <vt:vector size="162" baseType="lpstr">
      <vt:lpstr>Arial</vt:lpstr>
      <vt:lpstr>Baskerville Old Face</vt:lpstr>
      <vt:lpstr>Bradley Hand ITC</vt:lpstr>
      <vt:lpstr>Calibri</vt:lpstr>
      <vt:lpstr>Calibri Light</vt:lpstr>
      <vt:lpstr>Century Gothic</vt:lpstr>
      <vt:lpstr>Comic Sans MS</vt:lpstr>
      <vt:lpstr>Garamond</vt:lpstr>
      <vt:lpstr>Georgia</vt:lpstr>
      <vt:lpstr>Helvetica</vt:lpstr>
      <vt:lpstr>Trebuchet MS</vt:lpstr>
      <vt:lpstr>Tw Cen MT</vt:lpstr>
      <vt:lpstr>Wingdings 3</vt:lpstr>
      <vt:lpstr>Office Theme</vt:lpstr>
      <vt:lpstr>Savon</vt:lpstr>
      <vt:lpstr>Facet</vt:lpstr>
      <vt:lpstr>Droplet</vt:lpstr>
      <vt:lpstr>Presenting Your Best Self Faculty Development Seminar Emory Department of Psychiatry and Behavioral Sciences</vt:lpstr>
      <vt:lpstr>Disclosures</vt:lpstr>
      <vt:lpstr>Overview for this session</vt:lpstr>
      <vt:lpstr>Overview for this session</vt:lpstr>
      <vt:lpstr>PowerPoint Presentation</vt:lpstr>
      <vt:lpstr>PowerPoint Presentation</vt:lpstr>
      <vt:lpstr>Overview for this session</vt:lpstr>
      <vt:lpstr>Reorienting ourselves</vt:lpstr>
      <vt:lpstr>A lesson from Dwight Schrute</vt:lpstr>
      <vt:lpstr>When slides can be helpful</vt:lpstr>
      <vt:lpstr>Reflect on what session format would be best and what, if anything, slides would ADD</vt:lpstr>
      <vt:lpstr>PowerPoint Presentation</vt:lpstr>
      <vt:lpstr>“Big Picture” decisions about presentations</vt:lpstr>
      <vt:lpstr>“Big Picture” decisions about presentations</vt:lpstr>
      <vt:lpstr>PowerPoint Presentation</vt:lpstr>
      <vt:lpstr>“Big Picture” decisions about presentations</vt:lpstr>
      <vt:lpstr>One minute…to do what?</vt:lpstr>
      <vt:lpstr>Slides with no text may take MINUTES to explain</vt:lpstr>
      <vt:lpstr>The same “one-minute point” may be broken over MULTIPLE slides</vt:lpstr>
      <vt:lpstr>The same “one-minute point” may be broken over MULTIPLE slides</vt:lpstr>
      <vt:lpstr>The same “one-minute point” may be broken over MULTIPLE slides</vt:lpstr>
      <vt:lpstr>The same “one-minute point” may be broken over MULTIPLE slides</vt:lpstr>
      <vt:lpstr>“Big Picture” decisions about presentations</vt:lpstr>
      <vt:lpstr>Presentation organization pearls</vt:lpstr>
      <vt:lpstr>Presentation organization pearls</vt:lpstr>
      <vt:lpstr>Signposting Example 1</vt:lpstr>
      <vt:lpstr>Signposting Example 2</vt:lpstr>
      <vt:lpstr>Signposting Example 3</vt:lpstr>
      <vt:lpstr>Presentation organization pearls</vt:lpstr>
      <vt:lpstr>Reflect on what session format would be best and what, if anything, slides would ADD</vt:lpstr>
      <vt:lpstr>“Big Picture” decisions about presentations</vt:lpstr>
      <vt:lpstr>Go analog and “Hit Pause”</vt:lpstr>
      <vt:lpstr>Tech Tools – the Why and the How</vt:lpstr>
      <vt:lpstr>Zoom Polling</vt:lpstr>
      <vt:lpstr>PowerPoint Presentation</vt:lpstr>
      <vt:lpstr>Poll Everywhere</vt:lpstr>
      <vt:lpstr>Multiple options for participation</vt:lpstr>
      <vt:lpstr>App available for Mac/iOS and PC/Android</vt:lpstr>
      <vt:lpstr>PowerPoint Presentation</vt:lpstr>
      <vt:lpstr>PowerPoint Presentation</vt:lpstr>
      <vt:lpstr>PowerPoint Presentation</vt:lpstr>
      <vt:lpstr>Mentimeter</vt:lpstr>
      <vt:lpstr>PowerPoint Presentation</vt:lpstr>
      <vt:lpstr>PowerPoint Presentation</vt:lpstr>
      <vt:lpstr>Tech Tools – the Why and the How</vt:lpstr>
      <vt:lpstr>What is “gamification”?</vt:lpstr>
      <vt:lpstr>Kahoot!</vt:lpstr>
      <vt:lpstr>PowerPoint Presentation</vt:lpstr>
      <vt:lpstr>PowerPoint Presentation</vt:lpstr>
      <vt:lpstr>Tech Tools – the Why and the How</vt:lpstr>
      <vt:lpstr>Google Docs</vt:lpstr>
      <vt:lpstr>Google Jamboard</vt:lpstr>
      <vt:lpstr>PowerPoint Presentation</vt:lpstr>
      <vt:lpstr>Padlet</vt:lpstr>
      <vt:lpstr>PowerPoint Presentation</vt:lpstr>
      <vt:lpstr>Use the QR code to be able to enter your thoughts in a Padlet as the case evolves!</vt:lpstr>
      <vt:lpstr>PowerPoint Presentation</vt:lpstr>
      <vt:lpstr>Reflect on what session format would be best and what, if anything, slides would ADD</vt:lpstr>
      <vt:lpstr>Part 1 Summary</vt:lpstr>
      <vt:lpstr>Overview for this session</vt:lpstr>
      <vt:lpstr>Common presentation faux pas</vt:lpstr>
      <vt:lpstr>Common presentation faux pas</vt:lpstr>
      <vt:lpstr>Common presentation faux pas</vt:lpstr>
      <vt:lpstr>Common presentation faux pas</vt:lpstr>
      <vt:lpstr>Mayer’s Multimedia Principles  and Cognitive Load Theory</vt:lpstr>
      <vt:lpstr>Slide design considerations</vt:lpstr>
      <vt:lpstr>Slide design considerations</vt:lpstr>
      <vt:lpstr>Pick your typeface carefully</vt:lpstr>
      <vt:lpstr>Sans-Serif typefaces are easier to read</vt:lpstr>
      <vt:lpstr>Pick your font size carefully</vt:lpstr>
      <vt:lpstr>Pick your background and text colors carefully</vt:lpstr>
      <vt:lpstr>ALMOST ALL POWERPOINT TEMPLATES ARE DISTRACTING…</vt:lpstr>
      <vt:lpstr>END OF LIFE CONVERSATIONS</vt:lpstr>
      <vt:lpstr>…and they limit how much of the slide you can use!</vt:lpstr>
      <vt:lpstr>Slide design considerations</vt:lpstr>
      <vt:lpstr>Figures, charts, and tables we find in journals/textbooks make TERRIBLE slides</vt:lpstr>
      <vt:lpstr>Arrows are a double-edged sword</vt:lpstr>
      <vt:lpstr>Making it harder than it has to be…</vt:lpstr>
      <vt:lpstr>You have the power to make it easier!</vt:lpstr>
      <vt:lpstr>Slide design considerations</vt:lpstr>
      <vt:lpstr>Adding emphasis to text</vt:lpstr>
      <vt:lpstr>PowerPoint Presentation</vt:lpstr>
      <vt:lpstr>Adding emphasis to tables/figures</vt:lpstr>
      <vt:lpstr>Option 1: Emphasize with color (arrows) </vt:lpstr>
      <vt:lpstr>Option 2: Emphasize with color (shape) </vt:lpstr>
      <vt:lpstr>Option 3: Emphasize with spotlight</vt:lpstr>
      <vt:lpstr>Option 3: Emphasize with spotlight</vt:lpstr>
      <vt:lpstr>How to make the “spotlight” effect</vt:lpstr>
      <vt:lpstr>How to make the “spotlight” effect</vt:lpstr>
      <vt:lpstr>How to make the “spotlight” effect</vt:lpstr>
      <vt:lpstr>How to make the “spotlight” effect</vt:lpstr>
      <vt:lpstr>How to make the “spotlight” effect</vt:lpstr>
      <vt:lpstr>How to make the “spotlight” effect</vt:lpstr>
      <vt:lpstr>Option 4: Eliminate the extraneous</vt:lpstr>
      <vt:lpstr>Option 4: Eliminate the extraneous</vt:lpstr>
      <vt:lpstr>Option 5: Make your own table/figure</vt:lpstr>
      <vt:lpstr>Option 6: “Decolorize” what’s not important </vt:lpstr>
      <vt:lpstr>Option 6: “Decolorize” what’s not important </vt:lpstr>
      <vt:lpstr>How to “decolorize” figures</vt:lpstr>
      <vt:lpstr>Slide design considerations</vt:lpstr>
      <vt:lpstr>Animations/Transitions</vt:lpstr>
      <vt:lpstr>Animations/Transitions</vt:lpstr>
      <vt:lpstr>Using animations effectively</vt:lpstr>
      <vt:lpstr>“Advanced” use of animations</vt:lpstr>
      <vt:lpstr>Example: “Wipe” animation for bar graphs</vt:lpstr>
      <vt:lpstr>Example: “Wipe” animation for filling figures</vt:lpstr>
      <vt:lpstr>“Animating” your slides without animations</vt:lpstr>
      <vt:lpstr>Slide design considerations</vt:lpstr>
      <vt:lpstr>Icons, Images, Videos</vt:lpstr>
      <vt:lpstr>Slide design considerations</vt:lpstr>
      <vt:lpstr>Slide navigation</vt:lpstr>
      <vt:lpstr>Slide navigation</vt:lpstr>
      <vt:lpstr>Part 2 Summary</vt:lpstr>
      <vt:lpstr>Marie Kondo approach to presentations</vt:lpstr>
      <vt:lpstr>Questions to ask yourself</vt:lpstr>
      <vt:lpstr>Questions to ask yourself</vt:lpstr>
      <vt:lpstr>Questions to ask yourself</vt:lpstr>
      <vt:lpstr>Questions to ask yourself</vt:lpstr>
      <vt:lpstr>Questions to ask yourself</vt:lpstr>
      <vt:lpstr>Questions to ask yourself</vt:lpstr>
      <vt:lpstr>Questions to ask yourself</vt:lpstr>
      <vt:lpstr>Take Home Points</vt:lpstr>
      <vt:lpstr>PowerPoint Presentation</vt:lpstr>
      <vt:lpstr>Questions to ask yourself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practice!</vt:lpstr>
      <vt:lpstr>PowerPoint Presentation</vt:lpstr>
      <vt:lpstr>What is self-care?</vt:lpstr>
      <vt:lpstr>Questions to ask yourself</vt:lpstr>
      <vt:lpstr>What is self-care?</vt:lpstr>
      <vt:lpstr>PowerPoint Presentation</vt:lpstr>
      <vt:lpstr>Recognizing delirium</vt:lpstr>
      <vt:lpstr>Questions to ask yourself</vt:lpstr>
      <vt:lpstr>Recognizing delirium</vt:lpstr>
      <vt:lpstr>PowerPoint Presentation</vt:lpstr>
      <vt:lpstr>Expectancy Violation (“Test it out”)</vt:lpstr>
      <vt:lpstr>Questions to ask yourself</vt:lpstr>
      <vt:lpstr>Expectancy Violation (“Test it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tips and tricks</dc:title>
  <dc:creator>Phadke, Varun Kishor</dc:creator>
  <cp:lastModifiedBy>Kaslow, Nadine</cp:lastModifiedBy>
  <cp:revision>29</cp:revision>
  <dcterms:created xsi:type="dcterms:W3CDTF">2018-05-11T17:52:14Z</dcterms:created>
  <dcterms:modified xsi:type="dcterms:W3CDTF">2023-09-04T20:37:45Z</dcterms:modified>
</cp:coreProperties>
</file>