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305" r:id="rId5"/>
    <p:sldId id="296" r:id="rId6"/>
    <p:sldId id="317" r:id="rId7"/>
    <p:sldId id="350" r:id="rId8"/>
    <p:sldId id="259" r:id="rId9"/>
    <p:sldId id="349" r:id="rId10"/>
    <p:sldId id="351" r:id="rId11"/>
    <p:sldId id="353" r:id="rId12"/>
    <p:sldId id="352" r:id="rId13"/>
    <p:sldId id="354" r:id="rId14"/>
    <p:sldId id="355" r:id="rId15"/>
    <p:sldId id="356" r:id="rId16"/>
    <p:sldId id="357" r:id="rId17"/>
    <p:sldId id="358" r:id="rId18"/>
    <p:sldId id="359" r:id="rId19"/>
    <p:sldId id="360" r:id="rId20"/>
    <p:sldId id="361" r:id="rId21"/>
    <p:sldId id="348" r:id="rId22"/>
    <p:sldId id="306" r:id="rId23"/>
    <p:sldId id="328" r:id="rId24"/>
    <p:sldId id="332" r:id="rId25"/>
    <p:sldId id="336" r:id="rId26"/>
    <p:sldId id="340" r:id="rId27"/>
    <p:sldId id="344" r:id="rId28"/>
    <p:sldId id="318" r:id="rId29"/>
    <p:sldId id="325" r:id="rId30"/>
    <p:sldId id="321" r:id="rId31"/>
    <p:sldId id="329" r:id="rId32"/>
    <p:sldId id="333" r:id="rId33"/>
    <p:sldId id="337" r:id="rId34"/>
    <p:sldId id="341" r:id="rId35"/>
    <p:sldId id="345" r:id="rId36"/>
    <p:sldId id="319" r:id="rId37"/>
    <p:sldId id="326" r:id="rId38"/>
    <p:sldId id="322" r:id="rId39"/>
    <p:sldId id="330" r:id="rId40"/>
    <p:sldId id="334" r:id="rId41"/>
    <p:sldId id="338" r:id="rId42"/>
    <p:sldId id="342" r:id="rId43"/>
    <p:sldId id="346" r:id="rId44"/>
    <p:sldId id="320" r:id="rId45"/>
    <p:sldId id="327" r:id="rId46"/>
    <p:sldId id="323" r:id="rId47"/>
    <p:sldId id="331" r:id="rId48"/>
    <p:sldId id="335" r:id="rId49"/>
    <p:sldId id="339" r:id="rId50"/>
    <p:sldId id="343" r:id="rId51"/>
    <p:sldId id="347" r:id="rId52"/>
    <p:sldId id="31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79"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4/4/2023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4/4/2023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1" indent="-342900" algn="l"/>
            <a:r>
              <a:rPr lang="en-US" dirty="0"/>
              <a:t>I got a lot of help!  My mentor proved invaluable in this process.  I tend to just kind of do things and then I forget them.  For me most of the things I do are on equal footing in my mind.  It took my mentor to say “Hey what about this?, Didn’t you do that?, “Why didn’t you highlight this and put it first?” in order for me to look at my contributions differently and frame them in a manner that emerged into a professional narrative. I also highlighted those areas</a:t>
            </a:r>
            <a:r>
              <a:rPr lang="en-US" baseline="0" dirty="0"/>
              <a:t> in which I felt I had a</a:t>
            </a:r>
            <a:r>
              <a:rPr lang="en-US" dirty="0"/>
              <a:t> significant impact related to my your work and professional passions. Lastly,</a:t>
            </a:r>
            <a:r>
              <a:rPr lang="en-US" baseline="0" dirty="0"/>
              <a:t> in the context of the areas of service, teaching, and scholarship, I mentioned awards that I had received along the way.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775476F-A808-1F46-A368-07984F6DA22E}" type="slidenum">
              <a:rPr lang="en-US" smtClean="0"/>
              <a:t>38</a:t>
            </a:fld>
            <a:endParaRPr lang="en-US" dirty="0"/>
          </a:p>
        </p:txBody>
      </p:sp>
    </p:spTree>
    <p:extLst>
      <p:ext uri="{BB962C8B-B14F-4D97-AF65-F5344CB8AC3E}">
        <p14:creationId xmlns:p14="http://schemas.microsoft.com/office/powerpoint/2010/main" val="421493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41</a:t>
            </a:fld>
            <a:endParaRPr lang="en-US" dirty="0"/>
          </a:p>
        </p:txBody>
      </p:sp>
    </p:spTree>
    <p:extLst>
      <p:ext uri="{BB962C8B-B14F-4D97-AF65-F5344CB8AC3E}">
        <p14:creationId xmlns:p14="http://schemas.microsoft.com/office/powerpoint/2010/main" val="84911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42</a:t>
            </a:fld>
            <a:endParaRPr lang="en-US" dirty="0"/>
          </a:p>
        </p:txBody>
      </p:sp>
    </p:spTree>
    <p:extLst>
      <p:ext uri="{BB962C8B-B14F-4D97-AF65-F5344CB8AC3E}">
        <p14:creationId xmlns:p14="http://schemas.microsoft.com/office/powerpoint/2010/main" val="355874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overthink, you have done a lot to get promoted.  Summarize the highlights of your accomplishments in the promotion domains.  You don’t have to put everything down, that will be in your CV and portfolios.  Don’t let it overwhelm, schedule time to get it done and break those times up across several days or weeks.  Don’t get discouraged, you got this.  Rome wasn’t built in a day, take it one paragraph at a time if you need to, and have a trusted person review your paragraphs as you go.  If possible, don’t do it alone, get a promotion/accountability support group going or a mentor with whom you can establish a timeline and meet regularly.  Don’t let it consume your thoughts and your life! Reward yourself at every step.  Congratulate yourself for putting in the work and getting it done.</a:t>
            </a:r>
          </a:p>
          <a:p>
            <a:endParaRPr lang="en-US" dirty="0"/>
          </a:p>
        </p:txBody>
      </p:sp>
      <p:sp>
        <p:nvSpPr>
          <p:cNvPr id="4" name="Slide Number Placeholder 3"/>
          <p:cNvSpPr>
            <a:spLocks noGrp="1"/>
          </p:cNvSpPr>
          <p:nvPr>
            <p:ph type="sldNum" sz="quarter" idx="10"/>
          </p:nvPr>
        </p:nvSpPr>
        <p:spPr/>
        <p:txBody>
          <a:bodyPr/>
          <a:lstStyle/>
          <a:p>
            <a:fld id="{0775476F-A808-1F46-A368-07984F6DA22E}" type="slidenum">
              <a:rPr lang="en-US" smtClean="0"/>
              <a:t>46</a:t>
            </a:fld>
            <a:endParaRPr lang="en-US" dirty="0"/>
          </a:p>
        </p:txBody>
      </p:sp>
    </p:spTree>
    <p:extLst>
      <p:ext uri="{BB962C8B-B14F-4D97-AF65-F5344CB8AC3E}">
        <p14:creationId xmlns:p14="http://schemas.microsoft.com/office/powerpoint/2010/main" val="351178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50139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197454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230848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a:t>My first paragraph basically summarized who I am as related to my values and my professionally journey leading to the point of creating my personal statement.  In essence, a little bit about why I am passionate about what I do, </a:t>
            </a:r>
            <a:r>
              <a:rPr lang="en-US" baseline="0" dirty="0"/>
              <a:t> why it is important, </a:t>
            </a:r>
            <a:r>
              <a:rPr lang="en-US" dirty="0"/>
              <a:t>and what I have done professionally and how I have focused my professional priorities thus far.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My last paragraph summarizes my future aspirations in education, teaching, service and scholarship at local, regional, and national levels.  This</a:t>
            </a:r>
            <a:r>
              <a:rPr lang="en-US" baseline="0" dirty="0"/>
              <a:t> was exciting to write because it really mentally underscored why I was putting myself through the promotion process and energized me in framing where I want to go and the impact I want to have professionally in the future. </a:t>
            </a:r>
            <a:endParaRPr lang="en-US" dirty="0"/>
          </a:p>
          <a:p>
            <a:endParaRPr lang="en-US" dirty="0"/>
          </a:p>
        </p:txBody>
      </p:sp>
      <p:sp>
        <p:nvSpPr>
          <p:cNvPr id="4" name="Slide Number Placeholder 3"/>
          <p:cNvSpPr>
            <a:spLocks noGrp="1"/>
          </p:cNvSpPr>
          <p:nvPr>
            <p:ph type="sldNum" sz="quarter" idx="10"/>
          </p:nvPr>
        </p:nvSpPr>
        <p:spPr/>
        <p:txBody>
          <a:bodyPr/>
          <a:lstStyle/>
          <a:p>
            <a:fld id="{0775476F-A808-1F46-A368-07984F6DA22E}" type="slidenum">
              <a:rPr lang="en-US" smtClean="0"/>
              <a:t>22</a:t>
            </a:fld>
            <a:endParaRPr lang="en-US" dirty="0"/>
          </a:p>
        </p:txBody>
      </p:sp>
    </p:spTree>
    <p:extLst>
      <p:ext uri="{BB962C8B-B14F-4D97-AF65-F5344CB8AC3E}">
        <p14:creationId xmlns:p14="http://schemas.microsoft.com/office/powerpoint/2010/main" val="4994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25</a:t>
            </a:fld>
            <a:endParaRPr lang="en-US" dirty="0"/>
          </a:p>
        </p:txBody>
      </p:sp>
    </p:spTree>
    <p:extLst>
      <p:ext uri="{BB962C8B-B14F-4D97-AF65-F5344CB8AC3E}">
        <p14:creationId xmlns:p14="http://schemas.microsoft.com/office/powerpoint/2010/main" val="359278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learned it is not for the faint of heart.  Once I got past the writer’s block regarding what to include, I had to then figure out what not to include.  Having a framework to approach the task was incredibly helpful.  I tend not to toot my own horn so I found it challenging to emphasis my contributions that would prove most important in my promotion portfolio.</a:t>
            </a:r>
          </a:p>
          <a:p>
            <a:endParaRPr lang="en-US" dirty="0"/>
          </a:p>
        </p:txBody>
      </p:sp>
      <p:sp>
        <p:nvSpPr>
          <p:cNvPr id="4" name="Slide Number Placeholder 3"/>
          <p:cNvSpPr>
            <a:spLocks noGrp="1"/>
          </p:cNvSpPr>
          <p:nvPr>
            <p:ph type="sldNum" sz="quarter" idx="10"/>
          </p:nvPr>
        </p:nvSpPr>
        <p:spPr/>
        <p:txBody>
          <a:bodyPr/>
          <a:lstStyle/>
          <a:p>
            <a:fld id="{0775476F-A808-1F46-A368-07984F6DA22E}" type="slidenum">
              <a:rPr lang="en-US" smtClean="0"/>
              <a:t>30</a:t>
            </a:fld>
            <a:endParaRPr lang="en-US" dirty="0"/>
          </a:p>
        </p:txBody>
      </p:sp>
    </p:spTree>
    <p:extLst>
      <p:ext uri="{BB962C8B-B14F-4D97-AF65-F5344CB8AC3E}">
        <p14:creationId xmlns:p14="http://schemas.microsoft.com/office/powerpoint/2010/main" val="122430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33</a:t>
            </a:fld>
            <a:endParaRPr lang="en-US" dirty="0"/>
          </a:p>
        </p:txBody>
      </p:sp>
    </p:spTree>
    <p:extLst>
      <p:ext uri="{BB962C8B-B14F-4D97-AF65-F5344CB8AC3E}">
        <p14:creationId xmlns:p14="http://schemas.microsoft.com/office/powerpoint/2010/main" val="2289768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858353" y="3130688"/>
            <a:ext cx="6693408" cy="1088136"/>
          </a:xfrm>
        </p:spPr>
        <p:txBody>
          <a:bodyPr/>
          <a:lstStyle/>
          <a:p>
            <a:r>
              <a:rPr lang="en-US" dirty="0"/>
              <a:t>PROMOTION PROCESS: </a:t>
            </a:r>
            <a:br>
              <a:rPr lang="en-US" dirty="0"/>
            </a:br>
            <a:r>
              <a:rPr lang="en-US" dirty="0"/>
              <a:t>PERSONAL STATEMENTS</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Organization</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a:t>5 pages maximum</a:t>
            </a:r>
          </a:p>
          <a:p>
            <a:pPr lvl="1" algn="l"/>
            <a:r>
              <a:rPr lang="en-US" sz="2000" dirty="0"/>
              <a:t>Discuss briefly your background</a:t>
            </a:r>
          </a:p>
          <a:p>
            <a:pPr lvl="1" algn="l"/>
            <a:r>
              <a:rPr lang="en-US" sz="2000" dirty="0"/>
              <a:t>Cover each area of distinction (scholarship, teaching, service)</a:t>
            </a:r>
          </a:p>
          <a:p>
            <a:pPr lvl="2" algn="l"/>
            <a:r>
              <a:rPr lang="en-US" sz="1800" dirty="0"/>
              <a:t>Start with area of greatest distinction</a:t>
            </a:r>
          </a:p>
          <a:p>
            <a:pPr lvl="2" algn="l"/>
            <a:r>
              <a:rPr lang="en-US" sz="1800" dirty="0"/>
              <a:t>Address work at the national/international levels, then regional and then institutional (university, WHSC, SOM, departmental)</a:t>
            </a:r>
          </a:p>
          <a:p>
            <a:pPr lvl="2" algn="l"/>
            <a:r>
              <a:rPr lang="en-US" sz="1800" dirty="0"/>
              <a:t>If a weakness, contextualize it</a:t>
            </a:r>
          </a:p>
          <a:p>
            <a:pPr lvl="1" algn="l"/>
            <a:r>
              <a:rPr lang="en-US" sz="2000" dirty="0"/>
              <a:t>Conclude with a future directions section</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31306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Background Section</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smtClean="0"/>
              <a:t>Typically one paragraph</a:t>
            </a:r>
          </a:p>
          <a:p>
            <a:pPr lvl="1" algn="l"/>
            <a:r>
              <a:rPr lang="en-US" sz="2000" dirty="0" smtClean="0"/>
              <a:t>How </a:t>
            </a:r>
            <a:r>
              <a:rPr lang="en-US" sz="2000" dirty="0"/>
              <a:t>you got where you are- personal story and career trajectory</a:t>
            </a:r>
          </a:p>
          <a:p>
            <a:pPr lvl="1" algn="l"/>
            <a:r>
              <a:rPr lang="en-US" sz="2000" dirty="0"/>
              <a:t>Who you are- job description</a:t>
            </a:r>
          </a:p>
          <a:p>
            <a:pPr lvl="1" algn="l"/>
            <a:r>
              <a:rPr lang="en-US" sz="2000" dirty="0"/>
              <a:t>Life changes that might be relevant</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41744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Scholarship</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a:t>Summarize research interests</a:t>
            </a:r>
          </a:p>
          <a:p>
            <a:pPr lvl="1" algn="l"/>
            <a:r>
              <a:rPr lang="en-US" sz="2000" dirty="0"/>
              <a:t>Set yourself up in the field you are in</a:t>
            </a:r>
          </a:p>
          <a:p>
            <a:pPr lvl="1" algn="l"/>
            <a:r>
              <a:rPr lang="en-US" sz="2000" dirty="0"/>
              <a:t>Focus on a few research topics</a:t>
            </a:r>
          </a:p>
          <a:p>
            <a:pPr lvl="1" algn="l"/>
            <a:r>
              <a:rPr lang="en-US" sz="2000" dirty="0"/>
              <a:t>Discuss impact of your work, how it shifted the field, and how it is unique/different</a:t>
            </a:r>
          </a:p>
          <a:p>
            <a:pPr lvl="1" algn="l"/>
            <a:r>
              <a:rPr lang="en-US" sz="2000" dirty="0"/>
              <a:t>Convey ways work has reached out</a:t>
            </a:r>
          </a:p>
          <a:p>
            <a:pPr lvl="1" algn="l"/>
            <a:r>
              <a:rPr lang="en-US" sz="2000" dirty="0"/>
              <a:t>Address number and quality of publications and mention key papers and journal</a:t>
            </a:r>
          </a:p>
          <a:p>
            <a:pPr lvl="1" algn="l"/>
            <a:r>
              <a:rPr lang="en-US" sz="2000" dirty="0"/>
              <a:t>Note funding success for research (federal, private)</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25631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Scholarship</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smtClean="0"/>
              <a:t>Emphasize </a:t>
            </a:r>
            <a:r>
              <a:rPr lang="en-US" sz="2000" dirty="0"/>
              <a:t>collaborations (inside and outside of Emory)</a:t>
            </a:r>
          </a:p>
          <a:p>
            <a:pPr lvl="2" algn="l"/>
            <a:r>
              <a:rPr lang="en-US" sz="1800" dirty="0"/>
              <a:t>See NIH document on Team Science</a:t>
            </a:r>
          </a:p>
          <a:p>
            <a:pPr lvl="2" algn="l"/>
            <a:r>
              <a:rPr lang="en-US" sz="1800" dirty="0"/>
              <a:t>Your unique role in team science, as a Co-Investigator</a:t>
            </a:r>
          </a:p>
          <a:p>
            <a:pPr lvl="1" algn="l"/>
            <a:r>
              <a:rPr lang="en-US" sz="2000" dirty="0"/>
              <a:t>Detail future research plans and how this will result in new publications and grants</a:t>
            </a:r>
          </a:p>
          <a:p>
            <a:pPr lvl="2" algn="l"/>
            <a:r>
              <a:rPr lang="en-US" sz="1800" dirty="0"/>
              <a:t>Link future with present</a:t>
            </a:r>
          </a:p>
          <a:p>
            <a:pPr lvl="1" algn="l"/>
            <a:r>
              <a:rPr lang="en-US" sz="2000" dirty="0"/>
              <a:t>Note media recognition</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71543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Teaching</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a:t>Describe where (national/international, regional, institutional), what topics, and who you</a:t>
            </a:r>
          </a:p>
          <a:p>
            <a:pPr lvl="2" algn="l"/>
            <a:r>
              <a:rPr lang="en-US" sz="1800" dirty="0"/>
              <a:t>Teach</a:t>
            </a:r>
          </a:p>
          <a:p>
            <a:pPr lvl="2" algn="l"/>
            <a:r>
              <a:rPr lang="en-US" sz="1800" dirty="0"/>
              <a:t>Supervise</a:t>
            </a:r>
          </a:p>
          <a:p>
            <a:pPr lvl="2" algn="l"/>
            <a:r>
              <a:rPr lang="en-US" sz="1800" dirty="0"/>
              <a:t>Mentor – be sure you and mentee are in agreement that it is a mentoring relationship</a:t>
            </a:r>
          </a:p>
          <a:p>
            <a:pPr lvl="1" algn="l"/>
            <a:r>
              <a:rPr lang="en-US" sz="2000" dirty="0"/>
              <a:t>Provide information about</a:t>
            </a:r>
          </a:p>
          <a:p>
            <a:pPr lvl="2" algn="l"/>
            <a:r>
              <a:rPr lang="en-US" sz="1800" dirty="0"/>
              <a:t>Dissertation and thesis committees</a:t>
            </a:r>
          </a:p>
          <a:p>
            <a:pPr lvl="2" algn="l"/>
            <a:r>
              <a:rPr lang="en-US" sz="1800" dirty="0"/>
              <a:t>Comments on your evaluations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63344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Service</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a:t>Detail unique service roles and responsibilities</a:t>
            </a:r>
          </a:p>
          <a:p>
            <a:pPr lvl="1" algn="l"/>
            <a:r>
              <a:rPr lang="en-US" sz="2000" dirty="0"/>
              <a:t>Describe leadership roles – national/international, regional, university, WHSC, SOM, department</a:t>
            </a:r>
          </a:p>
          <a:p>
            <a:pPr lvl="1" algn="l"/>
            <a:r>
              <a:rPr lang="en-US" sz="2000" dirty="0"/>
              <a:t>Emphasize your contributions to the field</a:t>
            </a:r>
          </a:p>
          <a:p>
            <a:pPr lvl="2" algn="l"/>
            <a:r>
              <a:rPr lang="en-US" sz="1800" dirty="0"/>
              <a:t>Clinical service – if you draw patients more regionally and/or nationally, it is important to note this</a:t>
            </a:r>
          </a:p>
          <a:p>
            <a:pPr lvl="2" algn="l"/>
            <a:r>
              <a:rPr lang="en-US" sz="1800" dirty="0"/>
              <a:t>Infrastructure service</a:t>
            </a:r>
          </a:p>
          <a:p>
            <a:pPr lvl="2" algn="l"/>
            <a:r>
              <a:rPr lang="en-US" sz="1800" dirty="0"/>
              <a:t>Running a service core</a:t>
            </a:r>
          </a:p>
          <a:p>
            <a:pPr lvl="2" algn="l"/>
            <a:r>
              <a:rPr lang="en-US" sz="1800" dirty="0"/>
              <a:t>Committee membership and role</a:t>
            </a:r>
          </a:p>
          <a:p>
            <a:pPr lvl="2" algn="l"/>
            <a:r>
              <a:rPr lang="en-US" sz="1800" dirty="0"/>
              <a:t>Boards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40811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Service</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fontScale="40000" lnSpcReduction="20000"/>
          </a:bodyPr>
          <a:lstStyle/>
          <a:p>
            <a:pPr lvl="1" algn="l"/>
            <a:r>
              <a:rPr lang="en-US" sz="5000" dirty="0" smtClean="0"/>
              <a:t>Emphasize </a:t>
            </a:r>
            <a:r>
              <a:rPr lang="en-US" sz="5000" dirty="0"/>
              <a:t>your contributions to the field</a:t>
            </a:r>
          </a:p>
          <a:p>
            <a:pPr lvl="2" algn="l"/>
            <a:r>
              <a:rPr lang="en-US" sz="4500" dirty="0" smtClean="0"/>
              <a:t>Manuscript </a:t>
            </a:r>
            <a:r>
              <a:rPr lang="en-US" sz="4500" dirty="0"/>
              <a:t>reviewing, editorial boards, special issues, and editing</a:t>
            </a:r>
          </a:p>
          <a:p>
            <a:pPr lvl="2" algn="l"/>
            <a:r>
              <a:rPr lang="en-US" sz="4500" dirty="0"/>
              <a:t>While fine to note being on one or more of the Frontier journals’ editorial boards, they have large boards, so it is important to focus on journals with more standard editorial boards</a:t>
            </a:r>
          </a:p>
          <a:p>
            <a:pPr lvl="2" algn="l"/>
            <a:r>
              <a:rPr lang="en-US" sz="4500" dirty="0"/>
              <a:t>Study section responsibilities (ad hoc, member)</a:t>
            </a:r>
          </a:p>
          <a:p>
            <a:pPr lvl="2" algn="l"/>
            <a:r>
              <a:rPr lang="en-US" sz="4500" dirty="0"/>
              <a:t>Organization of meetings</a:t>
            </a:r>
          </a:p>
          <a:p>
            <a:pPr lvl="2" algn="l"/>
            <a:r>
              <a:rPr lang="en-US" sz="4500" dirty="0"/>
              <a:t>Organization of symposia</a:t>
            </a:r>
          </a:p>
          <a:p>
            <a:pPr lvl="2" algn="l"/>
            <a:r>
              <a:rPr lang="en-US" sz="4500" dirty="0"/>
              <a:t>Teaching administration </a:t>
            </a:r>
          </a:p>
          <a:p>
            <a:pPr lvl="2" algn="l"/>
            <a:r>
              <a:rPr lang="en-US" sz="4500" dirty="0"/>
              <a:t>Collaborations</a:t>
            </a:r>
          </a:p>
          <a:p>
            <a:pPr lvl="2" algn="l"/>
            <a:r>
              <a:rPr lang="en-US" sz="4500" dirty="0"/>
              <a:t>Consulting (e.g., for nonprofit organization)</a:t>
            </a:r>
          </a:p>
          <a:p>
            <a:pPr lvl="2" algn="l"/>
            <a:r>
              <a:rPr lang="en-US" sz="4500" dirty="0"/>
              <a:t>Community outreach</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3447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Service</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smtClean="0"/>
              <a:t>Talks/presentations/panel </a:t>
            </a:r>
            <a:r>
              <a:rPr lang="en-US" sz="2000" dirty="0"/>
              <a:t>discussions</a:t>
            </a:r>
          </a:p>
          <a:p>
            <a:pPr lvl="1" algn="l"/>
            <a:r>
              <a:rPr lang="en-US" sz="2000" dirty="0"/>
              <a:t>Health fairs and science fairs</a:t>
            </a:r>
          </a:p>
          <a:p>
            <a:pPr lvl="1" algn="l"/>
            <a:r>
              <a:rPr lang="en-US" sz="2000" dirty="0"/>
              <a:t>Media – public education</a:t>
            </a:r>
          </a:p>
          <a:p>
            <a:pPr lvl="1" algn="l"/>
            <a:r>
              <a:rPr lang="en-US" sz="2000" dirty="0"/>
              <a:t>Serving on boards</a:t>
            </a:r>
          </a:p>
          <a:p>
            <a:pPr lvl="1" algn="l"/>
            <a:r>
              <a:rPr lang="en-US" sz="2000" dirty="0"/>
              <a:t>Coordinating community activities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21750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lstStyle/>
          <a:p>
            <a:r>
              <a:rPr lang="en-US" dirty="0"/>
              <a:t>Question 1</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p:txBody>
          <a:bodyPr/>
          <a:lstStyle/>
          <a:p>
            <a:r>
              <a:rPr lang="en-US" dirty="0"/>
              <a:t>How did you frame your personal statement (first and last paragraphs)?</a:t>
            </a:r>
          </a:p>
        </p:txBody>
      </p:sp>
    </p:spTree>
    <p:extLst>
      <p:ext uri="{BB962C8B-B14F-4D97-AF65-F5344CB8AC3E}">
        <p14:creationId xmlns:p14="http://schemas.microsoft.com/office/powerpoint/2010/main" val="1680906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1: Cattie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First paragraph: Something that felt personally true and described my mission/passion for this work.  These values and intrinsic rewards were the thread that connected my experiences in service, education, and scholarship. </a:t>
            </a:r>
          </a:p>
          <a:p>
            <a:pPr marL="342900" indent="-342900" algn="l">
              <a:buFont typeface="Arial" panose="020B0604020202020204" pitchFamily="34" charset="0"/>
              <a:buChar char="•"/>
            </a:pPr>
            <a:r>
              <a:rPr lang="en-US" dirty="0"/>
              <a:t>Last paragraph: Vision and hopes for the future, guided by the same things.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Jordan Cattie </a:t>
            </a:r>
          </a:p>
        </p:txBody>
      </p:sp>
    </p:spTree>
    <p:extLst>
      <p:ext uri="{BB962C8B-B14F-4D97-AF65-F5344CB8AC3E}">
        <p14:creationId xmlns:p14="http://schemas.microsoft.com/office/powerpoint/2010/main" val="173299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p>
            <a:pPr marL="342900" indent="-342900">
              <a:lnSpc>
                <a:spcPct val="150000"/>
              </a:lnSpc>
              <a:buFont typeface="Arial" panose="020B0604020202020204" pitchFamily="34" charset="0"/>
              <a:buChar char="•"/>
            </a:pPr>
            <a:r>
              <a:rPr lang="en-US" sz="2400" dirty="0" smtClean="0">
                <a:solidFill>
                  <a:schemeClr val="accent3"/>
                </a:solidFill>
                <a:latin typeface="Gill Sans Nova Light" panose="020B0302020104020203" pitchFamily="34" charset="0"/>
                <a:cs typeface="Gill Sans Light" panose="020B0302020104020203" pitchFamily="34" charset="-79"/>
              </a:rPr>
              <a:t>Background and description</a:t>
            </a:r>
          </a:p>
          <a:p>
            <a:pPr marL="342900" indent="-342900">
              <a:lnSpc>
                <a:spcPct val="150000"/>
              </a:lnSpc>
              <a:buFont typeface="Arial" panose="020B0604020202020204" pitchFamily="34" charset="0"/>
              <a:buChar char="•"/>
            </a:pPr>
            <a:r>
              <a:rPr lang="en-US" sz="2400" dirty="0" smtClean="0">
                <a:solidFill>
                  <a:schemeClr val="accent3"/>
                </a:solidFill>
                <a:latin typeface="Gill Sans Nova Light" panose="020B0302020104020203" pitchFamily="34" charset="0"/>
                <a:cs typeface="Gill Sans Light" panose="020B0302020104020203" pitchFamily="34" charset="-79"/>
              </a:rPr>
              <a:t>4 </a:t>
            </a:r>
            <a:r>
              <a:rPr lang="en-US" sz="2400" dirty="0">
                <a:solidFill>
                  <a:schemeClr val="accent3"/>
                </a:solidFill>
                <a:latin typeface="Gill Sans Nova Light" panose="020B0302020104020203" pitchFamily="34" charset="0"/>
                <a:cs typeface="Gill Sans Light" panose="020B0302020104020203" pitchFamily="34" charset="-79"/>
              </a:rPr>
              <a:t>questions</a:t>
            </a:r>
          </a:p>
          <a:p>
            <a:pPr marL="571500" lvl="1" indent="-342900">
              <a:lnSpc>
                <a:spcPct val="150000"/>
              </a:lnSpc>
            </a:pPr>
            <a:r>
              <a:rPr lang="en-US" dirty="0">
                <a:latin typeface="Gill Sans Nova Light" panose="020B0302020104020203" pitchFamily="34" charset="0"/>
                <a:cs typeface="Gill Sans Light" panose="020B0302020104020203" pitchFamily="34" charset="-79"/>
              </a:rPr>
              <a:t>Response to each question from each presenter</a:t>
            </a:r>
          </a:p>
          <a:p>
            <a:pPr marL="571500" lvl="1" indent="-342900">
              <a:lnSpc>
                <a:spcPct val="150000"/>
              </a:lnSpc>
            </a:pPr>
            <a:r>
              <a:rPr lang="en-US" dirty="0">
                <a:latin typeface="Gill Sans Nova Light" panose="020B0302020104020203" pitchFamily="34" charset="0"/>
                <a:cs typeface="Gill Sans Light" panose="020B0302020104020203" pitchFamily="34" charset="-79"/>
              </a:rPr>
              <a:t>Discussion related to each question</a:t>
            </a:r>
          </a:p>
          <a:p>
            <a:pPr marL="0" indent="0">
              <a:lnSpc>
                <a:spcPct val="150000"/>
              </a:lnSpc>
              <a:buNone/>
            </a:pPr>
            <a:endParaRPr lang="en-US" sz="2400" dirty="0">
              <a:solidFill>
                <a:schemeClr val="accent3"/>
              </a:solidFill>
              <a:latin typeface="Gill Sans Nova Light" panose="020B0302020104020203" pitchFamily="34" charset="0"/>
              <a:cs typeface="Gill Sans Light" panose="020B0302020104020203" pitchFamily="34" charset="-79"/>
            </a:endParaRPr>
          </a:p>
          <a:p>
            <a:endParaRPr lang="en-US" dirty="0">
              <a:solidFill>
                <a:schemeClr val="accent3"/>
              </a:solidFill>
              <a:latin typeface="Gill Sans Nova Light" panose="020B0302020104020203" pitchFamily="34" charset="0"/>
              <a:cs typeface="Calibri"/>
            </a:endParaRPr>
          </a:p>
        </p:txBody>
      </p:sp>
    </p:spTree>
    <p:extLst>
      <p:ext uri="{BB962C8B-B14F-4D97-AF65-F5344CB8AC3E}">
        <p14:creationId xmlns:p14="http://schemas.microsoft.com/office/powerpoint/2010/main" val="185952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1: Fani</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 centered my first paragraph around what diversity means to me, from my personal experiences to my research</a:t>
            </a:r>
          </a:p>
          <a:p>
            <a:pPr marL="342900" indent="-342900" algn="l">
              <a:buFont typeface="Arial" panose="020B0604020202020204" pitchFamily="34" charset="0"/>
              <a:buChar char="•"/>
            </a:pPr>
            <a:r>
              <a:rPr lang="en-US" dirty="0"/>
              <a:t>Last paragraph: taking a DEI-informed approach to all lines of research and service</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Negar </a:t>
            </a:r>
            <a:r>
              <a:rPr lang="en-US" dirty="0" err="1"/>
              <a:t>Fani</a:t>
            </a:r>
            <a:endParaRPr lang="en-US" dirty="0"/>
          </a:p>
        </p:txBody>
      </p:sp>
    </p:spTree>
    <p:extLst>
      <p:ext uri="{BB962C8B-B14F-4D97-AF65-F5344CB8AC3E}">
        <p14:creationId xmlns:p14="http://schemas.microsoft.com/office/powerpoint/2010/main" val="270457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1: Graves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 used a family motto to frame the first and last paragraph of my personal statement. The motto embodies many of my goals and values and helped me link  my personal and professional story. It also provided the thread that connects various academic endeavors under one umbrella.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Chanda</a:t>
            </a:r>
            <a:r>
              <a:rPr lang="en-US" dirty="0"/>
              <a:t> Graves</a:t>
            </a:r>
          </a:p>
        </p:txBody>
      </p:sp>
    </p:spTree>
    <p:extLst>
      <p:ext uri="{BB962C8B-B14F-4D97-AF65-F5344CB8AC3E}">
        <p14:creationId xmlns:p14="http://schemas.microsoft.com/office/powerpoint/2010/main" val="41023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1: Lee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First Paragraph</a:t>
            </a:r>
          </a:p>
          <a:p>
            <a:pPr marL="1028700" lvl="1" indent="-342900" algn="l"/>
            <a:r>
              <a:rPr lang="en-US" dirty="0"/>
              <a:t>Values</a:t>
            </a:r>
          </a:p>
          <a:p>
            <a:pPr marL="1028700" lvl="1" indent="-342900" algn="l"/>
            <a:r>
              <a:rPr lang="en-US" dirty="0"/>
              <a:t>Professional Journey</a:t>
            </a:r>
          </a:p>
          <a:p>
            <a:pPr marL="342900" indent="-342900" algn="l">
              <a:buFont typeface="Arial" panose="020B0604020202020204" pitchFamily="34" charset="0"/>
              <a:buChar char="•"/>
            </a:pPr>
            <a:r>
              <a:rPr lang="en-US" dirty="0"/>
              <a:t>Last Paragraph</a:t>
            </a:r>
          </a:p>
          <a:p>
            <a:pPr marL="1028700" lvl="1" indent="-342900" algn="l"/>
            <a:r>
              <a:rPr lang="en-US" dirty="0"/>
              <a:t>Future aspirations</a:t>
            </a:r>
          </a:p>
          <a:p>
            <a:pPr marL="1485900" lvl="2" indent="-342900" algn="l"/>
            <a:r>
              <a:rPr lang="en-US" dirty="0"/>
              <a:t>Teaching, Service and Scholarship</a:t>
            </a:r>
          </a:p>
          <a:p>
            <a:pPr marL="1485900" lvl="2" indent="-342900" algn="l"/>
            <a:r>
              <a:rPr lang="en-US" dirty="0"/>
              <a:t>Local, Regional, and National levels.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Erica Lee</a:t>
            </a:r>
          </a:p>
        </p:txBody>
      </p:sp>
      <p:pic>
        <p:nvPicPr>
          <p:cNvPr id="6" name="Picture 5" descr="The Journey | Completed Design - posted for inspiration Desi…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519" y="2252345"/>
            <a:ext cx="3200400" cy="2400300"/>
          </a:xfrm>
          <a:prstGeom prst="rect">
            <a:avLst/>
          </a:prstGeom>
        </p:spPr>
      </p:pic>
    </p:spTree>
    <p:extLst>
      <p:ext uri="{BB962C8B-B14F-4D97-AF65-F5344CB8AC3E}">
        <p14:creationId xmlns:p14="http://schemas.microsoft.com/office/powerpoint/2010/main" val="2091884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1: South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Intro gave a very brief history of what I do and how I got here, then highlighted a personal quality (e.g., “bridge-builder”) and how it fits well with Emory expectations and environment.</a:t>
            </a:r>
          </a:p>
          <a:p>
            <a:pPr marL="342900" indent="-342900" algn="l">
              <a:buFont typeface="Arial" panose="020B0604020202020204" pitchFamily="34" charset="0"/>
              <a:buChar char="•"/>
            </a:pPr>
            <a:r>
              <a:rPr lang="en-US" dirty="0"/>
              <a:t>Summary returned to the idea of my highlighted quality as a bridge-builder with high-level restatement of examples described in the statement and restatement of the fit with Emory’s expectations.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Mikle</a:t>
            </a:r>
            <a:r>
              <a:rPr lang="en-US" dirty="0"/>
              <a:t> South</a:t>
            </a:r>
          </a:p>
        </p:txBody>
      </p:sp>
    </p:spTree>
    <p:extLst>
      <p:ext uri="{BB962C8B-B14F-4D97-AF65-F5344CB8AC3E}">
        <p14:creationId xmlns:p14="http://schemas.microsoft.com/office/powerpoint/2010/main" val="74496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59213" y="449049"/>
            <a:ext cx="8695944" cy="1325880"/>
          </a:xfrm>
        </p:spPr>
        <p:txBody>
          <a:bodyPr>
            <a:normAutofit fontScale="90000"/>
          </a:bodyPr>
          <a:lstStyle/>
          <a:p>
            <a:r>
              <a:rPr lang="en-US" dirty="0"/>
              <a:t/>
            </a:r>
            <a:br>
              <a:rPr lang="en-US" dirty="0"/>
            </a:br>
            <a:r>
              <a:rPr lang="en-US" dirty="0"/>
              <a:t/>
            </a:r>
            <a:br>
              <a:rPr lang="en-US" dirty="0"/>
            </a:br>
            <a:r>
              <a:rPr lang="en-US" sz="4900" dirty="0"/>
              <a:t>Question 1: </a:t>
            </a:r>
            <a:r>
              <a:rPr lang="en-US" altLang="zh-CN" sz="4900" dirty="0"/>
              <a:t>Tang</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2103120"/>
            <a:ext cx="8976220" cy="3246120"/>
          </a:xfrm>
        </p:spPr>
        <p:txBody>
          <a:bodyPr>
            <a:normAutofit/>
          </a:bodyPr>
          <a:lstStyle/>
          <a:p>
            <a:pPr marL="342900" indent="-342900" algn="l">
              <a:buFont typeface="Arial" panose="020B0604020202020204" pitchFamily="34" charset="0"/>
              <a:buChar char="•"/>
            </a:pPr>
            <a:r>
              <a:rPr lang="en-US" altLang="zh-CN" sz="2400" dirty="0"/>
              <a:t>First paragraph: Describe yourself, your background, and what experience has made you who you are</a:t>
            </a:r>
          </a:p>
          <a:p>
            <a:pPr marL="1028700" lvl="1" indent="-342900" algn="l"/>
            <a:r>
              <a:rPr lang="en-US" b="0" i="1" u="none" strike="noStrike" baseline="0" dirty="0">
                <a:solidFill>
                  <a:srgbClr val="000000"/>
                </a:solidFill>
                <a:latin typeface="Arial" panose="020B0604020202020204" pitchFamily="34" charset="0"/>
              </a:rPr>
              <a:t>“My journey - from a poor countryside boy to an academic physician at a major academic center in the United States - was not straightforward. ”</a:t>
            </a:r>
            <a:endParaRPr lang="en-US" altLang="zh-CN" sz="2000" i="1" dirty="0"/>
          </a:p>
          <a:p>
            <a:pPr marL="342900" indent="-342900" algn="l">
              <a:buFont typeface="Arial" panose="020B0604020202020204" pitchFamily="34" charset="0"/>
              <a:buChar char="•"/>
            </a:pPr>
            <a:r>
              <a:rPr lang="en-US" sz="2400" dirty="0"/>
              <a:t>Last paragraph: Your future plans to convince the committee the promotion will make you achieve more</a:t>
            </a:r>
          </a:p>
          <a:p>
            <a:pPr marL="1028700" lvl="1" indent="-342900" algn="l"/>
            <a:r>
              <a:rPr lang="en-US" sz="2000" i="1" dirty="0"/>
              <a:t>“</a:t>
            </a:r>
            <a:r>
              <a:rPr lang="en-US" b="0" i="1" u="none" strike="noStrike" baseline="0" dirty="0">
                <a:solidFill>
                  <a:srgbClr val="000000"/>
                </a:solidFill>
                <a:latin typeface="Arial" panose="020B0604020202020204" pitchFamily="34" charset="0"/>
              </a:rPr>
              <a:t>I do not envision the journey ending here. I have many plans for the future…”</a:t>
            </a:r>
            <a:endParaRPr lang="en-US" sz="2000" i="1"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Yilang</a:t>
            </a:r>
            <a:r>
              <a:rPr lang="en-US" dirty="0"/>
              <a:t> Tang </a:t>
            </a:r>
          </a:p>
        </p:txBody>
      </p:sp>
    </p:spTree>
    <p:extLst>
      <p:ext uri="{BB962C8B-B14F-4D97-AF65-F5344CB8AC3E}">
        <p14:creationId xmlns:p14="http://schemas.microsoft.com/office/powerpoint/2010/main" val="2932072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lstStyle/>
          <a:p>
            <a:r>
              <a:rPr lang="en-US" dirty="0"/>
              <a:t>Question 2</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251669" y="4700016"/>
            <a:ext cx="11677475" cy="457200"/>
          </a:xfrm>
        </p:spPr>
        <p:txBody>
          <a:bodyPr>
            <a:normAutofit/>
          </a:bodyPr>
          <a:lstStyle/>
          <a:p>
            <a:r>
              <a:rPr lang="en-US" dirty="0"/>
              <a:t>What lessons did you learn about creating and crafting a personal statement?</a:t>
            </a:r>
          </a:p>
        </p:txBody>
      </p:sp>
    </p:spTree>
    <p:extLst>
      <p:ext uri="{BB962C8B-B14F-4D97-AF65-F5344CB8AC3E}">
        <p14:creationId xmlns:p14="http://schemas.microsoft.com/office/powerpoint/2010/main" val="192347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2: Baer</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Baer – write it all out first, anything you can think matters in describing your professional journey, then organize statements into paragraphs then edit many times, get others to read and ask questions, be ready to do many drafts, try to enjoy process on reflecting about your experiences and taking pride in your work </a:t>
            </a:r>
          </a:p>
          <a:p>
            <a:pPr marL="342900" indent="-342900" algn="l">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Wendy Baer</a:t>
            </a:r>
          </a:p>
        </p:txBody>
      </p:sp>
    </p:spTree>
    <p:extLst>
      <p:ext uri="{BB962C8B-B14F-4D97-AF65-F5344CB8AC3E}">
        <p14:creationId xmlns:p14="http://schemas.microsoft.com/office/powerpoint/2010/main" val="2487244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2: Cattie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The way I would write it (in a personal meaning sense) and the way I would write it </a:t>
            </a:r>
            <a:r>
              <a:rPr lang="en-US" i="1" dirty="0"/>
              <a:t>for this committee </a:t>
            </a:r>
            <a:r>
              <a:rPr lang="en-US" dirty="0"/>
              <a:t>and </a:t>
            </a:r>
            <a:r>
              <a:rPr lang="en-US" i="1" dirty="0"/>
              <a:t>for this specific purpose </a:t>
            </a:r>
            <a:r>
              <a:rPr lang="en-US" dirty="0"/>
              <a:t>were different. </a:t>
            </a:r>
          </a:p>
          <a:p>
            <a:pPr marL="342900" indent="-342900" algn="l">
              <a:buFont typeface="Arial" panose="020B0604020202020204" pitchFamily="34" charset="0"/>
              <a:buChar char="•"/>
            </a:pPr>
            <a:r>
              <a:rPr lang="en-US" dirty="0"/>
              <a:t>I was having a parallel journey involving personal reflection, but then materials preparation that aligned with my mentorship/guidance on effectiveness.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Jordan Cattie</a:t>
            </a:r>
          </a:p>
        </p:txBody>
      </p:sp>
    </p:spTree>
    <p:extLst>
      <p:ext uri="{BB962C8B-B14F-4D97-AF65-F5344CB8AC3E}">
        <p14:creationId xmlns:p14="http://schemas.microsoft.com/office/powerpoint/2010/main" val="414703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2: Fani</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Describing more personal aspects of my career journey gives important context to each component of the statement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Negar </a:t>
            </a:r>
            <a:r>
              <a:rPr kumimoji="0" lang="en-US" sz="1200" b="0" i="0" u="none" strike="noStrike" kern="1200" cap="none" spc="0" normalizeH="0" baseline="0" noProof="0" dirty="0" err="1">
                <a:ln>
                  <a:noFill/>
                </a:ln>
                <a:solidFill>
                  <a:srgbClr val="000000"/>
                </a:solidFill>
                <a:effectLst/>
                <a:uLnTx/>
                <a:uFillTx/>
                <a:latin typeface="Gill Sans Nova Light" panose="020F0302020204030204" pitchFamily="34" charset="0"/>
                <a:ea typeface="+mn-ea"/>
              </a:rPr>
              <a:t>Fani</a:t>
            </a:r>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242043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2: Graves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 learned a lot about the goals and values that undergird my personal and professional pursuits. </a:t>
            </a:r>
          </a:p>
          <a:p>
            <a:pPr marL="342900" indent="-342900" algn="l">
              <a:buFont typeface="Arial" panose="020B0604020202020204" pitchFamily="34" charset="0"/>
              <a:buChar char="•"/>
            </a:pPr>
            <a:r>
              <a:rPr lang="en-US" dirty="0"/>
              <a:t>I also learned how to combine my personal and professional story into one narrative that tells a more complete picture about who I am as a person and a psychologist.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Chanda</a:t>
            </a:r>
            <a:r>
              <a:rPr lang="en-US" dirty="0"/>
              <a:t> Graves</a:t>
            </a:r>
          </a:p>
        </p:txBody>
      </p:sp>
    </p:spTree>
    <p:extLst>
      <p:ext uri="{BB962C8B-B14F-4D97-AF65-F5344CB8AC3E}">
        <p14:creationId xmlns:p14="http://schemas.microsoft.com/office/powerpoint/2010/main" val="317673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075814" y="438081"/>
            <a:ext cx="3749040" cy="1325880"/>
          </a:xfrm>
        </p:spPr>
        <p:txBody>
          <a:bodyPr>
            <a:normAutofit fontScale="90000"/>
          </a:bodyPr>
          <a:lstStyle/>
          <a:p>
            <a:r>
              <a:rPr lang="en-US" dirty="0" smtClean="0">
                <a:solidFill>
                  <a:schemeClr val="accent3"/>
                </a:solidFill>
                <a:latin typeface="Baskerville Old Face" panose="02020602080505020303" pitchFamily="18" charset="77"/>
                <a:cs typeface="Calibri Light"/>
              </a:rPr>
              <a:t>Presenters: Background and Description</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P</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8183880" y="2053244"/>
            <a:ext cx="3749040" cy="4448140"/>
          </a:xfrm>
        </p:spPr>
        <p:txBody>
          <a:bodyPr vert="horz" lIns="91440" tIns="45720" rIns="91440" bIns="45720" rtlCol="0" anchor="t">
            <a:normAutofit/>
          </a:bodyPr>
          <a:lstStyle/>
          <a:p>
            <a:pPr marL="342900" indent="-342900">
              <a:lnSpc>
                <a:spcPct val="150000"/>
              </a:lnSpc>
              <a:buFont typeface="Arial" panose="020B0604020202020204" pitchFamily="34" charset="0"/>
              <a:buChar char="•"/>
            </a:pPr>
            <a:r>
              <a:rPr lang="en-US" sz="2400" dirty="0" smtClean="0">
                <a:solidFill>
                  <a:schemeClr val="accent3"/>
                </a:solidFill>
                <a:latin typeface="Gill Sans Nova Light" panose="020B0302020104020203" pitchFamily="34" charset="0"/>
                <a:cs typeface="Gill Sans Light" panose="020B0302020104020203" pitchFamily="34" charset="-79"/>
              </a:rPr>
              <a:t>Nadine Kaslow, PhD</a:t>
            </a:r>
            <a:endParaRPr lang="en-US" dirty="0">
              <a:latin typeface="Gill Sans Nova Light" panose="020B0302020104020203" pitchFamily="34" charset="0"/>
              <a:cs typeface="Gill Sans Light" panose="020B0302020104020203" pitchFamily="34" charset="-79"/>
            </a:endParaRPr>
          </a:p>
          <a:p>
            <a:pPr marL="342900" indent="-342900">
              <a:buFont typeface="Arial" panose="020B0604020202020204" pitchFamily="34" charset="0"/>
              <a:buChar char="•"/>
            </a:pPr>
            <a:r>
              <a:rPr lang="en-US" dirty="0">
                <a:latin typeface="Gill Sans Nova Light" panose="020B0302020104020203" pitchFamily="34" charset="0"/>
                <a:cs typeface="Gill Sans Light" panose="020B0302020104020203" pitchFamily="34" charset="-79"/>
              </a:rPr>
              <a:t>Andrew Furman, </a:t>
            </a:r>
            <a:r>
              <a:rPr lang="en-US" dirty="0" smtClean="0">
                <a:latin typeface="Gill Sans Nova Light" panose="020B0302020104020203" pitchFamily="34" charset="0"/>
                <a:cs typeface="Gill Sans Light" panose="020B0302020104020203" pitchFamily="34" charset="-79"/>
              </a:rPr>
              <a:t>MD</a:t>
            </a:r>
          </a:p>
          <a:p>
            <a:pPr marL="342900" indent="-342900">
              <a:buFont typeface="Arial" panose="020B0604020202020204" pitchFamily="34" charset="0"/>
              <a:buChar char="•"/>
            </a:pPr>
            <a:r>
              <a:rPr lang="en-US" sz="2400" dirty="0" smtClean="0">
                <a:solidFill>
                  <a:schemeClr val="accent3"/>
                </a:solidFill>
                <a:latin typeface="Gill Sans Nova Light" panose="020B0302020104020203" pitchFamily="34" charset="0"/>
                <a:cs typeface="Gill Sans Light" panose="020B0302020104020203" pitchFamily="34" charset="-79"/>
              </a:rPr>
              <a:t>Michael Owens, PhD</a:t>
            </a:r>
            <a:endParaRPr lang="en-US" sz="2400" dirty="0">
              <a:solidFill>
                <a:schemeClr val="accent3"/>
              </a:solidFill>
              <a:latin typeface="Gill Sans Nova Light" panose="020B0302020104020203" pitchFamily="34" charset="0"/>
              <a:cs typeface="Gill Sans Light" panose="020B0302020104020203" pitchFamily="34" charset="-79"/>
            </a:endParaRPr>
          </a:p>
          <a:p>
            <a:pPr marL="342900" indent="-342900">
              <a:lnSpc>
                <a:spcPct val="150000"/>
              </a:lnSpc>
              <a:buFont typeface="Arial" panose="020B0604020202020204" pitchFamily="34" charset="0"/>
              <a:buChar char="•"/>
            </a:pPr>
            <a:endParaRPr lang="en-US" dirty="0">
              <a:latin typeface="Gill Sans Nova Light" panose="020B0302020104020203" pitchFamily="34" charset="0"/>
              <a:cs typeface="Gill Sans Light" panose="020B0302020104020203" pitchFamily="34" charset="-79"/>
            </a:endParaRPr>
          </a:p>
          <a:p>
            <a:pPr marL="0" indent="0">
              <a:lnSpc>
                <a:spcPct val="150000"/>
              </a:lnSpc>
              <a:buNone/>
            </a:pPr>
            <a:endParaRPr lang="en-US" sz="2400" dirty="0">
              <a:solidFill>
                <a:schemeClr val="accent3"/>
              </a:solidFill>
              <a:latin typeface="Gill Sans Nova Light" panose="020B0302020104020203" pitchFamily="34" charset="0"/>
              <a:cs typeface="Gill Sans Light" panose="020B0302020104020203" pitchFamily="34" charset="-79"/>
            </a:endParaRPr>
          </a:p>
          <a:p>
            <a:endParaRPr lang="en-US" dirty="0">
              <a:solidFill>
                <a:schemeClr val="accent3"/>
              </a:solidFill>
              <a:latin typeface="Gill Sans Nova Light" panose="020B0302020104020203" pitchFamily="34" charset="0"/>
              <a:cs typeface="Calibri"/>
            </a:endParaRPr>
          </a:p>
        </p:txBody>
      </p:sp>
    </p:spTree>
    <p:extLst>
      <p:ext uri="{BB962C8B-B14F-4D97-AF65-F5344CB8AC3E}">
        <p14:creationId xmlns:p14="http://schemas.microsoft.com/office/powerpoint/2010/main" val="332288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2: Lee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Not for the faint of heart!</a:t>
            </a:r>
          </a:p>
          <a:p>
            <a:pPr marL="1028700" lvl="1" indent="-342900" algn="l"/>
            <a:r>
              <a:rPr lang="en-US" dirty="0"/>
              <a:t>What to include?</a:t>
            </a:r>
          </a:p>
          <a:p>
            <a:pPr marL="1028700" lvl="1" indent="-342900" algn="l"/>
            <a:r>
              <a:rPr lang="en-US" dirty="0"/>
              <a:t>What not to include?  </a:t>
            </a:r>
          </a:p>
          <a:p>
            <a:pPr marL="1028700" lvl="1" indent="-342900" algn="l"/>
            <a:r>
              <a:rPr lang="en-US" dirty="0"/>
              <a:t>Develop </a:t>
            </a:r>
            <a:r>
              <a:rPr lang="en-US" dirty="0" smtClean="0"/>
              <a:t>a </a:t>
            </a:r>
            <a:r>
              <a:rPr lang="en-US" dirty="0"/>
              <a:t>framework </a:t>
            </a:r>
          </a:p>
          <a:p>
            <a:pPr marL="1028700" lvl="1" indent="-342900" algn="l"/>
            <a:endParaRPr lang="en-US"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Erica Lee</a:t>
            </a:r>
          </a:p>
        </p:txBody>
      </p:sp>
      <p:pic>
        <p:nvPicPr>
          <p:cNvPr id="7" name="Picture 6" descr="Just Being Me: Decis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445" y="2143203"/>
            <a:ext cx="4087867" cy="2621044"/>
          </a:xfrm>
          <a:prstGeom prst="rect">
            <a:avLst/>
          </a:prstGeom>
        </p:spPr>
      </p:pic>
    </p:spTree>
    <p:extLst>
      <p:ext uri="{BB962C8B-B14F-4D97-AF65-F5344CB8AC3E}">
        <p14:creationId xmlns:p14="http://schemas.microsoft.com/office/powerpoint/2010/main" val="1354324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2: South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Be totally authentic BUT work to craft personal traits and accomplishments within the framework Emory has created. Speak </a:t>
            </a:r>
            <a:r>
              <a:rPr lang="en-US" u="sng" dirty="0"/>
              <a:t>directly</a:t>
            </a:r>
            <a:r>
              <a:rPr lang="en-US" dirty="0"/>
              <a:t> to Emory’s framework, using their language to guide presentation. Don’t overlook the authenticity – it has to be your story, but it has to be told the way Emory wants you to tell it. </a:t>
            </a:r>
          </a:p>
          <a:p>
            <a:pPr marL="342900" indent="-342900" algn="l">
              <a:buFont typeface="Arial" panose="020B0604020202020204" pitchFamily="34" charset="0"/>
              <a:buChar char="•"/>
            </a:pPr>
            <a:r>
              <a:rPr lang="en-US" dirty="0"/>
              <a:t>Work closely with faculty mentors (esp. promotions committee) on drafting and revising statements.</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Mikle</a:t>
            </a:r>
            <a:r>
              <a:rPr lang="en-US" dirty="0"/>
              <a:t> South</a:t>
            </a:r>
          </a:p>
        </p:txBody>
      </p:sp>
    </p:spTree>
    <p:extLst>
      <p:ext uri="{BB962C8B-B14F-4D97-AF65-F5344CB8AC3E}">
        <p14:creationId xmlns:p14="http://schemas.microsoft.com/office/powerpoint/2010/main" val="3218748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59213" y="475683"/>
            <a:ext cx="8695944" cy="1325880"/>
          </a:xfrm>
        </p:spPr>
        <p:txBody>
          <a:bodyPr/>
          <a:lstStyle/>
          <a:p>
            <a:r>
              <a:rPr lang="en-US" dirty="0"/>
              <a:t/>
            </a:r>
            <a:br>
              <a:rPr lang="en-US" dirty="0"/>
            </a:br>
            <a:r>
              <a:rPr lang="en-US" dirty="0"/>
              <a:t>Question 2: Tang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marL="342900" indent="-342900" algn="l">
              <a:buFont typeface="Arial" panose="020B0604020202020204" pitchFamily="34" charset="0"/>
              <a:buChar char="•"/>
            </a:pPr>
            <a:r>
              <a:rPr lang="en-US" sz="2400" dirty="0"/>
              <a:t>Crafting an interesting story</a:t>
            </a:r>
          </a:p>
          <a:p>
            <a:pPr marL="1028700" lvl="1" indent="-342900" algn="l"/>
            <a:r>
              <a:rPr lang="en-US" sz="2000" dirty="0"/>
              <a:t>What is unique about your career trajectory? </a:t>
            </a:r>
          </a:p>
          <a:p>
            <a:pPr marL="342900" indent="-342900" algn="l">
              <a:buFont typeface="Arial" panose="020B0604020202020204" pitchFamily="34" charset="0"/>
              <a:buChar char="•"/>
            </a:pPr>
            <a:r>
              <a:rPr lang="en-US" sz="2400" dirty="0"/>
              <a:t>Sharing unique perspectives or a unique research niche</a:t>
            </a:r>
          </a:p>
          <a:p>
            <a:pPr marL="1028700" lvl="1" indent="-342900" algn="l"/>
            <a:r>
              <a:rPr lang="en-US" sz="2000" i="1" dirty="0">
                <a:solidFill>
                  <a:srgbClr val="000000"/>
                </a:solidFill>
                <a:latin typeface="Arial" panose="020B0604020202020204" pitchFamily="34" charset="0"/>
              </a:rPr>
              <a:t>I am a firm believer in Confucius’ famous saying: “Teachers and students grow together.” I utilize teaching as a way of learning and I also encourage trainees to do the same. </a:t>
            </a:r>
          </a:p>
          <a:p>
            <a:pPr marL="1028700" lvl="1" indent="-342900" algn="l"/>
            <a:r>
              <a:rPr lang="en-US" sz="2000" i="1" dirty="0">
                <a:solidFill>
                  <a:srgbClr val="000000"/>
                </a:solidFill>
                <a:latin typeface="Arial" panose="020B0604020202020204" pitchFamily="34" charset="0"/>
              </a:rPr>
              <a:t>My clinical research interest is in the interface between trauma, substance use, and chronic pain.</a:t>
            </a:r>
            <a:endParaRPr lang="en-US" sz="2000" i="1" dirty="0"/>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Yilang</a:t>
            </a:r>
            <a:r>
              <a:rPr lang="en-US" dirty="0"/>
              <a:t> Tang </a:t>
            </a:r>
          </a:p>
        </p:txBody>
      </p:sp>
    </p:spTree>
    <p:extLst>
      <p:ext uri="{BB962C8B-B14F-4D97-AF65-F5344CB8AC3E}">
        <p14:creationId xmlns:p14="http://schemas.microsoft.com/office/powerpoint/2010/main" val="379102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lstStyle/>
          <a:p>
            <a:r>
              <a:rPr lang="en-US" dirty="0"/>
              <a:t>Question 3</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251669" y="4700016"/>
            <a:ext cx="11677475" cy="457200"/>
          </a:xfrm>
        </p:spPr>
        <p:txBody>
          <a:bodyPr>
            <a:normAutofit/>
          </a:bodyPr>
          <a:lstStyle/>
          <a:p>
            <a:r>
              <a:rPr lang="en-US" dirty="0"/>
              <a:t>How did you make decisions about what to highlight?</a:t>
            </a:r>
          </a:p>
        </p:txBody>
      </p:sp>
    </p:spTree>
    <p:extLst>
      <p:ext uri="{BB962C8B-B14F-4D97-AF65-F5344CB8AC3E}">
        <p14:creationId xmlns:p14="http://schemas.microsoft.com/office/powerpoint/2010/main" val="85849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3: Baer</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Baer – talked to mentors, thought about what mattered to Emory as an organization, considered which activities reached the most people whether that be patients or colleagues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Wendy Baer</a:t>
            </a:r>
          </a:p>
        </p:txBody>
      </p:sp>
    </p:spTree>
    <p:extLst>
      <p:ext uri="{BB962C8B-B14F-4D97-AF65-F5344CB8AC3E}">
        <p14:creationId xmlns:p14="http://schemas.microsoft.com/office/powerpoint/2010/main" val="373782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3: Cattie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 asked Nadine and trusted her 100% </a:t>
            </a:r>
            <a:r>
              <a:rPr lang="en-US" dirty="0">
                <a:sym typeface="Wingdings" pitchFamily="2" charset="2"/>
              </a:rPr>
              <a:t> </a:t>
            </a:r>
            <a:endParaRPr lang="en-US"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Jordan Cattie</a:t>
            </a:r>
          </a:p>
        </p:txBody>
      </p:sp>
    </p:spTree>
    <p:extLst>
      <p:ext uri="{BB962C8B-B14F-4D97-AF65-F5344CB8AC3E}">
        <p14:creationId xmlns:p14="http://schemas.microsoft.com/office/powerpoint/2010/main" val="42812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3: Fani</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 highlighted the aspects of my portfolio that are essential to the promotion (e.g., grants, leadership roles in service and teaching)</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Negar </a:t>
            </a:r>
            <a:r>
              <a:rPr kumimoji="0" lang="en-US" sz="1200" b="0" i="0" u="none" strike="noStrike" kern="1200" cap="none" spc="0" normalizeH="0" baseline="0" noProof="0" dirty="0" err="1">
                <a:ln>
                  <a:noFill/>
                </a:ln>
                <a:solidFill>
                  <a:srgbClr val="000000"/>
                </a:solidFill>
                <a:effectLst/>
                <a:uLnTx/>
                <a:uFillTx/>
                <a:latin typeface="Gill Sans Nova Light" panose="020F0302020204030204" pitchFamily="34" charset="0"/>
                <a:ea typeface="+mn-ea"/>
              </a:rPr>
              <a:t>Fani</a:t>
            </a:r>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407056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3: Graves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 highlighted service activities because I believed that I was a stronger candidate in service.  Among these activities, I highlighted the accomplishments that best represent my body of work and those that were most meaningful to me.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Chanda</a:t>
            </a:r>
            <a:r>
              <a:rPr lang="en-US" dirty="0"/>
              <a:t> Graves</a:t>
            </a:r>
          </a:p>
        </p:txBody>
      </p:sp>
    </p:spTree>
    <p:extLst>
      <p:ext uri="{BB962C8B-B14F-4D97-AF65-F5344CB8AC3E}">
        <p14:creationId xmlns:p14="http://schemas.microsoft.com/office/powerpoint/2010/main" val="4256903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3: Lee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HELP!  </a:t>
            </a:r>
          </a:p>
          <a:p>
            <a:pPr marL="1028700" lvl="1" indent="-342900" algn="l"/>
            <a:r>
              <a:rPr lang="en-US" dirty="0"/>
              <a:t>Mentor </a:t>
            </a:r>
          </a:p>
          <a:p>
            <a:pPr marL="1028700" lvl="1" indent="-342900" algn="l"/>
            <a:r>
              <a:rPr lang="en-US" dirty="0"/>
              <a:t>Prioritize President/Chair roles</a:t>
            </a:r>
          </a:p>
          <a:p>
            <a:pPr marL="1485900" lvl="2" indent="-342900" algn="l"/>
            <a:r>
              <a:rPr lang="en-US" dirty="0"/>
              <a:t>Local, Regional, National </a:t>
            </a:r>
          </a:p>
          <a:p>
            <a:pPr marL="1028700" lvl="1" indent="-342900" algn="l"/>
            <a:r>
              <a:rPr lang="en-US" dirty="0"/>
              <a:t>Prioritize Roles with significant impact</a:t>
            </a:r>
          </a:p>
          <a:p>
            <a:pPr marL="1485900" lvl="2" indent="-342900" algn="l"/>
            <a:r>
              <a:rPr lang="en-US" dirty="0"/>
              <a:t>Focus of your work/professional passion</a:t>
            </a:r>
          </a:p>
          <a:p>
            <a:pPr marL="1028700" lvl="1" indent="-342900" algn="l"/>
            <a:r>
              <a:rPr lang="en-US" dirty="0"/>
              <a:t>Prioritize Awards</a:t>
            </a:r>
          </a:p>
          <a:p>
            <a:pPr marL="1485900" lvl="2" indent="-342900" algn="l"/>
            <a:endParaRPr lang="en-US" dirty="0"/>
          </a:p>
          <a:p>
            <a:pPr lvl="2" indent="0" algn="l">
              <a:buNone/>
            </a:pPr>
            <a:endParaRPr lang="en-US" dirty="0"/>
          </a:p>
          <a:p>
            <a:pPr lvl="2" indent="0" algn="l">
              <a:buNone/>
            </a:pPr>
            <a:endParaRPr lang="en-US"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Erica Lee</a:t>
            </a:r>
          </a:p>
        </p:txBody>
      </p:sp>
      <p:pic>
        <p:nvPicPr>
          <p:cNvPr id="7" name="Picture 6" descr="The word Choices - Dr. Scott A. Saun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709" y="2424700"/>
            <a:ext cx="3112627" cy="2075455"/>
          </a:xfrm>
          <a:prstGeom prst="rect">
            <a:avLst/>
          </a:prstGeom>
        </p:spPr>
      </p:pic>
    </p:spTree>
    <p:extLst>
      <p:ext uri="{BB962C8B-B14F-4D97-AF65-F5344CB8AC3E}">
        <p14:creationId xmlns:p14="http://schemas.microsoft.com/office/powerpoint/2010/main" val="1969249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3: South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I took time to think about what themes have been most important to be personally throughout my career – from my undergrad years </a:t>
            </a:r>
            <a:r>
              <a:rPr lang="en-US" dirty="0" err="1"/>
              <a:t>til</a:t>
            </a:r>
            <a:r>
              <a:rPr lang="en-US" dirty="0"/>
              <a:t> now – and how these contributed to my decision to come to Emory.</a:t>
            </a:r>
          </a:p>
          <a:p>
            <a:pPr marL="342900" indent="-342900" algn="l">
              <a:buFont typeface="Arial" panose="020B0604020202020204" pitchFamily="34" charset="0"/>
              <a:buChar char="•"/>
            </a:pPr>
            <a:r>
              <a:rPr lang="en-US" dirty="0"/>
              <a:t>I read, and re-read the Emory criteria. At first I was discouraged, near despondent, that my trajectory didn’t fit; my previous institution packaged priorities very differently than Emory and I worried I wouldn’t work for promotion. But support from department mentors encouraged me and I looked for ways to tell MY STORY, just highlighting things using Emory’s framework. And I hit weaknesses head-on so I could control the narrative.</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Mikle</a:t>
            </a:r>
            <a:r>
              <a:rPr lang="en-US" dirty="0"/>
              <a:t> South</a:t>
            </a:r>
          </a:p>
        </p:txBody>
      </p:sp>
    </p:spTree>
    <p:extLst>
      <p:ext uri="{BB962C8B-B14F-4D97-AF65-F5344CB8AC3E}">
        <p14:creationId xmlns:p14="http://schemas.microsoft.com/office/powerpoint/2010/main" val="122194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075814" y="438081"/>
            <a:ext cx="3749040" cy="1325880"/>
          </a:xfrm>
        </p:spPr>
        <p:txBody>
          <a:bodyPr>
            <a:normAutofit/>
          </a:bodyPr>
          <a:lstStyle/>
          <a:p>
            <a:r>
              <a:rPr lang="en-US" dirty="0" smtClean="0">
                <a:solidFill>
                  <a:schemeClr val="accent3"/>
                </a:solidFill>
                <a:latin typeface="Baskerville Old Face" panose="02020602080505020303" pitchFamily="18" charset="77"/>
                <a:cs typeface="Calibri Light"/>
              </a:rPr>
              <a:t>Presenters: Questions</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P</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8183880" y="2053244"/>
            <a:ext cx="3749040" cy="4448140"/>
          </a:xfrm>
        </p:spPr>
        <p:txBody>
          <a:bodyPr vert="horz" lIns="91440" tIns="45720" rIns="91440" bIns="45720" rtlCol="0" anchor="t">
            <a:normAutofit lnSpcReduction="10000"/>
          </a:bodyPr>
          <a:lstStyle/>
          <a:p>
            <a:pPr marL="342900" indent="-342900">
              <a:lnSpc>
                <a:spcPct val="150000"/>
              </a:lnSpc>
              <a:buFont typeface="Arial" panose="020B0604020202020204" pitchFamily="34" charset="0"/>
              <a:buChar char="•"/>
            </a:pPr>
            <a:r>
              <a:rPr lang="en-US" sz="2400" dirty="0">
                <a:solidFill>
                  <a:schemeClr val="accent3"/>
                </a:solidFill>
                <a:latin typeface="Gill Sans Nova Light" panose="020B0302020104020203" pitchFamily="34" charset="0"/>
                <a:cs typeface="Gill Sans Light" panose="020B0302020104020203" pitchFamily="34" charset="-79"/>
              </a:rPr>
              <a:t>Wendy Baer, MD</a:t>
            </a:r>
          </a:p>
          <a:p>
            <a:pPr marL="342900" indent="-342900">
              <a:lnSpc>
                <a:spcPct val="150000"/>
              </a:lnSpc>
              <a:buFont typeface="Arial" panose="020B0604020202020204" pitchFamily="34" charset="0"/>
              <a:buChar char="•"/>
            </a:pPr>
            <a:r>
              <a:rPr lang="en-US" sz="2400" dirty="0">
                <a:solidFill>
                  <a:schemeClr val="accent3"/>
                </a:solidFill>
                <a:latin typeface="Gill Sans Nova Light" panose="020B0302020104020203" pitchFamily="34" charset="0"/>
                <a:cs typeface="Gill Sans Light" panose="020B0302020104020203" pitchFamily="34" charset="-79"/>
              </a:rPr>
              <a:t>Jordan Cattie, PhD</a:t>
            </a:r>
          </a:p>
          <a:p>
            <a:pPr marL="342900" indent="-342900">
              <a:lnSpc>
                <a:spcPct val="150000"/>
              </a:lnSpc>
              <a:buFont typeface="Arial" panose="020B0604020202020204" pitchFamily="34" charset="0"/>
              <a:buChar char="•"/>
            </a:pPr>
            <a:r>
              <a:rPr lang="en-US" sz="2400" dirty="0">
                <a:solidFill>
                  <a:schemeClr val="accent3"/>
                </a:solidFill>
                <a:latin typeface="Gill Sans Nova Light" panose="020B0302020104020203" pitchFamily="34" charset="0"/>
                <a:cs typeface="Gill Sans Light" panose="020B0302020104020203" pitchFamily="34" charset="-79"/>
              </a:rPr>
              <a:t>Negar Fani, PhD</a:t>
            </a:r>
          </a:p>
          <a:p>
            <a:pPr marL="342900" indent="-342900">
              <a:lnSpc>
                <a:spcPct val="150000"/>
              </a:lnSpc>
              <a:buFont typeface="Arial" panose="020B0604020202020204" pitchFamily="34" charset="0"/>
              <a:buChar char="•"/>
            </a:pPr>
            <a:r>
              <a:rPr lang="en-US" sz="2400" dirty="0">
                <a:solidFill>
                  <a:schemeClr val="accent3"/>
                </a:solidFill>
                <a:latin typeface="Gill Sans Nova Light" panose="020B0302020104020203" pitchFamily="34" charset="0"/>
                <a:cs typeface="Gill Sans Light" panose="020B0302020104020203" pitchFamily="34" charset="-79"/>
              </a:rPr>
              <a:t>Chanda Graves, PhD</a:t>
            </a:r>
          </a:p>
          <a:p>
            <a:pPr marL="342900" indent="-342900">
              <a:lnSpc>
                <a:spcPct val="150000"/>
              </a:lnSpc>
              <a:buFont typeface="Arial" panose="020B0604020202020204" pitchFamily="34" charset="0"/>
              <a:buChar char="•"/>
            </a:pPr>
            <a:r>
              <a:rPr lang="en-US" dirty="0">
                <a:latin typeface="Gill Sans Nova Light" panose="020B0302020104020203" pitchFamily="34" charset="0"/>
                <a:cs typeface="Gill Sans Light" panose="020B0302020104020203" pitchFamily="34" charset="-79"/>
              </a:rPr>
              <a:t>Erica Lee, PhD</a:t>
            </a:r>
          </a:p>
          <a:p>
            <a:pPr marL="342900" indent="-342900">
              <a:lnSpc>
                <a:spcPct val="150000"/>
              </a:lnSpc>
              <a:buFont typeface="Arial" panose="020B0604020202020204" pitchFamily="34" charset="0"/>
              <a:buChar char="•"/>
            </a:pPr>
            <a:r>
              <a:rPr lang="en-US" dirty="0">
                <a:latin typeface="Gill Sans Nova Light" panose="020B0302020104020203" pitchFamily="34" charset="0"/>
                <a:cs typeface="Gill Sans Light" panose="020B0302020104020203" pitchFamily="34" charset="-79"/>
              </a:rPr>
              <a:t>Mikle South, PhD</a:t>
            </a:r>
          </a:p>
          <a:p>
            <a:pPr marL="342900" indent="-342900">
              <a:lnSpc>
                <a:spcPct val="150000"/>
              </a:lnSpc>
              <a:buFont typeface="Arial" panose="020B0604020202020204" pitchFamily="34" charset="0"/>
              <a:buChar char="•"/>
            </a:pPr>
            <a:r>
              <a:rPr lang="en-US" dirty="0">
                <a:latin typeface="Gill Sans Nova Light" panose="020B0302020104020203" pitchFamily="34" charset="0"/>
                <a:cs typeface="Gill Sans Light" panose="020B0302020104020203" pitchFamily="34" charset="-79"/>
              </a:rPr>
              <a:t>Yilang Tang, MD</a:t>
            </a:r>
          </a:p>
          <a:p>
            <a:pPr marL="342900" indent="-342900">
              <a:lnSpc>
                <a:spcPct val="150000"/>
              </a:lnSpc>
              <a:buFont typeface="Arial" panose="020B0604020202020204" pitchFamily="34" charset="0"/>
              <a:buChar char="•"/>
            </a:pPr>
            <a:endParaRPr lang="en-US" dirty="0">
              <a:latin typeface="Gill Sans Nova Light" panose="020B0302020104020203" pitchFamily="34" charset="0"/>
              <a:cs typeface="Gill Sans Light" panose="020B0302020104020203" pitchFamily="34" charset="-79"/>
            </a:endParaRPr>
          </a:p>
          <a:p>
            <a:pPr marL="0" indent="0">
              <a:lnSpc>
                <a:spcPct val="150000"/>
              </a:lnSpc>
              <a:buNone/>
            </a:pPr>
            <a:endParaRPr lang="en-US" sz="2400" dirty="0">
              <a:solidFill>
                <a:schemeClr val="accent3"/>
              </a:solidFill>
              <a:latin typeface="Gill Sans Nova Light" panose="020B0302020104020203" pitchFamily="34" charset="0"/>
              <a:cs typeface="Gill Sans Light" panose="020B0302020104020203" pitchFamily="34" charset="-79"/>
            </a:endParaRPr>
          </a:p>
          <a:p>
            <a:endParaRPr lang="en-US" dirty="0">
              <a:solidFill>
                <a:schemeClr val="accent3"/>
              </a:solidFill>
              <a:latin typeface="Gill Sans Nova Light" panose="020B0302020104020203" pitchFamily="34" charset="0"/>
              <a:cs typeface="Calibri"/>
            </a:endParaRPr>
          </a:p>
        </p:txBody>
      </p:sp>
    </p:spTree>
    <p:extLst>
      <p:ext uri="{BB962C8B-B14F-4D97-AF65-F5344CB8AC3E}">
        <p14:creationId xmlns:p14="http://schemas.microsoft.com/office/powerpoint/2010/main" val="815057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546704"/>
            <a:ext cx="8695944" cy="1325880"/>
          </a:xfrm>
        </p:spPr>
        <p:txBody>
          <a:bodyPr/>
          <a:lstStyle/>
          <a:p>
            <a:r>
              <a:rPr lang="en-US" dirty="0"/>
              <a:t/>
            </a:r>
            <a:br>
              <a:rPr lang="en-US" dirty="0"/>
            </a:br>
            <a:r>
              <a:rPr lang="en-US" dirty="0"/>
              <a:t>Question 3: Tang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marL="342900" indent="-342900" algn="l">
              <a:buFont typeface="Arial" panose="020B0604020202020204" pitchFamily="34" charset="0"/>
              <a:buChar char="•"/>
            </a:pPr>
            <a:r>
              <a:rPr lang="en-US" sz="2400" dirty="0"/>
              <a:t>Highlight major achievements but try not to sound like bragging</a:t>
            </a:r>
          </a:p>
          <a:p>
            <a:pPr marL="342900" indent="-342900" algn="l">
              <a:buFont typeface="Arial" panose="020B0604020202020204" pitchFamily="34" charset="0"/>
              <a:buChar char="•"/>
            </a:pPr>
            <a:r>
              <a:rPr lang="en-US" sz="2400" dirty="0"/>
              <a:t>Leave out public available information: such H index, H-10 index</a:t>
            </a:r>
          </a:p>
          <a:p>
            <a:pPr marL="342900" indent="-342900" algn="l">
              <a:buFont typeface="Arial" panose="020B0604020202020204" pitchFamily="34" charset="0"/>
              <a:buChar char="•"/>
            </a:pPr>
            <a:r>
              <a:rPr lang="en-US" sz="2400" dirty="0"/>
              <a:t>Emphasize some not-so-well-known achievements with some context</a:t>
            </a:r>
          </a:p>
          <a:p>
            <a:pPr marL="1028700" lvl="1" indent="-342900" algn="l"/>
            <a:r>
              <a:rPr lang="en-US" sz="2000" dirty="0"/>
              <a:t>Some of my publications (books) and service-related activities were in China, reviewers will need to have some background information to understand the significance</a:t>
            </a:r>
          </a:p>
          <a:p>
            <a:pPr marL="1028700" lvl="1" indent="-342900" algn="l"/>
            <a:endParaRPr lang="en-US" sz="2000" dirty="0"/>
          </a:p>
          <a:p>
            <a:pPr marL="342900" indent="-342900" algn="l">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Yilang</a:t>
            </a:r>
            <a:r>
              <a:rPr lang="en-US" dirty="0"/>
              <a:t> Tang </a:t>
            </a:r>
          </a:p>
        </p:txBody>
      </p:sp>
    </p:spTree>
    <p:extLst>
      <p:ext uri="{BB962C8B-B14F-4D97-AF65-F5344CB8AC3E}">
        <p14:creationId xmlns:p14="http://schemas.microsoft.com/office/powerpoint/2010/main" val="3628399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lstStyle/>
          <a:p>
            <a:r>
              <a:rPr lang="en-US" dirty="0"/>
              <a:t>Question 4</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251669" y="4700016"/>
            <a:ext cx="11677475" cy="457200"/>
          </a:xfrm>
        </p:spPr>
        <p:txBody>
          <a:bodyPr>
            <a:normAutofit/>
          </a:bodyPr>
          <a:lstStyle/>
          <a:p>
            <a:r>
              <a:rPr lang="en-US" dirty="0"/>
              <a:t>What recommendations do you have about what not to do?</a:t>
            </a:r>
          </a:p>
        </p:txBody>
      </p:sp>
    </p:spTree>
    <p:extLst>
      <p:ext uri="{BB962C8B-B14F-4D97-AF65-F5344CB8AC3E}">
        <p14:creationId xmlns:p14="http://schemas.microsoft.com/office/powerpoint/2010/main" val="1822152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4: Baer</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Baer – avoid being overly dramatic, stick with work that is relevant for academic medicine, but include something personal, something that gives the reader a sense of you as a unique person that the organization wants to keep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Wendy Baer</a:t>
            </a:r>
          </a:p>
        </p:txBody>
      </p:sp>
    </p:spTree>
    <p:extLst>
      <p:ext uri="{BB962C8B-B14F-4D97-AF65-F5344CB8AC3E}">
        <p14:creationId xmlns:p14="http://schemas.microsoft.com/office/powerpoint/2010/main" val="624050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4: Cattie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Don’t think that this is ”you” – that’s too much pressure! It’s your personal statement. </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Jordan Cattie</a:t>
            </a:r>
          </a:p>
        </p:txBody>
      </p:sp>
    </p:spTree>
    <p:extLst>
      <p:ext uri="{BB962C8B-B14F-4D97-AF65-F5344CB8AC3E}">
        <p14:creationId xmlns:p14="http://schemas.microsoft.com/office/powerpoint/2010/main" val="2795627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4: Fani</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Don’t restate your CV – add personal context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rPr>
              <a:t>Negar </a:t>
            </a:r>
            <a:r>
              <a:rPr kumimoji="0" lang="en-US" sz="1200" b="0" i="0" u="none" strike="noStrike" kern="1200" cap="none" spc="0" normalizeH="0" baseline="0" noProof="0" dirty="0" err="1">
                <a:ln>
                  <a:noFill/>
                </a:ln>
                <a:solidFill>
                  <a:srgbClr val="000000"/>
                </a:solidFill>
                <a:effectLst/>
                <a:uLnTx/>
                <a:uFillTx/>
                <a:latin typeface="Gill Sans Nova Light" panose="020F0302020204030204" pitchFamily="34" charset="0"/>
                <a:ea typeface="+mn-ea"/>
              </a:rPr>
              <a:t>Fani</a:t>
            </a:r>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spTree>
    <p:extLst>
      <p:ext uri="{BB962C8B-B14F-4D97-AF65-F5344CB8AC3E}">
        <p14:creationId xmlns:p14="http://schemas.microsoft.com/office/powerpoint/2010/main" val="1735212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4: Graves</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Do not wait until the last minute! Your personal statement takes time to develop and refine. I recommend that you allow adequate time for your mentors or trusted others to review and prepare for multiple revisions.</a:t>
            </a:r>
          </a:p>
          <a:p>
            <a:pPr marL="342900" indent="-342900" algn="l">
              <a:buFont typeface="Arial" panose="020B0604020202020204" pitchFamily="34" charset="0"/>
              <a:buChar char="•"/>
            </a:pPr>
            <a:r>
              <a:rPr lang="en-US" dirty="0"/>
              <a:t>Do not assume the reviewers will understand the importance of your accomplishments.  (You may have to explicitly state that you received a competitive award or designation.)</a:t>
            </a:r>
          </a:p>
          <a:p>
            <a:pPr marL="342900" indent="-342900" algn="l">
              <a:buFont typeface="Arial" panose="020B0604020202020204" pitchFamily="34" charset="0"/>
              <a:buChar char="•"/>
            </a:pPr>
            <a:r>
              <a:rPr lang="en-US" dirty="0"/>
              <a:t>Do not be too humble. This is the time and space to talk openly about your accomplishments. </a:t>
            </a:r>
          </a:p>
          <a:p>
            <a:pPr marL="342900" indent="-342900" algn="l">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Chanda</a:t>
            </a:r>
            <a:r>
              <a:rPr lang="en-US" dirty="0"/>
              <a:t> Graves</a:t>
            </a:r>
          </a:p>
        </p:txBody>
      </p:sp>
    </p:spTree>
    <p:extLst>
      <p:ext uri="{BB962C8B-B14F-4D97-AF65-F5344CB8AC3E}">
        <p14:creationId xmlns:p14="http://schemas.microsoft.com/office/powerpoint/2010/main" val="1384235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4: Lee</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marL="342900" indent="-342900" algn="l">
              <a:buFont typeface="Arial" panose="020B0604020202020204" pitchFamily="34" charset="0"/>
              <a:buChar char="•"/>
            </a:pPr>
            <a:r>
              <a:rPr lang="en-US" dirty="0"/>
              <a:t>Don’t overthink</a:t>
            </a:r>
          </a:p>
          <a:p>
            <a:pPr marL="342900" indent="-342900" algn="l">
              <a:buFont typeface="Arial" panose="020B0604020202020204" pitchFamily="34" charset="0"/>
              <a:buChar char="•"/>
            </a:pPr>
            <a:r>
              <a:rPr lang="en-US" dirty="0"/>
              <a:t>Don’t let it overwhelm</a:t>
            </a:r>
          </a:p>
          <a:p>
            <a:pPr marL="342900" indent="-342900" algn="l">
              <a:buFont typeface="Arial" panose="020B0604020202020204" pitchFamily="34" charset="0"/>
              <a:buChar char="•"/>
            </a:pPr>
            <a:r>
              <a:rPr lang="en-US" dirty="0"/>
              <a:t>Don’t get discouraged</a:t>
            </a:r>
          </a:p>
          <a:p>
            <a:pPr marL="342900" indent="-342900" algn="l">
              <a:buFont typeface="Arial" panose="020B0604020202020204" pitchFamily="34" charset="0"/>
              <a:buChar char="•"/>
            </a:pPr>
            <a:r>
              <a:rPr lang="en-US" dirty="0"/>
              <a:t>Don’t do it alone</a:t>
            </a:r>
          </a:p>
          <a:p>
            <a:pPr marL="342900" indent="-342900" algn="l">
              <a:buFont typeface="Arial" panose="020B0604020202020204" pitchFamily="34" charset="0"/>
              <a:buChar char="•"/>
            </a:pPr>
            <a:r>
              <a:rPr lang="en-US" dirty="0"/>
              <a:t>Don’t let it consume your thoughts and your life!</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a:t>Erica Lee</a:t>
            </a:r>
          </a:p>
        </p:txBody>
      </p:sp>
      <p:pic>
        <p:nvPicPr>
          <p:cNvPr id="6" name="Picture 5" descr="Oh My Aches and Pains!: I Can Do Hard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902" y="2344563"/>
            <a:ext cx="2525302" cy="1940274"/>
          </a:xfrm>
          <a:prstGeom prst="rect">
            <a:avLst/>
          </a:prstGeom>
        </p:spPr>
      </p:pic>
    </p:spTree>
    <p:extLst>
      <p:ext uri="{BB962C8B-B14F-4D97-AF65-F5344CB8AC3E}">
        <p14:creationId xmlns:p14="http://schemas.microsoft.com/office/powerpoint/2010/main" val="524452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a:t>Question 4: South</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lstStyle/>
          <a:p>
            <a:pPr marL="342900" indent="-342900" algn="l">
              <a:buFont typeface="Arial" panose="020B0604020202020204" pitchFamily="34" charset="0"/>
              <a:buChar char="•"/>
            </a:pPr>
            <a:r>
              <a:rPr lang="en-US" dirty="0"/>
              <a:t>Do not: wait too long to get started</a:t>
            </a:r>
          </a:p>
          <a:p>
            <a:pPr marL="342900" indent="-342900" algn="l">
              <a:buFont typeface="Arial" panose="020B0604020202020204" pitchFamily="34" charset="0"/>
              <a:buChar char="•"/>
            </a:pPr>
            <a:r>
              <a:rPr lang="en-US" dirty="0"/>
              <a:t>Do not: get discouraged. You got this, but it takes a lot of soul-searching and agony.</a:t>
            </a:r>
          </a:p>
          <a:p>
            <a:pPr marL="342900" indent="-342900" algn="l">
              <a:buFont typeface="Arial" panose="020B0604020202020204" pitchFamily="34" charset="0"/>
              <a:buChar char="•"/>
            </a:pPr>
            <a:r>
              <a:rPr lang="en-US" dirty="0"/>
              <a:t>Do not: ignore help from faculty mentors. This means you need to start early enough that their feedback is possible and maximally meaningful. </a:t>
            </a:r>
          </a:p>
          <a:p>
            <a:pPr marL="342900" indent="-342900" algn="l">
              <a:buFont typeface="Arial" panose="020B0604020202020204" pitchFamily="34" charset="0"/>
              <a:buChar char="•"/>
            </a:pPr>
            <a:r>
              <a:rPr lang="en-US" dirty="0"/>
              <a:t>Do not: stray from the format that </a:t>
            </a:r>
            <a:r>
              <a:rPr lang="en-US"/>
              <a:t>Emory expects.</a:t>
            </a:r>
            <a:endParaRPr lang="en-US"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Mikle</a:t>
            </a:r>
            <a:r>
              <a:rPr lang="en-US" dirty="0"/>
              <a:t> South</a:t>
            </a:r>
          </a:p>
        </p:txBody>
      </p:sp>
    </p:spTree>
    <p:extLst>
      <p:ext uri="{BB962C8B-B14F-4D97-AF65-F5344CB8AC3E}">
        <p14:creationId xmlns:p14="http://schemas.microsoft.com/office/powerpoint/2010/main" val="3052625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789708"/>
            <a:ext cx="8695944" cy="812367"/>
          </a:xfrm>
        </p:spPr>
        <p:txBody>
          <a:bodyPr>
            <a:normAutofit fontScale="90000"/>
          </a:bodyPr>
          <a:lstStyle/>
          <a:p>
            <a:r>
              <a:rPr lang="en-US" dirty="0"/>
              <a:t/>
            </a:r>
            <a:br>
              <a:rPr lang="en-US" dirty="0"/>
            </a:br>
            <a:r>
              <a:rPr lang="en-US" dirty="0"/>
              <a:t/>
            </a:r>
            <a:br>
              <a:rPr lang="en-US" dirty="0"/>
            </a:br>
            <a:r>
              <a:rPr lang="en-US" sz="4900" dirty="0"/>
              <a:t>Question 4: Tang</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2419004"/>
            <a:ext cx="8976220" cy="2930236"/>
          </a:xfrm>
        </p:spPr>
        <p:txBody>
          <a:bodyPr>
            <a:normAutofit/>
          </a:bodyPr>
          <a:lstStyle/>
          <a:p>
            <a:pPr marL="342900" indent="-342900" algn="l">
              <a:buFont typeface="Arial" panose="020B0604020202020204" pitchFamily="34" charset="0"/>
              <a:buChar char="•"/>
            </a:pPr>
            <a:r>
              <a:rPr lang="en-US" sz="2400" dirty="0"/>
              <a:t>Do not repeat too much information from your CV.</a:t>
            </a:r>
          </a:p>
          <a:p>
            <a:pPr marL="342900" indent="-342900" algn="l">
              <a:buFont typeface="Arial" panose="020B0604020202020204" pitchFamily="34" charset="0"/>
              <a:buChar char="•"/>
            </a:pPr>
            <a:r>
              <a:rPr lang="en-US" sz="2400" dirty="0"/>
              <a:t>Try not to fancy words</a:t>
            </a:r>
          </a:p>
          <a:p>
            <a:pPr marL="342900" indent="-342900" algn="l">
              <a:buFont typeface="Arial" panose="020B0604020202020204" pitchFamily="34" charset="0"/>
              <a:buChar char="•"/>
            </a:pPr>
            <a:r>
              <a:rPr lang="en-US" sz="2400" dirty="0"/>
              <a:t>Do not brag</a:t>
            </a:r>
          </a:p>
          <a:p>
            <a:pPr marL="342900" indent="-342900" algn="l">
              <a:buFont typeface="Arial" panose="020B0604020202020204" pitchFamily="34" charset="0"/>
              <a:buChar char="•"/>
            </a:pPr>
            <a:r>
              <a:rPr lang="en-US" sz="2400" dirty="0"/>
              <a:t>Make your PS personal, do not copy others</a:t>
            </a:r>
          </a:p>
          <a:p>
            <a:pPr marL="342900" indent="-342900" algn="l">
              <a:buFont typeface="Arial" panose="020B0604020202020204" pitchFamily="34" charset="0"/>
              <a:buChar char="•"/>
            </a:pPr>
            <a:r>
              <a:rPr lang="en-US" sz="2400" dirty="0"/>
              <a:t>Have your colleagues/friends read it at least 2-3 times before submission</a:t>
            </a:r>
          </a:p>
          <a:p>
            <a:pPr marL="342900" indent="-342900" algn="l">
              <a:buFont typeface="Arial" panose="020B0604020202020204" pitchFamily="34" charset="0"/>
              <a:buChar char="•"/>
            </a:pPr>
            <a:endParaRPr lang="en-US" sz="2400" dirty="0"/>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dirty="0" err="1"/>
              <a:t>Yilang</a:t>
            </a:r>
            <a:r>
              <a:rPr lang="en-US" dirty="0"/>
              <a:t> Tang</a:t>
            </a:r>
          </a:p>
        </p:txBody>
      </p:sp>
    </p:spTree>
    <p:extLst>
      <p:ext uri="{BB962C8B-B14F-4D97-AF65-F5344CB8AC3E}">
        <p14:creationId xmlns:p14="http://schemas.microsoft.com/office/powerpoint/2010/main" val="588957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normAutofit lnSpcReduction="10000"/>
          </a:bodyPr>
          <a:lstStyle/>
          <a:p>
            <a:pPr algn="ctr"/>
            <a:r>
              <a:rPr lang="en-US" dirty="0"/>
              <a:t>Department of Psychiatry &amp; Behavioral Sciences </a:t>
            </a:r>
          </a:p>
          <a:p>
            <a:pPr algn="ctr"/>
            <a:r>
              <a:rPr lang="en-US" dirty="0"/>
              <a:t>Faculty Development Committee</a:t>
            </a:r>
          </a:p>
        </p:txBody>
      </p:sp>
    </p:spTree>
    <p:extLst>
      <p:ext uri="{BB962C8B-B14F-4D97-AF65-F5344CB8AC3E}">
        <p14:creationId xmlns:p14="http://schemas.microsoft.com/office/powerpoint/2010/main" val="279025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lstStyle/>
          <a:p>
            <a:r>
              <a:rPr lang="en-US" dirty="0" smtClean="0"/>
              <a:t>Background and Description</a:t>
            </a:r>
            <a:endParaRPr lang="en-US" dirty="0"/>
          </a:p>
        </p:txBody>
      </p:sp>
    </p:spTree>
    <p:extLst>
      <p:ext uri="{BB962C8B-B14F-4D97-AF65-F5344CB8AC3E}">
        <p14:creationId xmlns:p14="http://schemas.microsoft.com/office/powerpoint/2010/main" val="34467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Overall Advice</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a:t>This is where the reader gets to know your unique story as a coherent narrative</a:t>
            </a:r>
          </a:p>
          <a:p>
            <a:pPr lvl="1" algn="l"/>
            <a:r>
              <a:rPr lang="en-US" sz="2000" dirty="0"/>
              <a:t>Align this to the track and the themes that permeate throughout the statement</a:t>
            </a:r>
          </a:p>
          <a:p>
            <a:pPr lvl="1" algn="l"/>
            <a:r>
              <a:rPr lang="en-US" sz="2000" dirty="0"/>
              <a:t>Humanize yourself</a:t>
            </a:r>
          </a:p>
          <a:p>
            <a:pPr lvl="1" algn="l"/>
            <a:r>
              <a:rPr lang="en-US" sz="2000" dirty="0"/>
              <a:t>Make it understandable to </a:t>
            </a:r>
            <a:r>
              <a:rPr lang="en-US" sz="2000" dirty="0" err="1"/>
              <a:t>nonpsychiatrists</a:t>
            </a:r>
            <a:r>
              <a:rPr lang="en-US" sz="2000" dirty="0"/>
              <a:t>/</a:t>
            </a:r>
            <a:r>
              <a:rPr lang="en-US" sz="2000" dirty="0" err="1"/>
              <a:t>nonpsychologists</a:t>
            </a:r>
            <a:endParaRPr lang="en-US" sz="2000" dirty="0"/>
          </a:p>
          <a:p>
            <a:pPr lvl="1" algn="l"/>
            <a:r>
              <a:rPr lang="en-US" sz="2000" dirty="0"/>
              <a:t>Be strategically authentic</a:t>
            </a:r>
          </a:p>
          <a:p>
            <a:pPr lvl="1" algn="l"/>
            <a:r>
              <a:rPr lang="en-US" sz="2000" dirty="0"/>
              <a:t>Engage in graceful self-promotion</a:t>
            </a:r>
          </a:p>
          <a:p>
            <a:pPr lvl="2" algn="l"/>
            <a:r>
              <a:rPr lang="en-US" sz="1800" dirty="0"/>
              <a:t>Sell yourself without sounding arrogant</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73040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Overall Advice</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smtClean="0"/>
              <a:t>Review </a:t>
            </a:r>
            <a:r>
              <a:rPr lang="en-US" sz="2000" dirty="0"/>
              <a:t>examples and get a feeling for structure and different approaches</a:t>
            </a:r>
          </a:p>
          <a:p>
            <a:pPr lvl="1" algn="l"/>
            <a:r>
              <a:rPr lang="en-US" sz="2000" dirty="0"/>
              <a:t>Organize best on the relative strength of each area of distinction</a:t>
            </a:r>
          </a:p>
          <a:p>
            <a:pPr lvl="1" algn="l"/>
            <a:r>
              <a:rPr lang="en-US" sz="2000" dirty="0"/>
              <a:t>Consider main points you want to highlight (prepare an outline)</a:t>
            </a:r>
          </a:p>
          <a:p>
            <a:pPr lvl="1" algn="l"/>
            <a:r>
              <a:rPr lang="en-US" sz="2000" dirty="0"/>
              <a:t>Have your personal statement reviewed for feedback by your mentor(s) and then by your designated point person who is guiding you through the promotion process in the department </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48867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Overall Advice</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algn="l"/>
            <a:r>
              <a:rPr lang="en-US" b="1" dirty="0"/>
              <a:t>Opportunity to</a:t>
            </a:r>
            <a:endParaRPr lang="en-US" dirty="0"/>
          </a:p>
          <a:p>
            <a:pPr lvl="1" algn="l"/>
            <a:r>
              <a:rPr lang="en-US" dirty="0"/>
              <a:t>Tell your professional story- coherent narrative</a:t>
            </a:r>
          </a:p>
          <a:p>
            <a:pPr lvl="1" algn="l"/>
            <a:r>
              <a:rPr lang="en-US" dirty="0"/>
              <a:t>Highlight most meaningful accomplishments</a:t>
            </a:r>
          </a:p>
          <a:p>
            <a:pPr lvl="1" algn="l"/>
            <a:r>
              <a:rPr lang="en-US" dirty="0"/>
              <a:t>Extract from CV what is most important</a:t>
            </a:r>
          </a:p>
          <a:p>
            <a:pPr lvl="1" algn="l"/>
            <a:r>
              <a:rPr lang="en-US" dirty="0"/>
              <a:t>Differentiate self from mentor(s)</a:t>
            </a:r>
          </a:p>
          <a:p>
            <a:pPr lvl="1" algn="l"/>
            <a:r>
              <a:rPr lang="en-US" dirty="0"/>
              <a:t>Be creative about how you frame information</a:t>
            </a:r>
          </a:p>
          <a:p>
            <a:pPr lvl="1" algn="l"/>
            <a:r>
              <a:rPr lang="en-US" dirty="0"/>
              <a:t>Explain where things overlap</a:t>
            </a:r>
          </a:p>
          <a:p>
            <a:pPr lvl="1" algn="l"/>
            <a:r>
              <a:rPr lang="en-US" dirty="0"/>
              <a:t>Address future directions in your career – be specific about what and trajectory to accomplish these goals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408597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1710"/>
            <a:ext cx="8695944" cy="1325880"/>
          </a:xfrm>
        </p:spPr>
        <p:txBody>
          <a:bodyPr/>
          <a:lstStyle/>
          <a:p>
            <a:r>
              <a:rPr lang="en-US" dirty="0" smtClean="0"/>
              <a:t>Audience</a:t>
            </a:r>
            <a:endParaRPr lang="en-US"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19075" y="1946246"/>
            <a:ext cx="8976220" cy="3402994"/>
          </a:xfrm>
        </p:spPr>
        <p:txBody>
          <a:bodyPr>
            <a:normAutofit/>
          </a:bodyPr>
          <a:lstStyle/>
          <a:p>
            <a:pPr lvl="1" algn="l"/>
            <a:r>
              <a:rPr lang="en-US" sz="2000" dirty="0"/>
              <a:t>Reviewers- with relevant expertise</a:t>
            </a:r>
          </a:p>
          <a:p>
            <a:pPr lvl="1" algn="l"/>
            <a:r>
              <a:rPr lang="en-US" sz="2000" dirty="0" err="1"/>
              <a:t>Nonpsychiatric</a:t>
            </a:r>
            <a:r>
              <a:rPr lang="en-US" sz="2000" dirty="0"/>
              <a:t> and behavioral sciences people (medical people outside your specialty, faculty throughout the institution, Board of Trustees)</a:t>
            </a:r>
          </a:p>
          <a:p>
            <a:pPr lvl="1" algn="l"/>
            <a:r>
              <a:rPr lang="en-US" sz="2000" dirty="0"/>
              <a:t>Statement cannot be highly technical, but needs to be sophisticated</a:t>
            </a:r>
          </a:p>
          <a:p>
            <a:pPr lvl="1" algn="l"/>
            <a:r>
              <a:rPr lang="en-US" sz="2000" dirty="0"/>
              <a:t>Do not use acronyms since many reviewers will not know what they stand for</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31938890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{BFC4399B-094B-4370-A622-9BAD39C0399E}tf56410444_win32</Template>
  <TotalTime>87</TotalTime>
  <Words>2677</Words>
  <Application>Microsoft Office PowerPoint</Application>
  <PresentationFormat>Widescreen</PresentationFormat>
  <Paragraphs>270</Paragraphs>
  <Slides>49</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Baskerville</vt:lpstr>
      <vt:lpstr>Baskerville Old Face</vt:lpstr>
      <vt:lpstr>Calibri</vt:lpstr>
      <vt:lpstr>Calibri Light</vt:lpstr>
      <vt:lpstr>Gill Sans Light</vt:lpstr>
      <vt:lpstr>Gill Sans Nova</vt:lpstr>
      <vt:lpstr>Gill Sans Nova Light</vt:lpstr>
      <vt:lpstr>Wingdings</vt:lpstr>
      <vt:lpstr>Office Theme</vt:lpstr>
      <vt:lpstr>PROMOTION PROCESS:  PERSONAL STATEMENTS</vt:lpstr>
      <vt:lpstr>Agenda</vt:lpstr>
      <vt:lpstr>Presenters: Background and Description</vt:lpstr>
      <vt:lpstr>Presenters: Questions</vt:lpstr>
      <vt:lpstr>Background and Description</vt:lpstr>
      <vt:lpstr>Overall Advice</vt:lpstr>
      <vt:lpstr>Overall Advice</vt:lpstr>
      <vt:lpstr>Overall Advice</vt:lpstr>
      <vt:lpstr>Audience</vt:lpstr>
      <vt:lpstr>Organization</vt:lpstr>
      <vt:lpstr>Background Section</vt:lpstr>
      <vt:lpstr>Scholarship</vt:lpstr>
      <vt:lpstr>Scholarship</vt:lpstr>
      <vt:lpstr>Teaching</vt:lpstr>
      <vt:lpstr>Service</vt:lpstr>
      <vt:lpstr>Service</vt:lpstr>
      <vt:lpstr>Service</vt:lpstr>
      <vt:lpstr>Question 1</vt:lpstr>
      <vt:lpstr>Question 1: Cattie</vt:lpstr>
      <vt:lpstr>Question 1: Fani</vt:lpstr>
      <vt:lpstr>Question 1: Graves</vt:lpstr>
      <vt:lpstr>Question 1: Lee</vt:lpstr>
      <vt:lpstr>Question 1: South</vt:lpstr>
      <vt:lpstr>  Question 1: Tang</vt:lpstr>
      <vt:lpstr>Question 2</vt:lpstr>
      <vt:lpstr>Question 2: Baer</vt:lpstr>
      <vt:lpstr>Question 2: Cattie</vt:lpstr>
      <vt:lpstr>Question 2: Fani</vt:lpstr>
      <vt:lpstr>Question 2: Graves</vt:lpstr>
      <vt:lpstr>Question 2: Lee</vt:lpstr>
      <vt:lpstr>Question 2: South</vt:lpstr>
      <vt:lpstr> Question 2: Tang</vt:lpstr>
      <vt:lpstr>Question 3</vt:lpstr>
      <vt:lpstr>Question 3: Baer</vt:lpstr>
      <vt:lpstr>Question 3: Cattie</vt:lpstr>
      <vt:lpstr>Question 3: Fani</vt:lpstr>
      <vt:lpstr>Question 3: Graves</vt:lpstr>
      <vt:lpstr>Question 3: Lee</vt:lpstr>
      <vt:lpstr>Question 3: South</vt:lpstr>
      <vt:lpstr> Question 3: Tang</vt:lpstr>
      <vt:lpstr>Question 4</vt:lpstr>
      <vt:lpstr>Question 4: Baer</vt:lpstr>
      <vt:lpstr>Question 4: Cattie</vt:lpstr>
      <vt:lpstr>Question 4: Fani</vt:lpstr>
      <vt:lpstr>Question 4: Graves</vt:lpstr>
      <vt:lpstr>Question 4: Lee</vt:lpstr>
      <vt:lpstr>Question 4: South</vt:lpstr>
      <vt:lpstr>  Question 4: Tang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PROCESS:  PERSONAL STATEMENTS</dc:title>
  <dc:creator>Kaslow, Nadine</dc:creator>
  <cp:lastModifiedBy>Kaslow, Nadine</cp:lastModifiedBy>
  <cp:revision>12</cp:revision>
  <dcterms:created xsi:type="dcterms:W3CDTF">2023-03-11T17:28:22Z</dcterms:created>
  <dcterms:modified xsi:type="dcterms:W3CDTF">2023-04-04T14:37:45Z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