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sldIdLst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84" r:id="rId14"/>
    <p:sldId id="278" r:id="rId15"/>
    <p:sldId id="277" r:id="rId16"/>
    <p:sldId id="288" r:id="rId17"/>
    <p:sldId id="272" r:id="rId18"/>
    <p:sldId id="267" r:id="rId19"/>
    <p:sldId id="273" r:id="rId20"/>
    <p:sldId id="289" r:id="rId21"/>
    <p:sldId id="268" r:id="rId22"/>
    <p:sldId id="285" r:id="rId23"/>
    <p:sldId id="290" r:id="rId24"/>
    <p:sldId id="274" r:id="rId25"/>
    <p:sldId id="286" r:id="rId26"/>
    <p:sldId id="269" r:id="rId27"/>
    <p:sldId id="281" r:id="rId28"/>
    <p:sldId id="291" r:id="rId29"/>
    <p:sldId id="279" r:id="rId30"/>
    <p:sldId id="275" r:id="rId31"/>
    <p:sldId id="287" r:id="rId32"/>
    <p:sldId id="270" r:id="rId33"/>
    <p:sldId id="282" r:id="rId34"/>
    <p:sldId id="280" r:id="rId35"/>
    <p:sldId id="292" r:id="rId36"/>
    <p:sldId id="276" r:id="rId37"/>
    <p:sldId id="271" r:id="rId38"/>
    <p:sldId id="283" r:id="rId39"/>
    <p:sldId id="259" r:id="rId40"/>
    <p:sldId id="293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26642A-792D-CA4D-0335-695670F94178}" v="1504" dt="2025-04-01T13:38:18.667"/>
    <p1510:client id="{2D63A823-B070-30E1-7E06-3687197C5A98}" v="818" dt="2025-03-31T14:29:11.569"/>
    <p1510:client id="{33DCC32D-5D2F-507C-3545-1CC4F31C4C9D}" v="2695" dt="2025-03-31T22:00:32.999"/>
    <p1510:client id="{39B7C56E-CEBC-1039-AD16-BF699FFDA781}" v="86" dt="2025-03-31T17:42:39.137"/>
    <p1510:client id="{457CBE5F-7B5A-EFB1-51AB-3AB27E7039B1}" v="749" dt="2025-04-02T00:10:55.120"/>
    <p1510:client id="{5951D9EC-9DC6-4625-8B73-2A3E3B56D09D}" v="378" dt="2025-04-02T12:41:58.190"/>
    <p1510:client id="{A43A72A1-E64D-F5F8-1A31-0D7FB6DD136C}" v="2" dt="2025-04-02T12:55:15.378"/>
    <p1510:client id="{BBB15013-210A-61AE-10BF-889C085A5323}" v="91" dt="2025-04-01T13:40:12.688"/>
    <p1510:client id="{E396776E-4076-4BD7-A203-58F76585AF6C}" v="1" dt="2025-04-02T13:49:03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2280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microsoft.com/office/2015/10/relationships/revisionInfo" Target="revisionInfo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8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1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9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7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7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47D-1AA2-CE49-8AF5-1A0A9EBC4CAB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A2CF-F3B3-FD42-B6A3-B904FE23B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FB7E847D-1AA2-CE49-8AF5-1A0A9EBC4CAB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2B9DA2CF-F3B3-FD42-B6A3-B904FE23B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6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1058368"/>
          </a:xfrm>
        </p:spPr>
        <p:txBody>
          <a:bodyPr>
            <a:noAutofit/>
          </a:bodyPr>
          <a:lstStyle/>
          <a:p>
            <a:r>
              <a:rPr lang="en-US" sz="3200"/>
              <a:t>Consulting as Faculty Members: Securing and Engaging in Opportunities and Navigating Challenges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14986"/>
            <a:ext cx="7772400" cy="1219335"/>
          </a:xfrm>
        </p:spPr>
        <p:txBody>
          <a:bodyPr>
            <a:normAutofit/>
          </a:bodyPr>
          <a:lstStyle/>
          <a:p>
            <a:r>
              <a:rPr lang="en-US" sz="1900" b="1">
                <a:solidFill>
                  <a:schemeClr val="tx1"/>
                </a:solidFill>
              </a:rPr>
              <a:t>April 2, 2025</a:t>
            </a:r>
          </a:p>
          <a:p>
            <a:r>
              <a:rPr lang="en-US" sz="1900" b="1"/>
              <a:t>Faculty Development Seminar</a:t>
            </a:r>
          </a:p>
          <a:p>
            <a:r>
              <a:rPr lang="en-US" sz="1900" b="1"/>
              <a:t>Emory SOM, Department of Psychiatry and Behavioral Sciences</a:t>
            </a:r>
            <a:r>
              <a:rPr lang="en-US" sz="1900"/>
              <a:t> 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213" y="4805572"/>
            <a:ext cx="1741262" cy="174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83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96910" y="4233862"/>
            <a:ext cx="7440768" cy="566738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>
          <a:xfrm>
            <a:off x="896910" y="2778369"/>
            <a:ext cx="7440768" cy="1440835"/>
          </a:xfrm>
        </p:spPr>
        <p:txBody>
          <a:bodyPr/>
          <a:lstStyle/>
          <a:p>
            <a:pPr algn="ctr"/>
            <a:r>
              <a:rPr lang="en-US"/>
              <a:t>Question 1: How did you get connected to consulting opportunities?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131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Rachel Ammirati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Professional development efforts + strong professional relationships = opportunities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000" dirty="0"/>
              <a:t>Used faculty development funds to participate in Level III Unified Protocol (UP) Training through the UP Institute </a:t>
            </a:r>
            <a:endParaRPr lang="en-US"/>
          </a:p>
          <a:p>
            <a:pPr lvl="1">
              <a:buFont typeface="Courier New"/>
              <a:buChar char="o"/>
            </a:pPr>
            <a:r>
              <a:rPr lang="en-US" sz="2000" dirty="0"/>
              <a:t>Focused on developing a reputation as someone with expertise in teaching/delivering the UP 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000" dirty="0"/>
              <a:t>Stayed in touch with the individual who trained me/collaborated on unpaid UP-related trainings/projects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845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Claire Coles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3CAF86A5-9E3A-14E9-D9F8-17C9BA262CA2}"/>
              </a:ext>
            </a:extLst>
          </p:cNvPr>
          <p:cNvSpPr txBox="1">
            <a:spLocks/>
          </p:cNvSpPr>
          <p:nvPr/>
        </p:nvSpPr>
        <p:spPr>
          <a:xfrm>
            <a:off x="609600" y="1584578"/>
            <a:ext cx="8229600" cy="42120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400" dirty="0">
                <a:cs typeface="Times New Roman"/>
              </a:rPr>
              <a:t>I have never sought out any consulting opportunities.   These have always been the result of professional contacts.  </a:t>
            </a:r>
            <a:endParaRPr lang="en-US"/>
          </a:p>
          <a:p>
            <a:pPr>
              <a:spcBef>
                <a:spcPts val="0"/>
              </a:spcBef>
            </a:pPr>
            <a:r>
              <a:rPr lang="en-US" sz="2400" dirty="0">
                <a:cs typeface="Times New Roman"/>
              </a:rPr>
              <a:t>In the case of GSK, I was recommended to them by a colleague at the Organization of Teratology Information Specialists (OTIS), which is probably the source of the BOOST-HR referral, as well.</a:t>
            </a:r>
            <a:endParaRPr lang="en-US"/>
          </a:p>
          <a:p>
            <a:pPr>
              <a:spcBef>
                <a:spcPts val="0"/>
              </a:spcBef>
            </a:pPr>
            <a:r>
              <a:rPr lang="en-US" sz="2400" dirty="0">
                <a:cs typeface="Times New Roman"/>
              </a:rPr>
              <a:t>Several things resulted from being on committees or people who were aware of my publications.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4939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Molly </a:t>
            </a:r>
            <a:r>
              <a:rPr lang="en-US" sz="3200" b="0" err="1"/>
              <a:t>Millians</a:t>
            </a:r>
            <a:endParaRPr lang="en-US" sz="3200" b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7011BD-EDD7-3AE0-D61D-606DFCA79380}"/>
              </a:ext>
            </a:extLst>
          </p:cNvPr>
          <p:cNvSpPr txBox="1"/>
          <p:nvPr/>
        </p:nvSpPr>
        <p:spPr>
          <a:xfrm>
            <a:off x="721178" y="1864178"/>
            <a:ext cx="7701641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>
                <a:ea typeface="Calibri"/>
                <a:cs typeface="Calibri"/>
              </a:rPr>
              <a:t>Other professionals in the field </a:t>
            </a:r>
            <a:endParaRPr lang="en-US"/>
          </a:p>
          <a:p>
            <a:pPr marL="457200" indent="-457200">
              <a:buFont typeface="Arial"/>
              <a:buChar char="•"/>
            </a:pPr>
            <a:r>
              <a:rPr lang="en-US" sz="2800">
                <a:ea typeface="Calibri"/>
                <a:cs typeface="Calibri"/>
              </a:rPr>
              <a:t>Giving Presentations 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ea typeface="Calibri"/>
                <a:cs typeface="Calibri"/>
              </a:rPr>
              <a:t>Networking at Conferences </a:t>
            </a:r>
          </a:p>
        </p:txBody>
      </p:sp>
    </p:spTree>
    <p:extLst>
      <p:ext uri="{BB962C8B-B14F-4D97-AF65-F5344CB8AC3E}">
        <p14:creationId xmlns:p14="http://schemas.microsoft.com/office/powerpoint/2010/main" val="1433835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120770-4841-66B8-061A-00A26A235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41B858-A4AE-CA80-2CEB-3FAAC2211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Brandon Kitay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6CD841-D0A5-C56B-B1BC-1D8A7E836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5A190E07-2D9F-EE43-7903-09E3BF856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C90C0C02-C768-5E3E-1142-86351E0C3E73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Mentors</a:t>
            </a:r>
          </a:p>
          <a:p>
            <a:r>
              <a:rPr lang="en-US" sz="2400"/>
              <a:t>Networking at conferences</a:t>
            </a:r>
          </a:p>
          <a:p>
            <a:r>
              <a:rPr lang="en-US" sz="2400"/>
              <a:t>Networking at other consulting activities* (consulting begets more consulting)</a:t>
            </a:r>
          </a:p>
          <a:p>
            <a:r>
              <a:rPr lang="en-US" sz="2400"/>
              <a:t>Advertising content expertise </a:t>
            </a:r>
          </a:p>
        </p:txBody>
      </p:sp>
    </p:spTree>
    <p:extLst>
      <p:ext uri="{BB962C8B-B14F-4D97-AF65-F5344CB8AC3E}">
        <p14:creationId xmlns:p14="http://schemas.microsoft.com/office/powerpoint/2010/main" val="1152104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Justine Welsh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5CA8F52C-B87C-D404-1C79-D3C15C8E3AD0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Mentors, other collaborators at Emory</a:t>
            </a:r>
          </a:p>
        </p:txBody>
      </p:sp>
    </p:spTree>
    <p:extLst>
      <p:ext uri="{BB962C8B-B14F-4D97-AF65-F5344CB8AC3E}">
        <p14:creationId xmlns:p14="http://schemas.microsoft.com/office/powerpoint/2010/main" val="62287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96910" y="4233862"/>
            <a:ext cx="7440768" cy="566738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>
          <a:xfrm>
            <a:off x="896910" y="2778369"/>
            <a:ext cx="7440768" cy="144083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Question 2: Who have you found helpful to talk to about such opportunities and ways to get COI approval for them?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180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Rachel Ammirati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Director of Faculty Affairs Administration, Dean’s Office, Emory SOM (Was Zainab W. Harvey, JD; Now Nicole Tannebaum, JD, MSPH)</a:t>
            </a:r>
          </a:p>
          <a:p>
            <a:r>
              <a:rPr lang="en-US" sz="2400" dirty="0"/>
              <a:t>Faculty mentors </a:t>
            </a:r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448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F698DD-F377-7A96-0CD3-1EA931F8A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D0D0E1-E6D0-1BA3-5FE8-BA9011ABF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Brandon Kitay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E6BFD5-2A0F-CA9B-E160-C8C5132F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Director of Faculty Affairs Administration, Dean’s Office, Emory SOM (Was Zainab W. Harvey, JD; Now Nicole Tannebaum, JD, MSPH)</a:t>
            </a:r>
          </a:p>
          <a:p>
            <a:r>
              <a:rPr lang="en-US" sz="2400"/>
              <a:t>https://rcra.emory.edu/coi/ecoi.html</a:t>
            </a:r>
          </a:p>
          <a:p>
            <a:r>
              <a:rPr lang="en-US" sz="2400"/>
              <a:t>Faculty mentors</a:t>
            </a:r>
          </a:p>
          <a:p>
            <a:endParaRPr lang="en-US" sz="240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6A7C2A21-E99B-77F5-5D1C-3EB34A97A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27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96910" y="4233862"/>
            <a:ext cx="7440768" cy="566738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>
          <a:xfrm>
            <a:off x="896910" y="2497015"/>
            <a:ext cx="7440768" cy="192551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Question 3: How have you made decisions about your role (e.g., PI vs consultant, consultant vs money to the institution)?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44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Panelists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Rachel Ammirati</a:t>
            </a:r>
          </a:p>
          <a:p>
            <a:r>
              <a:rPr lang="en-US" sz="2400"/>
              <a:t>Peter Ash</a:t>
            </a:r>
          </a:p>
          <a:p>
            <a:r>
              <a:rPr lang="en-US" sz="2400"/>
              <a:t>Claire Coles</a:t>
            </a:r>
          </a:p>
          <a:p>
            <a:r>
              <a:rPr lang="en-US" sz="2400"/>
              <a:t>Molly </a:t>
            </a:r>
            <a:r>
              <a:rPr lang="en-US" sz="2400" err="1"/>
              <a:t>Millians</a:t>
            </a:r>
            <a:endParaRPr lang="en-US" sz="2400"/>
          </a:p>
          <a:p>
            <a:r>
              <a:rPr lang="en-US" sz="2400"/>
              <a:t>Brandon </a:t>
            </a:r>
            <a:r>
              <a:rPr lang="en-US" sz="2400" err="1"/>
              <a:t>Kitay</a:t>
            </a:r>
            <a:endParaRPr lang="en-US" sz="2400"/>
          </a:p>
          <a:p>
            <a:r>
              <a:rPr lang="en-US" sz="2400"/>
              <a:t>Mar Sanchez</a:t>
            </a:r>
          </a:p>
          <a:p>
            <a:r>
              <a:rPr lang="en-US" sz="2400"/>
              <a:t>Justine Welsh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72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Rachel Ammirati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05647"/>
            <a:ext cx="8229600" cy="374775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1800" dirty="0"/>
              <a:t>I’ve done what the Director of Faculty Affairs Administration advised me to do</a:t>
            </a:r>
          </a:p>
          <a:p>
            <a:pPr lvl="1"/>
            <a:r>
              <a:rPr lang="en-US" sz="1600" dirty="0"/>
              <a:t>E.g., Ultimately proposed different role title than what I was offered </a:t>
            </a:r>
          </a:p>
          <a:p>
            <a:pPr lvl="1"/>
            <a:r>
              <a:rPr lang="en-US" sz="1600" dirty="0"/>
              <a:t>E.g., Declined offer to be given a percentage of the UP Institute’s annual profits</a:t>
            </a:r>
          </a:p>
          <a:p>
            <a:pPr lvl="1"/>
            <a:r>
              <a:rPr lang="en-US" sz="1600" dirty="0"/>
              <a:t>E.g., Conduct work outside of compensated Emory/Grady time and make clear that work done on behalf of the UPI is separate from Emory position (but ok to mention Emory in bio info)</a:t>
            </a:r>
          </a:p>
          <a:p>
            <a:pPr lvl="1"/>
            <a:endParaRPr lang="en-US" sz="1200" dirty="0"/>
          </a:p>
          <a:p>
            <a:r>
              <a:rPr lang="en-US" sz="1800" dirty="0"/>
              <a:t>I also thought about how challenging I wanted the approval process to be</a:t>
            </a:r>
          </a:p>
          <a:p>
            <a:pPr lvl="1"/>
            <a:r>
              <a:rPr lang="en-US" sz="1600" dirty="0"/>
              <a:t>E.g., Decided that I would dedicate no more than 240 hours (30 days) per year to UP Institute work and wrote this into my contract</a:t>
            </a:r>
          </a:p>
          <a:p>
            <a:endParaRPr lang="en-US" sz="1200" dirty="0"/>
          </a:p>
          <a:p>
            <a:r>
              <a:rPr lang="en-US" sz="1800" dirty="0"/>
              <a:t>Considered my long-term professional goals when negotiating how much I'd get paid for my work (i.e., pay vs other UP-related opportunities relevant to career development/promotion)</a:t>
            </a:r>
          </a:p>
          <a:p>
            <a:pPr lvl="1"/>
            <a:endParaRPr lang="en-US" sz="1600"/>
          </a:p>
          <a:p>
            <a:endParaRPr lang="en-US" sz="1800"/>
          </a:p>
          <a:p>
            <a:pPr lvl="1"/>
            <a:endParaRPr lang="en-US" sz="1600"/>
          </a:p>
          <a:p>
            <a:pPr lvl="1"/>
            <a:endParaRPr lang="en-US" sz="1600"/>
          </a:p>
          <a:p>
            <a:endParaRPr lang="en-US" sz="1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806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328ADE-E53A-30E1-24C4-C006F1B88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CF8FEBB-4502-F618-2440-96B398BA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Brandon Kitay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40A2F8-2766-7C2C-CA9E-789C61B8D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2411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Pharmaceutical or medical device company work: Yes, I always consider, "would I rather be doing research with this entity" or "are they asking me questions that are better suited to a research proposal" -- you can have FTE/research program support or supplemental income, but typically not both.</a:t>
            </a:r>
          </a:p>
          <a:p>
            <a:r>
              <a:rPr lang="en-US" sz="2200"/>
              <a:t>IF you are both consulting </a:t>
            </a:r>
            <a:r>
              <a:rPr lang="en-US" sz="2200" i="1"/>
              <a:t>and</a:t>
            </a:r>
            <a:r>
              <a:rPr lang="en-US" sz="2200"/>
              <a:t> conducting research on behalf of the company, you will need to work with your institution to develop a conflict-of-interest mitigation plan. </a:t>
            </a:r>
          </a:p>
          <a:p>
            <a:r>
              <a:rPr lang="en-US" sz="2200"/>
              <a:t>Also be aware that different academic institutions have     different </a:t>
            </a:r>
            <a:r>
              <a:rPr lang="en-US" sz="2200" i="1"/>
              <a:t>significant </a:t>
            </a:r>
            <a:r>
              <a:rPr lang="en-US" sz="2200"/>
              <a:t>conflict of interest thresholds ($X/per year that must be declared to the institution)</a:t>
            </a:r>
          </a:p>
        </p:txBody>
      </p:sp>
    </p:spTree>
    <p:extLst>
      <p:ext uri="{BB962C8B-B14F-4D97-AF65-F5344CB8AC3E}">
        <p14:creationId xmlns:p14="http://schemas.microsoft.com/office/powerpoint/2010/main" val="1710259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Molly </a:t>
            </a:r>
            <a:r>
              <a:rPr lang="en-US" sz="3200" b="0" err="1"/>
              <a:t>Millians</a:t>
            </a:r>
            <a:r>
              <a:rPr lang="en-US" sz="3200" b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EDB53F-765B-21C1-FECA-9F3A0E3C91AF}"/>
              </a:ext>
            </a:extLst>
          </p:cNvPr>
          <p:cNvSpPr txBox="1"/>
          <p:nvPr/>
        </p:nvSpPr>
        <p:spPr>
          <a:xfrm>
            <a:off x="1088571" y="1605642"/>
            <a:ext cx="7456714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>
                <a:ea typeface="Calibri"/>
                <a:cs typeface="Calibri"/>
              </a:rPr>
              <a:t>Consider the  project role/expectations 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sz="2800">
                <a:ea typeface="Calibri"/>
                <a:cs typeface="Calibri"/>
              </a:rPr>
              <a:t>Consider level of interest 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sz="2800">
                <a:ea typeface="Calibri"/>
                <a:cs typeface="Calibri"/>
              </a:rPr>
              <a:t>Consider if learning experience or expansion of professional skills</a:t>
            </a:r>
          </a:p>
          <a:p>
            <a:pPr marL="285750" indent="-285750">
              <a:buFont typeface="Arial"/>
              <a:buChar char="•"/>
            </a:pPr>
            <a:r>
              <a:rPr lang="en-US" sz="2800">
                <a:ea typeface="Calibri"/>
                <a:cs typeface="Calibri"/>
              </a:rPr>
              <a:t>Monetary – if research does the role and time demands fit as a Co-investigator or collaborator or better as independent consultant </a:t>
            </a:r>
          </a:p>
          <a:p>
            <a:pPr marL="285750" indent="-285750">
              <a:buFont typeface="Arial"/>
              <a:buChar char="•"/>
            </a:pPr>
            <a:endParaRPr lang="en-US" sz="280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372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CA7DB8-4179-A4BE-EFCF-64C95B187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690640-94D0-5498-8686-C10FCE916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Mar Sanchez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3EFCA-ADD3-77F1-5C7B-2F9464466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5C5B206A-2BCB-5C46-9C87-5FF003B9C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8160D8A-F00C-1976-E451-7667FC73335B}"/>
              </a:ext>
            </a:extLst>
          </p:cNvPr>
          <p:cNvSpPr txBox="1">
            <a:spLocks/>
          </p:cNvSpPr>
          <p:nvPr/>
        </p:nvSpPr>
        <p:spPr>
          <a:xfrm>
            <a:off x="609600" y="14954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For Advisory Boards and Boards of Directors:  </a:t>
            </a:r>
          </a:p>
          <a:p>
            <a:pPr lvl="1">
              <a:buFont typeface="Calibri"/>
              <a:buChar char="-"/>
            </a:pPr>
            <a:r>
              <a:rPr lang="en-US"/>
              <a:t>All these are Service roles (a.k.a. unpaid). </a:t>
            </a:r>
          </a:p>
          <a:p>
            <a:pPr marL="857250" lvl="2" indent="0">
              <a:buNone/>
            </a:pPr>
            <a:r>
              <a:rPr lang="en-US"/>
              <a:t>They are important leadership roles that were offered to me by Emory University or professional societies.</a:t>
            </a:r>
          </a:p>
          <a:p>
            <a:pPr lvl="1">
              <a:buFont typeface="Calibri"/>
              <a:buChar char="-"/>
            </a:pPr>
            <a:r>
              <a:rPr lang="en-US"/>
              <a:t>Accepted because of my interest in Service and participation in the decision process within organizations.</a:t>
            </a:r>
          </a:p>
          <a:p>
            <a:pPr lvl="1">
              <a:buFont typeface="Calibri"/>
              <a:buChar char="-"/>
            </a:pPr>
            <a:r>
              <a:rPr lang="en-US"/>
              <a:t>I love participating in advocacy in Congress and public outreach.</a:t>
            </a:r>
          </a:p>
          <a:p>
            <a:pPr lvl="1">
              <a:buFont typeface="Calibri"/>
              <a:buChar char="-"/>
            </a:pPr>
            <a:endParaRPr lang="en-US"/>
          </a:p>
          <a:p>
            <a:r>
              <a:rPr lang="en-US"/>
              <a:t>For NIH grants Consultant roles:</a:t>
            </a:r>
          </a:p>
          <a:p>
            <a:pPr lvl="1">
              <a:buFont typeface="Calibri"/>
              <a:buChar char="-"/>
            </a:pPr>
            <a:r>
              <a:rPr lang="en-US"/>
              <a:t>Decision is based on % effort required (&lt;10 hours/month) versus co-Investigator or PI.</a:t>
            </a:r>
          </a:p>
          <a:p>
            <a:pPr lvl="1">
              <a:buFont typeface="Calibri"/>
              <a:buChar char="-"/>
            </a:pPr>
            <a:r>
              <a:rPr lang="en-US"/>
              <a:t>Does not require to run research studies, just advise others about their studies.</a:t>
            </a: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925605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96910" y="4233862"/>
            <a:ext cx="7440768" cy="566738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>
          <a:xfrm>
            <a:off x="896910" y="2417885"/>
            <a:ext cx="7440768" cy="192551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Question 4: How was your consulting agreement structured, including scope of work, deliverables, compensation including rates, timeline, etc.?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462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Peter Ash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43648B-AD6A-5A7A-44F0-BA6BD6DD4FAA}"/>
              </a:ext>
            </a:extLst>
          </p:cNvPr>
          <p:cNvSpPr txBox="1"/>
          <p:nvPr/>
        </p:nvSpPr>
        <p:spPr>
          <a:xfrm>
            <a:off x="1632857" y="1271295"/>
            <a:ext cx="6463781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For forensic cases, I have variable fees and charge by the hour:  highest rates for civil work involving $$, lower rate for government entities, lowest rate for individuals paying out of pocket (e.g., custody evaluations)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Depending on the case, payment is expected in advance or may be billed after work is done (if I'm sure I'll get paid)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Some attorneys have their own forms that you sign.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For non-forensic work, agreements vary depending on the nature of the work.</a:t>
            </a:r>
          </a:p>
        </p:txBody>
      </p:sp>
    </p:spTree>
    <p:extLst>
      <p:ext uri="{BB962C8B-B14F-4D97-AF65-F5344CB8AC3E}">
        <p14:creationId xmlns:p14="http://schemas.microsoft.com/office/powerpoint/2010/main" val="2479200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30B645-0D10-3D6A-A768-9B5F444F5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3B5601-5ACC-F364-6B44-5BA5FD7BD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Brandon Kitay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135A99-4FE5-F2FF-18E1-FFED72BCB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9DE4740C-C1F9-F3DC-3075-7AD4B2216F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6F3EAB-F443-0059-D199-33252C846E7E}"/>
              </a:ext>
            </a:extLst>
          </p:cNvPr>
          <p:cNvSpPr txBox="1">
            <a:spLocks/>
          </p:cNvSpPr>
          <p:nvPr/>
        </p:nvSpPr>
        <p:spPr>
          <a:xfrm>
            <a:off x="596232" y="128153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800">
                <a:solidFill>
                  <a:srgbClr val="242424"/>
                </a:solidFill>
              </a:rPr>
              <a:t>Scientific Advisory Boards – typically limited in scope to a single event, paid hourly +/- travel, with pre-defined deliverables. </a:t>
            </a:r>
          </a:p>
          <a:p>
            <a:pPr marL="285750" indent="-285750"/>
            <a:r>
              <a:rPr lang="en-US" sz="1800">
                <a:solidFill>
                  <a:srgbClr val="242424"/>
                </a:solidFill>
              </a:rPr>
              <a:t>Open-ended Consulting – less structured, perhaps "discovery" focused or an iterative process; scope of work is defined by general deliverables over a pre-defined period (yearly) and an hourly rate with a maximum allowable billable hours. Often renewed on a yearly basis. </a:t>
            </a:r>
          </a:p>
          <a:p>
            <a:pPr marL="285750" indent="-285750"/>
            <a:r>
              <a:rPr lang="en-US" sz="1800">
                <a:solidFill>
                  <a:srgbClr val="242424"/>
                </a:solidFill>
              </a:rPr>
              <a:t>Consulting fees: based on "market rate" accounting for years of experience and level of expertise (they may ask you to consult from the perspective of someone with </a:t>
            </a:r>
            <a:r>
              <a:rPr lang="en-US" sz="1800" i="1">
                <a:solidFill>
                  <a:srgbClr val="242424"/>
                </a:solidFill>
              </a:rPr>
              <a:t>limited expertise</a:t>
            </a:r>
            <a:r>
              <a:rPr lang="en-US" sz="1800">
                <a:solidFill>
                  <a:srgbClr val="242424"/>
                </a:solidFill>
              </a:rPr>
              <a:t>).</a:t>
            </a:r>
          </a:p>
          <a:p>
            <a:pPr marL="285750" indent="-285750"/>
            <a:r>
              <a:rPr lang="en-US" sz="1800">
                <a:solidFill>
                  <a:srgbClr val="242424"/>
                </a:solidFill>
              </a:rPr>
              <a:t>Equity: depends on the company/product, but will require negotiation with Emory in mind and equity typically creates opportunity for future conflict of interest. </a:t>
            </a:r>
          </a:p>
          <a:p>
            <a:pPr lvl="1"/>
            <a:endParaRPr lang="en-US">
              <a:solidFill>
                <a:srgbClr val="000000"/>
              </a:solidFill>
            </a:endParaRPr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399514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Claire Coles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9224CA24-1CA5-0B72-CF8D-23036472993B}"/>
              </a:ext>
            </a:extLst>
          </p:cNvPr>
          <p:cNvSpPr txBox="1">
            <a:spLocks/>
          </p:cNvSpPr>
          <p:nvPr/>
        </p:nvSpPr>
        <p:spPr>
          <a:xfrm>
            <a:off x="596232" y="128153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000" dirty="0">
                <a:solidFill>
                  <a:srgbClr val="242424"/>
                </a:solidFill>
              </a:rPr>
              <a:t>Some of these things were relatively informal, being on a Scientific Advisory Board, for instance, others were parts of grants, like the Ukraine consulting for UCSD.  </a:t>
            </a:r>
            <a:endParaRPr lang="en-US" sz="2000" dirty="0"/>
          </a:p>
          <a:p>
            <a:pPr marL="285750" indent="-285750"/>
            <a:r>
              <a:rPr lang="en-US" sz="2000" dirty="0">
                <a:solidFill>
                  <a:srgbClr val="000000"/>
                </a:solidFill>
                <a:ea typeface="Calibri"/>
              </a:rPr>
              <a:t>Others, like the GSK, were quite formal and involved contracts with very clear specifications for deliverables, specific questions to address, number of hours and payment, etc.</a:t>
            </a:r>
            <a:endParaRPr lang="en-US" sz="2000" dirty="0">
              <a:solidFill>
                <a:srgbClr val="242424"/>
              </a:solidFill>
              <a:ea typeface="Calibri"/>
            </a:endParaRPr>
          </a:p>
          <a:p>
            <a:pPr marL="285750" indent="-285750"/>
            <a:r>
              <a:rPr lang="en-US" sz="2000" dirty="0">
                <a:solidFill>
                  <a:srgbClr val="000000"/>
                </a:solidFill>
                <a:ea typeface="Calibri"/>
              </a:rPr>
              <a:t>In such cases, the timeline was specified, as well. These were formal contracts.</a:t>
            </a:r>
            <a:endParaRPr lang="en-US" sz="2000" dirty="0">
              <a:solidFill>
                <a:srgbClr val="242424"/>
              </a:solidFill>
            </a:endParaRPr>
          </a:p>
          <a:p>
            <a:pPr marL="285750"/>
            <a:endParaRPr lang="en-US" sz="2000" dirty="0">
              <a:ea typeface="Calibri"/>
            </a:endParaRPr>
          </a:p>
          <a:p>
            <a:pPr lvl="1"/>
            <a:endParaRPr lang="en-US" sz="2000"/>
          </a:p>
          <a:p>
            <a:endParaRPr lang="en-US" sz="2000"/>
          </a:p>
          <a:p>
            <a:pPr lvl="1">
              <a:buFont typeface="Calibri"/>
              <a:buChar char="-"/>
            </a:pPr>
            <a:endParaRPr lang="en-US" sz="2000"/>
          </a:p>
          <a:p>
            <a:endParaRPr lang="en-US" sz="2000"/>
          </a:p>
          <a:p>
            <a:endParaRPr lang="en-US" sz="2000"/>
          </a:p>
          <a:p>
            <a:pPr lvl="1">
              <a:buFont typeface="Calibri"/>
              <a:buChar char="-"/>
            </a:pPr>
            <a:endParaRPr lang="en-US" sz="2000"/>
          </a:p>
          <a:p>
            <a:endParaRPr lang="en-US" sz="2000"/>
          </a:p>
          <a:p>
            <a:pPr lvl="1">
              <a:buFont typeface="Calibri"/>
              <a:buChar char="-"/>
            </a:pPr>
            <a:endParaRPr lang="en-US" sz="2000"/>
          </a:p>
          <a:p>
            <a:pPr lvl="1">
              <a:buFont typeface="Calibri"/>
              <a:buChar char="-"/>
            </a:pPr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48195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Justine Welsh 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BBA9E6B-CF88-4D58-3D52-0353A3B2210B}"/>
              </a:ext>
            </a:extLst>
          </p:cNvPr>
          <p:cNvSpPr txBox="1">
            <a:spLocks/>
          </p:cNvSpPr>
          <p:nvPr/>
        </p:nvSpPr>
        <p:spPr>
          <a:xfrm>
            <a:off x="609600" y="14954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rgbClr val="242424"/>
                </a:solidFill>
              </a:rPr>
              <a:t>Depends on which agreement</a:t>
            </a:r>
            <a:endParaRPr lang="en-US" sz="1800" dirty="0"/>
          </a:p>
          <a:p>
            <a:r>
              <a:rPr lang="en-US" sz="1800" dirty="0">
                <a:solidFill>
                  <a:srgbClr val="242424"/>
                </a:solidFill>
              </a:rPr>
              <a:t>UC Irvine- hours/year with itemized list of deliverables including lectures, conference planning and mentorship groups</a:t>
            </a:r>
            <a:endParaRPr lang="en-US" sz="1800" dirty="0"/>
          </a:p>
          <a:p>
            <a:pPr lvl="1"/>
            <a:r>
              <a:rPr lang="en-US" sz="1800" dirty="0">
                <a:solidFill>
                  <a:srgbClr val="242424"/>
                </a:solidFill>
              </a:rPr>
              <a:t>Renewable by year, compensation by hour based on typical salary of an MD (broken down into hour)</a:t>
            </a:r>
            <a:endParaRPr lang="en-US" sz="1800" dirty="0"/>
          </a:p>
          <a:p>
            <a:pPr lvl="1"/>
            <a:r>
              <a:rPr lang="en-US" sz="1800" dirty="0">
                <a:solidFill>
                  <a:srgbClr val="242424"/>
                </a:solidFill>
              </a:rPr>
              <a:t>Above and beyond salary at Emory, although they can also buy out time which would then include benefits</a:t>
            </a:r>
            <a:endParaRPr lang="en-US" sz="1800" dirty="0"/>
          </a:p>
          <a:p>
            <a:pPr lvl="1"/>
            <a:endParaRPr lang="en-US" sz="1400" dirty="0"/>
          </a:p>
          <a:p>
            <a:r>
              <a:rPr lang="en-US" sz="1800" dirty="0">
                <a:solidFill>
                  <a:srgbClr val="242424"/>
                </a:solidFill>
              </a:rPr>
              <a:t>WCG/ACI Madders</a:t>
            </a:r>
            <a:endParaRPr lang="en-US" sz="1800" dirty="0"/>
          </a:p>
          <a:p>
            <a:pPr lvl="1"/>
            <a:r>
              <a:rPr lang="en-US" sz="1800" dirty="0">
                <a:solidFill>
                  <a:srgbClr val="242424"/>
                </a:solidFill>
              </a:rPr>
              <a:t>Was per hour</a:t>
            </a:r>
            <a:endParaRPr lang="en-US" sz="1800" dirty="0"/>
          </a:p>
          <a:p>
            <a:pPr lvl="1"/>
            <a:r>
              <a:rPr lang="en-US" sz="1800" dirty="0">
                <a:solidFill>
                  <a:srgbClr val="242424"/>
                </a:solidFill>
              </a:rPr>
              <a:t>Changed to flat rate per case (could be hundreds of pages to skim through)</a:t>
            </a:r>
            <a:endParaRPr lang="en-US" sz="1800" dirty="0"/>
          </a:p>
          <a:p>
            <a:pPr lvl="1"/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404744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825E48-7B49-6B1F-91E3-D92037B28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A94CB86-4D4D-62A3-1C84-FBCC75EA7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Mar Sanchez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FCE07E-3D62-5C25-50D8-698EBB430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9534502B-0B56-0B85-58E6-22CF584713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9BA147D8-4DE2-ED6B-29D7-FCCE340462E6}"/>
              </a:ext>
            </a:extLst>
          </p:cNvPr>
          <p:cNvSpPr txBox="1">
            <a:spLocks/>
          </p:cNvSpPr>
          <p:nvPr/>
        </p:nvSpPr>
        <p:spPr>
          <a:xfrm>
            <a:off x="609600" y="1495425"/>
            <a:ext cx="8181975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For Advisory Boards and Boards of Directors:  </a:t>
            </a:r>
          </a:p>
          <a:p>
            <a:pPr lvl="1">
              <a:buFont typeface="Calibri"/>
              <a:buChar char="-"/>
            </a:pPr>
            <a:r>
              <a:rPr lang="en-US"/>
              <a:t>These are unpaid roles.</a:t>
            </a:r>
          </a:p>
          <a:p>
            <a:pPr lvl="1">
              <a:buFont typeface="Calibri"/>
              <a:buChar char="-"/>
            </a:pPr>
            <a:r>
              <a:rPr lang="en-US"/>
              <a:t>Received invitation to join the Board</a:t>
            </a:r>
          </a:p>
          <a:p>
            <a:pPr lvl="1">
              <a:buFont typeface="Calibri"/>
              <a:buChar char="-"/>
            </a:pPr>
            <a:r>
              <a:rPr lang="en-US"/>
              <a:t>Typically they required attending monthly meetings and participating in initiatives/events and generating reports</a:t>
            </a:r>
          </a:p>
          <a:p>
            <a:pPr lvl="1">
              <a:buFont typeface="Calibri"/>
              <a:buChar char="-"/>
            </a:pPr>
            <a:endParaRPr lang="en-US"/>
          </a:p>
          <a:p>
            <a:r>
              <a:rPr lang="en-US"/>
              <a:t>For NIH grants Consultant roles:</a:t>
            </a:r>
          </a:p>
          <a:p>
            <a:pPr lvl="1">
              <a:buFont typeface="Calibri"/>
              <a:buChar char="-"/>
            </a:pPr>
            <a:r>
              <a:rPr lang="en-US"/>
              <a:t>Typically unpaid Consultant roles, because of the low % effort required (10-20 hours/year).</a:t>
            </a:r>
          </a:p>
          <a:p>
            <a:pPr lvl="1">
              <a:buFont typeface="Calibri"/>
              <a:buChar char="-"/>
            </a:pPr>
            <a:r>
              <a:rPr lang="en-US"/>
              <a:t>Requires Letter of Support, Institutional agreement, COI.</a:t>
            </a:r>
          </a:p>
          <a:p>
            <a:pPr lvl="1">
              <a:buFont typeface="Calibri"/>
              <a:buChar char="-"/>
            </a:pPr>
            <a:r>
              <a:rPr lang="en-US"/>
              <a:t>For paid Consultant roles, the Letter of Support and Institutional agreement state the professional consultant fees (e.g. $100/hour) and total annual Consultant fees. An annual invoice is sent to the grant PI.</a:t>
            </a: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3619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Roles/Responsibilities - Rachel Ammirati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378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 dirty="0"/>
              <a:t>Unified Protocol Institute, LLC</a:t>
            </a:r>
          </a:p>
          <a:p>
            <a:pPr lvl="1"/>
            <a:r>
              <a:rPr lang="en-US" sz="1800" dirty="0"/>
              <a:t>Role (paid): Lead Expert Trainer and Consultant </a:t>
            </a:r>
          </a:p>
          <a:p>
            <a:pPr lvl="2"/>
            <a:r>
              <a:rPr lang="en-US" sz="1800" dirty="0"/>
              <a:t>Provide consultation to UPI on improving trainings, UP adherence criteria, creation of assessment materials</a:t>
            </a:r>
          </a:p>
          <a:p>
            <a:pPr lvl="2"/>
            <a:r>
              <a:rPr lang="en-US" sz="1800" dirty="0"/>
              <a:t>Conduct UP trainings on behalf of UPI (with individuals and organizations)</a:t>
            </a:r>
          </a:p>
          <a:p>
            <a:pPr lvl="3">
              <a:buFont typeface="Arial,Sans-Serif"/>
            </a:pPr>
            <a:r>
              <a:rPr lang="en-US" sz="1400" dirty="0"/>
              <a:t>Trainings in standard UP</a:t>
            </a:r>
          </a:p>
          <a:p>
            <a:pPr lvl="3">
              <a:buFont typeface="Arial,Sans-Serif"/>
            </a:pPr>
            <a:r>
              <a:rPr lang="en-US" sz="1400" dirty="0"/>
              <a:t>Consultation to trainees on UP adaptations/implementation </a:t>
            </a:r>
          </a:p>
          <a:p>
            <a:pPr lvl="3">
              <a:buFont typeface="Arial,Sans-Serif"/>
              <a:buChar char="–"/>
            </a:pPr>
            <a:endParaRPr lang="en-US" sz="1400" dirty="0"/>
          </a:p>
          <a:p>
            <a:pPr marL="1371600" lvl="3" indent="0">
              <a:buNone/>
            </a:pPr>
            <a:r>
              <a:rPr lang="en-US" sz="1400" dirty="0"/>
              <a:t>*UP = Transdiagnostic CBT designed to address neuroticism/lots of comorbidity </a:t>
            </a:r>
          </a:p>
          <a:p>
            <a:pPr lvl="2"/>
            <a:endParaRPr lang="en-US" sz="1600" dirty="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9855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96910" y="4233862"/>
            <a:ext cx="7440768" cy="566738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>
          <a:xfrm>
            <a:off x="896910" y="1916723"/>
            <a:ext cx="7440768" cy="288387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Question 5: What have been the barriers/challenges to doing consulting work (e.g., getting Emory approval, financial disclosures, IRB, gauging and being able to devote level of effort) and how have you overcome these? 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6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Peter Ash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F918ECB-A05C-8BAE-C2DF-23B35E9D57CC}"/>
              </a:ext>
            </a:extLst>
          </p:cNvPr>
          <p:cNvSpPr txBox="1"/>
          <p:nvPr/>
        </p:nvSpPr>
        <p:spPr>
          <a:xfrm>
            <a:off x="1306285" y="1422917"/>
            <a:ext cx="6906985" cy="33855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800">
                <a:ea typeface="Calibri"/>
                <a:cs typeface="Calibri"/>
              </a:rPr>
              <a:t>In my experience, Emory will not approve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800">
                <a:ea typeface="Calibri"/>
                <a:cs typeface="Calibri"/>
              </a:rPr>
              <a:t>Consulting to plaintiff in a malpractice case in Georgia or a neighboring state.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800">
                <a:ea typeface="Calibri"/>
                <a:cs typeface="Calibri"/>
              </a:rPr>
              <a:t>High profile cases that might prove embarrassing if associated with Emory (e.g., National Enquirer libel claim)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800">
                <a:ea typeface="Calibri"/>
                <a:cs typeface="Calibri"/>
              </a:rPr>
              <a:t>Some consultations to third party payors</a:t>
            </a:r>
          </a:p>
          <a:p>
            <a:pPr marL="742950" lvl="1" indent="-285750">
              <a:buFont typeface="Courier New"/>
              <a:buChar char="o"/>
            </a:pP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0476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Claire Coles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F958EDEC-7804-6380-7593-41E4DEF4B4C7}"/>
              </a:ext>
            </a:extLst>
          </p:cNvPr>
          <p:cNvSpPr txBox="1">
            <a:spLocks/>
          </p:cNvSpPr>
          <p:nvPr/>
        </p:nvSpPr>
        <p:spPr>
          <a:xfrm>
            <a:off x="609600" y="1495425"/>
            <a:ext cx="8181975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20"/>
              </a:spcBef>
            </a:pPr>
            <a:r>
              <a:rPr lang="en-US" sz="4400" dirty="0">
                <a:solidFill>
                  <a:srgbClr val="242424"/>
                </a:solidFill>
              </a:rPr>
              <a:t>When I was making a contract with another organization, I have always discussed it with the chair and completed the COI process with Emory.  I always disclosed the amount I was being paid. This was never really a barrier.</a:t>
            </a:r>
            <a:endParaRPr lang="en-US" sz="44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20"/>
              </a:spcBef>
            </a:pPr>
            <a:endParaRPr lang="en-US" sz="4400" dirty="0">
              <a:solidFill>
                <a:srgbClr val="242424"/>
              </a:solidFill>
            </a:endParaRPr>
          </a:p>
          <a:p>
            <a:pPr>
              <a:lnSpc>
                <a:spcPct val="90000"/>
              </a:lnSpc>
              <a:spcBef>
                <a:spcPts val="20"/>
              </a:spcBef>
            </a:pPr>
            <a:r>
              <a:rPr lang="en-US" sz="4400" dirty="0">
                <a:solidFill>
                  <a:srgbClr val="242424"/>
                </a:solidFill>
              </a:rPr>
              <a:t>IRB was never really an issue.</a:t>
            </a:r>
            <a:endParaRPr lang="en-US" sz="4400"/>
          </a:p>
          <a:p>
            <a:pPr>
              <a:lnSpc>
                <a:spcPct val="90000"/>
              </a:lnSpc>
              <a:spcBef>
                <a:spcPts val="20"/>
              </a:spcBef>
            </a:pPr>
            <a:endParaRPr lang="en-US" sz="4400" dirty="0">
              <a:solidFill>
                <a:srgbClr val="242424"/>
              </a:solidFill>
            </a:endParaRPr>
          </a:p>
          <a:p>
            <a:pPr>
              <a:lnSpc>
                <a:spcPct val="90000"/>
              </a:lnSpc>
              <a:spcBef>
                <a:spcPts val="20"/>
              </a:spcBef>
            </a:pPr>
            <a:r>
              <a:rPr lang="en-US" sz="4400" dirty="0">
                <a:solidFill>
                  <a:srgbClr val="242424"/>
                </a:solidFill>
              </a:rPr>
              <a:t>As for the effort involved, I did not use Emory compensated time to carry out activities.  I would use leave or weekends.  If it appeared that more time would be required than I had available, I did not agree to the project. (As for judging time commitments, I have a lot of experience in figuring  these out from writing grants)</a:t>
            </a:r>
            <a:endParaRPr lang="en-US" sz="4400" dirty="0"/>
          </a:p>
          <a:p>
            <a:pPr>
              <a:lnSpc>
                <a:spcPct val="90000"/>
              </a:lnSpc>
              <a:spcBef>
                <a:spcPts val="20"/>
              </a:spcBef>
            </a:pPr>
            <a:endParaRPr lang="en-US"/>
          </a:p>
          <a:p>
            <a:endParaRPr lang="en-US" sz="2400" dirty="0">
              <a:solidFill>
                <a:srgbClr val="242424"/>
              </a:solidFill>
            </a:endParaRPr>
          </a:p>
          <a:p>
            <a:endParaRPr lang="en-US">
              <a:solidFill>
                <a:srgbClr val="000000"/>
              </a:solidFill>
            </a:endParaRP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r>
              <a:rPr lang="en-US" dirty="0"/>
              <a:t> </a:t>
            </a: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607549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F7B4EC-072E-7900-E2C3-B8638B4DC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E5598DF-72E6-1447-2220-0904DD25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Brandon Kitay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E86FFE-84BC-CECF-55E3-DFB675A4A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FD16E7E6-6EF7-164C-7013-2049D864EC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E9649FF3-D4C5-5650-A2D8-942597636429}"/>
              </a:ext>
            </a:extLst>
          </p:cNvPr>
          <p:cNvSpPr txBox="1">
            <a:spLocks/>
          </p:cNvSpPr>
          <p:nvPr/>
        </p:nvSpPr>
        <p:spPr>
          <a:xfrm>
            <a:off x="609600" y="1495425"/>
            <a:ext cx="8181975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solidFill>
                  <a:srgbClr val="242424"/>
                </a:solidFill>
              </a:rPr>
              <a:t>Finding time to participate, especially if travel is involved.</a:t>
            </a:r>
            <a:endParaRPr lang="en-US" sz="2400"/>
          </a:p>
          <a:p>
            <a:r>
              <a:rPr lang="en-US" sz="2400">
                <a:solidFill>
                  <a:srgbClr val="242424"/>
                </a:solidFill>
              </a:rPr>
              <a:t>Approval by Emory for certain activities, especially anything that involves recording.</a:t>
            </a:r>
          </a:p>
          <a:p>
            <a:r>
              <a:rPr lang="en-US" sz="2400">
                <a:solidFill>
                  <a:srgbClr val="242424"/>
                </a:solidFill>
              </a:rPr>
              <a:t>Managing conflict of interest. </a:t>
            </a:r>
          </a:p>
          <a:p>
            <a:r>
              <a:rPr lang="en-US" sz="2400">
                <a:solidFill>
                  <a:srgbClr val="242424"/>
                </a:solidFill>
              </a:rPr>
              <a:t>Consider future opportunity costs.</a:t>
            </a:r>
          </a:p>
          <a:p>
            <a:endParaRPr lang="en-US">
              <a:solidFill>
                <a:srgbClr val="000000"/>
              </a:solidFill>
            </a:endParaRP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618091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Justine Welsh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6070B4EC-4235-8CB0-4252-92E263CFE2F3}"/>
              </a:ext>
            </a:extLst>
          </p:cNvPr>
          <p:cNvSpPr txBox="1">
            <a:spLocks/>
          </p:cNvSpPr>
          <p:nvPr/>
        </p:nvSpPr>
        <p:spPr>
          <a:xfrm>
            <a:off x="609600" y="1495425"/>
            <a:ext cx="8181975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solidFill>
                  <a:srgbClr val="242424"/>
                </a:solidFill>
              </a:rPr>
              <a:t>Amount of time Emory allows</a:t>
            </a:r>
            <a:endParaRPr lang="en-US" sz="2400"/>
          </a:p>
          <a:p>
            <a:r>
              <a:rPr lang="en-US" sz="2400">
                <a:solidFill>
                  <a:srgbClr val="242424"/>
                </a:solidFill>
              </a:rPr>
              <a:t>IP language</a:t>
            </a:r>
            <a:endParaRPr lang="en-US" sz="2400"/>
          </a:p>
          <a:p>
            <a:r>
              <a:rPr lang="en-US" sz="2400">
                <a:solidFill>
                  <a:srgbClr val="242424"/>
                </a:solidFill>
              </a:rPr>
              <a:t>Financial disclosures, especially with WCG on publications</a:t>
            </a:r>
            <a:endParaRPr lang="en-US" sz="2400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pPr lvl="1">
              <a:buFont typeface="Calibri"/>
              <a:buChar char="-"/>
            </a:pPr>
            <a:endParaRPr lang="en-US"/>
          </a:p>
          <a:p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pPr lvl="1">
              <a:buFont typeface="Calibri"/>
              <a:buChar char="-"/>
            </a:pPr>
            <a:endParaRPr lang="en-US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349769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96910" y="4233862"/>
            <a:ext cx="7440768" cy="566738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>
          <a:xfrm>
            <a:off x="896910" y="2778369"/>
            <a:ext cx="7440768" cy="144083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Question 6: What factors have led/would lead you to decline a consulting opportunity?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27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Peter Ash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01F62A-6CEE-0DFA-1A67-023F781A9ABC}"/>
              </a:ext>
            </a:extLst>
          </p:cNvPr>
          <p:cNvSpPr txBox="1"/>
          <p:nvPr/>
        </p:nvSpPr>
        <p:spPr>
          <a:xfrm>
            <a:off x="1224643" y="1924438"/>
            <a:ext cx="7338525" cy="2954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For expert witness work, limited expertise or experience in the particular area the case involves, in which case I usually provide names of experts with expertise in that area.</a:t>
            </a:r>
          </a:p>
          <a:p>
            <a:pPr marL="285750" indent="-285750">
              <a:buFont typeface="Calibri"/>
              <a:buChar char="-"/>
            </a:pPr>
            <a:endParaRPr lang="en-US" sz="2400">
              <a:ea typeface="Calibri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For other types of consultation, general level of interest and time commitment required</a:t>
            </a:r>
          </a:p>
          <a:p>
            <a:pPr marL="285750" indent="-285750">
              <a:buFont typeface="Calibri"/>
              <a:buChar char="-"/>
            </a:pP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1596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Brandon Kitay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C4A035-9F8A-E303-C4DE-B615BD82244B}"/>
              </a:ext>
            </a:extLst>
          </p:cNvPr>
          <p:cNvSpPr txBox="1"/>
          <p:nvPr/>
        </p:nvSpPr>
        <p:spPr>
          <a:xfrm>
            <a:off x="342327" y="1416438"/>
            <a:ext cx="8461473" cy="2954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Ethical concerns</a:t>
            </a:r>
            <a:endParaRPr lang="en-US"/>
          </a:p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Concerns for generating future conflicts of interest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Limited subject matter expertise or I believe there is a colleague better suited to the opportunity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Lack of alignment on compensation : effort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ea typeface="Calibri"/>
                <a:cs typeface="Calibri"/>
              </a:rPr>
              <a:t>Request for insights that are specific to Emory operations</a:t>
            </a:r>
          </a:p>
          <a:p>
            <a:pPr marL="285750" indent="-285750">
              <a:buFont typeface="Calibri"/>
              <a:buChar char="-"/>
            </a:pPr>
            <a:endParaRPr lang="en-US" sz="2400">
              <a:ea typeface="Calibri"/>
              <a:cs typeface="Calibri"/>
            </a:endParaRPr>
          </a:p>
          <a:p>
            <a:pPr marL="285750" indent="-285750">
              <a:buFont typeface="Calibri"/>
              <a:buChar char="-"/>
            </a:pP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01466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457A73-BE7A-2837-87AD-D61BC7847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8316DC-858E-DA60-10DB-14816A519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/>
              <a:t>Claire Coles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54F2EE-737D-CBFF-6D6F-3CCFA5F7C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endParaRPr lang="en-US" sz="2400"/>
          </a:p>
        </p:txBody>
      </p:sp>
      <p:pic>
        <p:nvPicPr>
          <p:cNvPr id="4" name="Picture 3" descr="circle_shield_for_ppt.png">
            <a:extLst>
              <a:ext uri="{FF2B5EF4-FFF2-40B4-BE49-F238E27FC236}">
                <a16:creationId xmlns:a16="http://schemas.microsoft.com/office/drawing/2014/main" id="{4A6ECC19-8AA1-ADE8-257A-077E00B69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BC4EEF-90A5-35A3-B69C-614350D3100E}"/>
              </a:ext>
            </a:extLst>
          </p:cNvPr>
          <p:cNvSpPr txBox="1"/>
          <p:nvPr/>
        </p:nvSpPr>
        <p:spPr>
          <a:xfrm>
            <a:off x="351169" y="1416438"/>
            <a:ext cx="8452631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dirty="0">
                <a:latin typeface="Helvetica"/>
                <a:ea typeface="Calibri"/>
                <a:cs typeface="Helvetica"/>
              </a:rPr>
              <a:t>I have declined projects for the following reasons: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ea typeface="Calibri"/>
                <a:cs typeface="Helvetica"/>
              </a:rPr>
              <a:t>I did not feel qualified to undertake them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ea typeface="Calibri"/>
                <a:cs typeface="Helvetica"/>
              </a:rPr>
              <a:t>I did not have time to devote to them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ea typeface="Calibri"/>
                <a:cs typeface="Helvetica"/>
              </a:rPr>
              <a:t>I did not agree with the goals of the project ( for example, I have been asked to testify on a number of legal cases when I did not think that I could do so ethically.  Once by chemical company who wanted to sue one of my professional colleagues about their research on PCBs and birth defects.)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latin typeface="Helvetica"/>
                <a:ea typeface="Calibri"/>
                <a:cs typeface="Helvetica"/>
              </a:rPr>
              <a:t>I did not think that I could contribute in the way that the party wanted. For example, in a legal case in which a hospital wanted to argue that the death of an infant was due to prenatal alcohol use rather than their malpractice.</a:t>
            </a:r>
          </a:p>
          <a:p>
            <a:pPr marL="285750" indent="-285750">
              <a:buFont typeface="Calibri"/>
              <a:buChar char="-"/>
            </a:pPr>
            <a:endParaRPr lang="en-US" dirty="0">
              <a:latin typeface="Helvetica"/>
              <a:ea typeface="Calibri"/>
              <a:cs typeface="Helvetica"/>
            </a:endParaRPr>
          </a:p>
          <a:p>
            <a:pPr marL="285750" indent="-285750">
              <a:buFont typeface="Calibri"/>
              <a:buChar char="-"/>
            </a:pPr>
            <a:endParaRPr lang="en-US" dirty="0">
              <a:latin typeface="Helvetica"/>
              <a:ea typeface="Calibri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78680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Roles/Responsibilities – Peter Ash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850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b="1"/>
              <a:t>Current consultations: </a:t>
            </a:r>
          </a:p>
          <a:p>
            <a:pPr lvl="1"/>
            <a:r>
              <a:rPr lang="en-US" sz="2000"/>
              <a:t>GA Board to Determine Bar Fitness (a commission of the GA Supreme Court)</a:t>
            </a:r>
          </a:p>
          <a:p>
            <a:pPr lvl="1"/>
            <a:r>
              <a:rPr lang="en-US" sz="2000"/>
              <a:t>Various attorneys, law firms, and litigants (expert witness)</a:t>
            </a:r>
          </a:p>
          <a:p>
            <a:pPr lvl="1"/>
            <a:endParaRPr lang="en-US" sz="2000"/>
          </a:p>
          <a:p>
            <a:r>
              <a:rPr lang="en-US" sz="2400" b="1"/>
              <a:t>Past consultations:</a:t>
            </a:r>
          </a:p>
          <a:p>
            <a:pPr lvl="1"/>
            <a:r>
              <a:rPr lang="en-US" sz="2000"/>
              <a:t>Various GA government committees and task forces</a:t>
            </a:r>
          </a:p>
          <a:p>
            <a:pPr lvl="1"/>
            <a:r>
              <a:rPr lang="en-US" sz="2000"/>
              <a:t>U.S. Dept. of Justice</a:t>
            </a:r>
          </a:p>
          <a:p>
            <a:endParaRPr lang="en-US" sz="18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Roles/Responsibilities – Claire Coles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21861"/>
            <a:ext cx="8229600" cy="3818354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sz="2900" b="1" dirty="0"/>
              <a:t>Current/Recent Consulting</a:t>
            </a:r>
          </a:p>
          <a:p>
            <a:pPr lvl="1"/>
            <a:r>
              <a:rPr lang="en-US" sz="2100" dirty="0"/>
              <a:t>University of New Mexico, Alcohol Center, FAS Program, Professional Advisory Board, 2008-2024</a:t>
            </a:r>
          </a:p>
          <a:p>
            <a:pPr lvl="1"/>
            <a:r>
              <a:rPr lang="en-US" sz="2100" dirty="0"/>
              <a:t>University of California at San Diego, Collaborative Initiative on Fetal Alcohol Spectrum Disorders, Russia/Ukraine,  2007-2022, Consultation on infant assessment and intervention. </a:t>
            </a:r>
          </a:p>
          <a:p>
            <a:pPr lvl="1"/>
            <a:r>
              <a:rPr lang="en-US" sz="2100" dirty="0"/>
              <a:t>University of Alberta, Edmonton, Alberta, Canada, 2010-2018, MILE in the Schools.</a:t>
            </a:r>
          </a:p>
          <a:p>
            <a:pPr lvl="1"/>
            <a:r>
              <a:rPr lang="en-US" sz="2100" dirty="0"/>
              <a:t>Galaxo-Smith Klein, consulting regarding neurobehavior assessment of impact of potentially teratogenic drugs, 2019-2020.</a:t>
            </a:r>
          </a:p>
          <a:p>
            <a:pPr lvl="1"/>
            <a:r>
              <a:rPr lang="en-US" sz="2100" dirty="0"/>
              <a:t>BOOST-HR Expert Panel (Use of Big data </a:t>
            </a:r>
            <a:r>
              <a:rPr lang="en-US" sz="2100" dirty="0" err="1"/>
              <a:t>apprOaches</a:t>
            </a:r>
            <a:r>
              <a:rPr lang="en-US" sz="2100" dirty="0"/>
              <a:t> </a:t>
            </a:r>
            <a:r>
              <a:rPr lang="en-US" sz="2100" dirty="0" err="1"/>
              <a:t>fOr</a:t>
            </a:r>
            <a:r>
              <a:rPr lang="en-US" sz="2100" dirty="0"/>
              <a:t> Safe </a:t>
            </a:r>
            <a:r>
              <a:rPr lang="en-US" sz="2100" dirty="0" err="1"/>
              <a:t>Theraputics</a:t>
            </a:r>
            <a:r>
              <a:rPr lang="en-US" sz="2100" dirty="0"/>
              <a:t> in Healthy Pregnancies, 2023-present</a:t>
            </a:r>
          </a:p>
          <a:p>
            <a:pPr lvl="1"/>
            <a:r>
              <a:rPr lang="en-US" sz="1500" dirty="0"/>
              <a:t>Center for Truth in Science, Acetaminophen Review, 2024</a:t>
            </a:r>
          </a:p>
          <a:p>
            <a:pPr lvl="1"/>
            <a:r>
              <a:rPr lang="en-US" sz="2100" dirty="0"/>
              <a:t>Various Grant Proposals, University of Geogia, North Carolina, Stanford</a:t>
            </a:r>
          </a:p>
          <a:p>
            <a:pPr lvl="1"/>
            <a:r>
              <a:rPr lang="en-US" sz="2100" dirty="0"/>
              <a:t>Legal:  Expert Witness, other legal cases, in past; Usually refuse such cases but have done some</a:t>
            </a:r>
          </a:p>
          <a:p>
            <a:r>
              <a:rPr lang="en-US" sz="2900" b="1" dirty="0"/>
              <a:t>Refuse:   Chemical company, to testify against another researcher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8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Roles/Responsibilities – Molly </a:t>
            </a:r>
            <a:r>
              <a:rPr lang="en-US" sz="3200" err="1"/>
              <a:t>Millians</a:t>
            </a:r>
            <a:endParaRPr lang="en-US" sz="320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400" b="1"/>
              <a:t>Current Consultations </a:t>
            </a:r>
          </a:p>
          <a:p>
            <a:r>
              <a:rPr lang="en-US" sz="1400"/>
              <a:t>Families Moving Forward (FMF) Connect Pro with University of Rochester </a:t>
            </a:r>
          </a:p>
          <a:p>
            <a:pPr lvl="1">
              <a:buFont typeface="Courier New"/>
              <a:buChar char="o"/>
            </a:pPr>
            <a:r>
              <a:rPr lang="en-US" sz="1400"/>
              <a:t>Developed training curriculum for mental health providers about school issues related to Fetal Alcohol Spectrum Disorders (FASD)</a:t>
            </a:r>
          </a:p>
          <a:p>
            <a:pPr lvl="1">
              <a:buFont typeface="Courier New"/>
              <a:buChar char="o"/>
            </a:pPr>
            <a:r>
              <a:rPr lang="en-US" sz="1400"/>
              <a:t>ECHO Hub Team Member for bi-weekly trainings </a:t>
            </a:r>
          </a:p>
          <a:p>
            <a:pPr marL="0" indent="0">
              <a:buNone/>
            </a:pPr>
            <a:r>
              <a:rPr lang="en-US" sz="1400" b="1"/>
              <a:t>Past Consultations </a:t>
            </a:r>
          </a:p>
          <a:p>
            <a:r>
              <a:rPr lang="en-US" sz="1400"/>
              <a:t>Grants-Cibola County Schools, New Mexico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/>
              <a:t>Teacher and staff training on FASD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/>
              <a:t>Attended IEP team meetings to assist with interventions for FASD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/>
              <a:t>American Academy of Pediatrics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/>
              <a:t>Content development and tip sheets related to educational care and role of pediatricians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/>
              <a:t>University of Alberta, Edmonton, Alberta, Canada, 2010-2018, MILE in the Schools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/>
              <a:t>US Department of Health and Human Services/CDC – Prenatal Exposures and Social Service Providers – content provider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/>
          </a:p>
          <a:p>
            <a:pPr lvl="1">
              <a:buFont typeface="Courier New" panose="02070309020205020404" pitchFamily="49" charset="0"/>
              <a:buChar char="o"/>
            </a:pPr>
            <a:endParaRPr lang="en-US" sz="1400"/>
          </a:p>
          <a:p>
            <a:pPr marL="0" indent="0">
              <a:buNone/>
            </a:pPr>
            <a:endParaRPr lang="en-US" sz="2400"/>
          </a:p>
          <a:p>
            <a:pPr lvl="1">
              <a:buFont typeface="Courier New"/>
              <a:buChar char="o"/>
            </a:pPr>
            <a:endParaRPr lang="en-US" sz="20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9" y="5317691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2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Roles/Responsibilities – Brandon </a:t>
            </a:r>
            <a:r>
              <a:rPr lang="en-US" sz="3200" err="1"/>
              <a:t>Kitay</a:t>
            </a:r>
            <a:endParaRPr lang="en-US" sz="32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91E6846C-D18B-BD7E-4150-E8B7FF74DDBC}"/>
              </a:ext>
            </a:extLst>
          </p:cNvPr>
          <p:cNvSpPr txBox="1">
            <a:spLocks/>
          </p:cNvSpPr>
          <p:nvPr/>
        </p:nvSpPr>
        <p:spPr>
          <a:xfrm>
            <a:off x="457200" y="1298277"/>
            <a:ext cx="8229600" cy="33850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/>
              <a:t>Current consultations: </a:t>
            </a:r>
          </a:p>
          <a:p>
            <a:pPr lvl="1"/>
            <a:r>
              <a:rPr lang="en-US" sz="1800"/>
              <a:t>Pharmaceutical Consulting: Boehringer Ingelheim, </a:t>
            </a:r>
            <a:r>
              <a:rPr lang="en-US" sz="1800" err="1"/>
              <a:t>Senseye</a:t>
            </a:r>
          </a:p>
          <a:p>
            <a:pPr lvl="1"/>
            <a:r>
              <a:rPr lang="en-US" sz="1800"/>
              <a:t>Technical consultant, Collaborative Family Healthcare Association, Integrated Behavioral Health</a:t>
            </a:r>
            <a:endParaRPr lang="en-US"/>
          </a:p>
          <a:p>
            <a:pPr lvl="1"/>
            <a:r>
              <a:rPr lang="en-US" sz="1800"/>
              <a:t>Expert witness (medical defense)</a:t>
            </a:r>
          </a:p>
          <a:p>
            <a:pPr lvl="1"/>
            <a:r>
              <a:rPr lang="en-US" sz="1800"/>
              <a:t>Expert consultant, out-of-state medical board</a:t>
            </a:r>
          </a:p>
          <a:p>
            <a:pPr lvl="1"/>
            <a:r>
              <a:rPr lang="en-US" sz="1800"/>
              <a:t>Content expert/presenter: AMA BHI Collaborative, UW AIMS Center</a:t>
            </a:r>
          </a:p>
          <a:p>
            <a:r>
              <a:rPr lang="en-US" sz="1800" b="1"/>
              <a:t>Past consultations:</a:t>
            </a:r>
          </a:p>
          <a:p>
            <a:pPr lvl="1"/>
            <a:r>
              <a:rPr lang="en-US" sz="1800"/>
              <a:t>Scientific Advisory Boards: Janssen Pharmaceuticals, Boehringer Ingelheim, Otsuka Pharmaceuticals, Sage Therapeutics/Merck</a:t>
            </a:r>
          </a:p>
          <a:p>
            <a:pPr lvl="1"/>
            <a:r>
              <a:rPr lang="en-US" sz="1800"/>
              <a:t>Private equity investment firm</a:t>
            </a:r>
          </a:p>
          <a:p>
            <a:pPr marL="1771650" lvl="1"/>
            <a:r>
              <a:rPr lang="en-US" sz="1800" err="1"/>
              <a:t>PychU</a:t>
            </a:r>
            <a:r>
              <a:rPr lang="en-US" sz="1800"/>
              <a:t> National Forum, session chair</a:t>
            </a:r>
          </a:p>
          <a:p>
            <a:pPr lvl="1"/>
            <a:endParaRPr lang="en-US" sz="1800"/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7219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1748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/>
              <a:t>Roles/Responsibilities – Mar Sanchez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76300" y="1162050"/>
            <a:ext cx="8143875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600" b="1">
                <a:cs typeface="Arial"/>
              </a:rPr>
              <a:t>Current Consultantships/Advisory Boards</a:t>
            </a:r>
            <a:r>
              <a:rPr lang="en-US" sz="1600" i="1">
                <a:solidFill>
                  <a:srgbClr val="3366FF"/>
                </a:solidFill>
                <a:cs typeface="Arial"/>
              </a:rPr>
              <a:t> </a:t>
            </a:r>
            <a:endParaRPr lang="en-US" sz="1600"/>
          </a:p>
          <a:p>
            <a:r>
              <a:rPr lang="en-US" sz="1400">
                <a:cs typeface="Arial"/>
              </a:rPr>
              <a:t>Society for Neuroscience (</a:t>
            </a:r>
            <a:r>
              <a:rPr lang="en-US" sz="1400" err="1">
                <a:cs typeface="Arial"/>
              </a:rPr>
              <a:t>SfN</a:t>
            </a:r>
            <a:r>
              <a:rPr lang="en-US" sz="1400">
                <a:cs typeface="Arial"/>
              </a:rPr>
              <a:t>) representative, Board of Directors, American Brain Coalition (ABC), 2022-2025.</a:t>
            </a:r>
            <a:endParaRPr lang="en-US" sz="1400"/>
          </a:p>
          <a:p>
            <a:pPr lvl="1">
              <a:buFont typeface="Courier New"/>
              <a:buChar char="o"/>
            </a:pPr>
            <a:r>
              <a:rPr lang="en-US" sz="1400">
                <a:cs typeface="Arial"/>
              </a:rPr>
              <a:t>ABC is a nonprofit organization comprising US patient advocacy and organizations. Goal: Education and advocacy related to brain health with public and policymakers. </a:t>
            </a:r>
          </a:p>
          <a:p>
            <a:pPr lvl="1">
              <a:buFont typeface="Courier New"/>
              <a:buChar char="o"/>
            </a:pPr>
            <a:r>
              <a:rPr lang="en-US" sz="1400">
                <a:cs typeface="Arial"/>
              </a:rPr>
              <a:t>Voting member representing SfN.</a:t>
            </a:r>
          </a:p>
          <a:p>
            <a:pPr lvl="1">
              <a:buFont typeface="Courier New"/>
              <a:buChar char="o"/>
            </a:pPr>
            <a:r>
              <a:rPr lang="en-US" sz="1400">
                <a:cs typeface="Arial"/>
              </a:rPr>
              <a:t>Participates in advocacy initiatives, webinars, panels and public outreach</a:t>
            </a:r>
          </a:p>
          <a:p>
            <a:r>
              <a:rPr lang="en-US" sz="1400">
                <a:cs typeface="Arial"/>
              </a:rPr>
              <a:t>Member, Faculty Advisory Board (FAB) for the Office of Research Administration (ORA), Emory University, 2023-present</a:t>
            </a:r>
            <a:r>
              <a:rPr lang="en-US" sz="1400"/>
              <a:t>.</a:t>
            </a:r>
          </a:p>
          <a:p>
            <a:pPr lvl="1">
              <a:buFont typeface="Courier New"/>
              <a:buChar char="o"/>
            </a:pPr>
            <a:r>
              <a:rPr lang="en-US" sz="1400"/>
              <a:t>Provides recommendations for improvements of processes and policies (e.g. for OSP, IACUC, Office of Research Compliance, </a:t>
            </a:r>
            <a:r>
              <a:rPr lang="en-US" sz="1400" err="1"/>
              <a:t>etc</a:t>
            </a:r>
            <a:r>
              <a:rPr lang="en-US" sz="1400"/>
              <a:t>) from the research faculty perspective.</a:t>
            </a:r>
          </a:p>
          <a:p>
            <a:pPr marL="0" indent="0">
              <a:buNone/>
            </a:pPr>
            <a:r>
              <a:rPr lang="en-US" sz="1600" b="1">
                <a:cs typeface="Arial"/>
              </a:rPr>
              <a:t>Past Consultantships/Advisory Boards</a:t>
            </a:r>
            <a:r>
              <a:rPr lang="en-US" sz="1600" i="1">
                <a:solidFill>
                  <a:srgbClr val="3366FF"/>
                </a:solidFill>
                <a:cs typeface="Arial"/>
              </a:rPr>
              <a:t> </a:t>
            </a:r>
            <a:endParaRPr lang="en-US" sz="1600">
              <a:cs typeface="Arial"/>
            </a:endParaRPr>
          </a:p>
          <a:p>
            <a:r>
              <a:rPr lang="en-US" sz="1400">
                <a:cs typeface="Arial"/>
              </a:rPr>
              <a:t>Member, Board of Trustees, Association for Assessment and Accreditation of Laboratory Animal Care (AAALAC) International, 2015-2016.</a:t>
            </a:r>
          </a:p>
          <a:p>
            <a:pPr lvl="1">
              <a:buFont typeface="Courier New"/>
              <a:buChar char="o"/>
            </a:pPr>
            <a:r>
              <a:rPr lang="en-US" sz="1400">
                <a:cs typeface="Arial"/>
              </a:rPr>
              <a:t>Voting member representing the Society for Neuroscience.</a:t>
            </a:r>
          </a:p>
          <a:p>
            <a:r>
              <a:rPr lang="en-US" sz="1400">
                <a:cs typeface="Arial"/>
              </a:rPr>
              <a:t>Consultant in NIH research grants (R01, R21, P50, etc): Typically unpaid.</a:t>
            </a:r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0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Roles/Responsibilities – Justine Welsh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4333"/>
          </a:xfrm>
        </p:spPr>
        <p:txBody>
          <a:bodyPr>
            <a:normAutofit fontScale="70000" lnSpcReduction="20000"/>
          </a:bodyPr>
          <a:lstStyle/>
          <a:p>
            <a:r>
              <a:rPr lang="en-US" sz="2400" b="1"/>
              <a:t>University of California Irvine- Train New Trainers, Primary Care Training and Education in Addiction Medicine</a:t>
            </a:r>
          </a:p>
          <a:p>
            <a:pPr lvl="1"/>
            <a:r>
              <a:rPr lang="en-US" sz="2000"/>
              <a:t>15% of my time above and beyond full time at Emory</a:t>
            </a:r>
          </a:p>
          <a:p>
            <a:pPr lvl="1"/>
            <a:r>
              <a:rPr lang="en-US" sz="2000"/>
              <a:t>Work done also counts towards promotion</a:t>
            </a:r>
          </a:p>
          <a:p>
            <a:r>
              <a:rPr lang="en-US" sz="2400" b="1"/>
              <a:t>Consulting: NIH/SAMHSA grants</a:t>
            </a:r>
          </a:p>
          <a:p>
            <a:pPr lvl="1"/>
            <a:r>
              <a:rPr lang="en-US" sz="2000"/>
              <a:t>Mostly out of GSU</a:t>
            </a:r>
          </a:p>
          <a:p>
            <a:pPr lvl="1"/>
            <a:r>
              <a:rPr lang="en-US" sz="2000"/>
              <a:t>Often just teaching role</a:t>
            </a:r>
          </a:p>
          <a:p>
            <a:r>
              <a:rPr lang="en-US" sz="2400" b="1" err="1"/>
              <a:t>UpToDate</a:t>
            </a:r>
            <a:endParaRPr lang="en-US" sz="2400" b="1"/>
          </a:p>
          <a:p>
            <a:pPr lvl="1"/>
            <a:r>
              <a:rPr lang="en-US" sz="2000"/>
              <a:t>Compensated for authorship</a:t>
            </a:r>
          </a:p>
          <a:p>
            <a:r>
              <a:rPr lang="en-US" sz="2400" b="1"/>
              <a:t>WCG Applied Clinical Intelligence- Prior</a:t>
            </a:r>
          </a:p>
          <a:p>
            <a:pPr lvl="1"/>
            <a:r>
              <a:rPr lang="en-US" sz="2000"/>
              <a:t>Adjudicate potential cases of misuse of study drugs use MADDERS</a:t>
            </a:r>
          </a:p>
          <a:p>
            <a:pPr lvl="1"/>
            <a:r>
              <a:rPr lang="en-US" sz="2000"/>
              <a:t>No interface with the actual pharmaceutical company</a:t>
            </a:r>
          </a:p>
          <a:p>
            <a:pPr lvl="1"/>
            <a:r>
              <a:rPr lang="en-US" sz="2000"/>
              <a:t>Difficult to explain when publishing</a:t>
            </a:r>
          </a:p>
          <a:p>
            <a:r>
              <a:rPr lang="en-US" sz="2400" b="1"/>
              <a:t>Decline: Expert Testimony, don’t want to be pulled into court</a:t>
            </a:r>
          </a:p>
          <a:p>
            <a:endParaRPr lang="en-US" sz="2400"/>
          </a:p>
        </p:txBody>
      </p:sp>
      <p:pic>
        <p:nvPicPr>
          <p:cNvPr id="4" name="Picture 3" descr="circle_shield_for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6" y="5068047"/>
            <a:ext cx="1459992" cy="146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6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6587354DDC414686ABAE81D9C45729" ma:contentTypeVersion="15" ma:contentTypeDescription="Create a new document." ma:contentTypeScope="" ma:versionID="47ea8be51d3a429a50664f277ee4bffd">
  <xsd:schema xmlns:xsd="http://www.w3.org/2001/XMLSchema" xmlns:xs="http://www.w3.org/2001/XMLSchema" xmlns:p="http://schemas.microsoft.com/office/2006/metadata/properties" xmlns:ns2="cdd806ed-9cd4-452f-984b-c3095b8e56ca" xmlns:ns3="0425f551-3ed9-4e9c-aee1-1edbc34e168a" targetNamespace="http://schemas.microsoft.com/office/2006/metadata/properties" ma:root="true" ma:fieldsID="b6a3bbb3f436783a64120371c69df196" ns2:_="" ns3:_="">
    <xsd:import namespace="cdd806ed-9cd4-452f-984b-c3095b8e56ca"/>
    <xsd:import namespace="0425f551-3ed9-4e9c-aee1-1edbc34e1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806ed-9cd4-452f-984b-c3095b8e56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92fa3da-db31-45ba-92de-38f16e295a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25f551-3ed9-4e9c-aee1-1edbc34e1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38b522d-8109-4069-b6a1-33f01f21dc5d}" ma:internalName="TaxCatchAll" ma:showField="CatchAllData" ma:web="0425f551-3ed9-4e9c-aee1-1edbc34e1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6E3320-FDAF-4F7D-8F27-F98F2E1DA3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7A75FA-B3C8-4197-94BA-7B78FA8E09F7}">
  <ds:schemaRefs>
    <ds:schemaRef ds:uri="0425f551-3ed9-4e9c-aee1-1edbc34e168a"/>
    <ds:schemaRef ds:uri="cdd806ed-9cd4-452f-984b-c3095b8e56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2606</Words>
  <Application>Microsoft Office PowerPoint</Application>
  <PresentationFormat>On-screen Show (4:3)</PresentationFormat>
  <Paragraphs>292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Arial,Sans-Serif</vt:lpstr>
      <vt:lpstr>Calibri</vt:lpstr>
      <vt:lpstr>Courier New</vt:lpstr>
      <vt:lpstr>Helvetica</vt:lpstr>
      <vt:lpstr>Times New Roman</vt:lpstr>
      <vt:lpstr>Office Theme</vt:lpstr>
      <vt:lpstr>Consulting as Faculty Members: Securing and Engaging in Opportunities and Navigating Challenges</vt:lpstr>
      <vt:lpstr>Panelists </vt:lpstr>
      <vt:lpstr>Roles/Responsibilities - Rachel Ammirati </vt:lpstr>
      <vt:lpstr>Roles/Responsibilities – Peter Ash</vt:lpstr>
      <vt:lpstr>Roles/Responsibilities – Claire Coles</vt:lpstr>
      <vt:lpstr>Roles/Responsibilities – Molly Millians</vt:lpstr>
      <vt:lpstr>Roles/Responsibilities – Brandon Kitay</vt:lpstr>
      <vt:lpstr>Roles/Responsibilities – Mar Sanchez</vt:lpstr>
      <vt:lpstr>Roles/Responsibilities – Justine Welsh</vt:lpstr>
      <vt:lpstr> </vt:lpstr>
      <vt:lpstr>Rachel Ammirati</vt:lpstr>
      <vt:lpstr>Claire Coles</vt:lpstr>
      <vt:lpstr>Molly Millians</vt:lpstr>
      <vt:lpstr>Brandon Kitay</vt:lpstr>
      <vt:lpstr>Justine Welsh </vt:lpstr>
      <vt:lpstr> </vt:lpstr>
      <vt:lpstr>Rachel Ammirati </vt:lpstr>
      <vt:lpstr>Brandon Kitay </vt:lpstr>
      <vt:lpstr> </vt:lpstr>
      <vt:lpstr>Rachel Ammirati </vt:lpstr>
      <vt:lpstr>Brandon Kitay</vt:lpstr>
      <vt:lpstr>Molly Millians </vt:lpstr>
      <vt:lpstr>Mar Sanchez </vt:lpstr>
      <vt:lpstr> </vt:lpstr>
      <vt:lpstr>Peter Ash</vt:lpstr>
      <vt:lpstr>Brandon Kitay</vt:lpstr>
      <vt:lpstr>Claire Coles</vt:lpstr>
      <vt:lpstr>Justine Welsh </vt:lpstr>
      <vt:lpstr>Mar Sanchez </vt:lpstr>
      <vt:lpstr> </vt:lpstr>
      <vt:lpstr>Peter Ash</vt:lpstr>
      <vt:lpstr>Claire Coles</vt:lpstr>
      <vt:lpstr>Brandon Kitay</vt:lpstr>
      <vt:lpstr>Justine Welsh </vt:lpstr>
      <vt:lpstr> </vt:lpstr>
      <vt:lpstr>Peter Ash </vt:lpstr>
      <vt:lpstr>Brandon Kitay</vt:lpstr>
      <vt:lpstr>Claire Coles 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McClurkin</dc:creator>
  <cp:lastModifiedBy>Rachel Ammirati</cp:lastModifiedBy>
  <cp:revision>270</cp:revision>
  <dcterms:created xsi:type="dcterms:W3CDTF">2014-10-30T20:22:26Z</dcterms:created>
  <dcterms:modified xsi:type="dcterms:W3CDTF">2025-04-02T14:37:32Z</dcterms:modified>
</cp:coreProperties>
</file>