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tags/tag2.xml" ContentType="application/vnd.openxmlformats-officedocument.presentationml.tags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23"/>
  </p:notesMasterIdLst>
  <p:sldIdLst>
    <p:sldId id="256" r:id="rId5"/>
    <p:sldId id="259" r:id="rId6"/>
    <p:sldId id="257" r:id="rId7"/>
    <p:sldId id="266" r:id="rId8"/>
    <p:sldId id="260" r:id="rId9"/>
    <p:sldId id="272" r:id="rId10"/>
    <p:sldId id="270" r:id="rId11"/>
    <p:sldId id="265" r:id="rId12"/>
    <p:sldId id="274" r:id="rId13"/>
    <p:sldId id="275" r:id="rId14"/>
    <p:sldId id="271" r:id="rId15"/>
    <p:sldId id="261" r:id="rId16"/>
    <p:sldId id="278" r:id="rId17"/>
    <p:sldId id="263" r:id="rId18"/>
    <p:sldId id="277" r:id="rId19"/>
    <p:sldId id="276" r:id="rId20"/>
    <p:sldId id="279" r:id="rId21"/>
    <p:sldId id="267" r:id="rId2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9A1DE12-16BC-4B19-BED1-8C5A23B31A20}" v="2870" dt="2023-10-02T16:28:48.321"/>
    <p1510:client id="{97365F7E-BC4F-5F92-D52F-2E453FC5EB87}" v="8" dt="2023-10-02T15:47:45.59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7" d="100"/>
          <a:sy n="107" d="100"/>
        </p:scale>
        <p:origin x="78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notesMaster" Target="notesMasters/notesMaster1.xml"/><Relationship Id="rId28" Type="http://schemas.microsoft.com/office/2015/10/relationships/revisionInfo" Target="revisionInfo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5E578B7-F1C9-44A4-B15D-5157436405EE}" type="datetimeFigureOut">
              <a:rPr lang="en-US" smtClean="0"/>
              <a:t>10/3/2023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7CAFFDD-759B-4C15-9EB5-5380F03CFA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75800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
Poll Title: Do not modify the notes in this section to avoid tampering with the Poll Everywhere activity.
More info at polleverywhere.com/support
What do you hope to learn from today's seminar?
https://www.polleverywhere.com/free_text_polls/EhccvsM4w9e58NgvrzQkP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7CAFFDD-759B-4C15-9EB5-5380F03CFA24}" type="slidenum">
              <a:rPr lang="en-US" smtClean="0"/>
              <a:t>4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3452D30-9E9C-3828-B5CB-584BA89BF58A}"/>
              </a:ext>
            </a:extLst>
          </p:cNvPr>
          <p:cNvSpPr txBox="1"/>
          <p:nvPr/>
        </p:nvSpPr>
        <p:spPr>
          <a:xfrm>
            <a:off x="0" y="0"/>
            <a:ext cx="3810000" cy="1270000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067157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0" i="0">
                <a:solidFill>
                  <a:srgbClr val="1F1F1F"/>
                </a:solidFill>
                <a:effectLst/>
                <a:latin typeface="ElsevierGulliver"/>
              </a:rPr>
              <a:t>This perception of an individual to be unable to find, cope with or process his/her emails effectively was defined as the feeling of </a:t>
            </a:r>
            <a:r>
              <a:rPr lang="en-US" b="0" i="1">
                <a:solidFill>
                  <a:srgbClr val="1F1F1F"/>
                </a:solidFill>
                <a:effectLst/>
                <a:latin typeface="ElsevierGulliver"/>
              </a:rPr>
              <a:t>email overload</a:t>
            </a:r>
            <a:r>
              <a:rPr lang="en-US" b="0" i="0">
                <a:solidFill>
                  <a:srgbClr val="1F1F1F"/>
                </a:solidFill>
                <a:effectLst/>
                <a:latin typeface="ElsevierGulliver"/>
              </a:rPr>
              <a:t>.</a:t>
            </a:r>
            <a:endParaRPr lang="en-US"/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7CAFFDD-759B-4C15-9EB5-5380F03CFA24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463238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7CAFFDD-759B-4C15-9EB5-5380F03CFA24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368450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
Poll Title: Do not modify the notes in this section to avoid tampering with the Poll Everywhere activity.
More info at polleverywhere.com/support
What is your e-mail etiquette pet peeve?
https://www.polleverywhere.com/free_text_polls/BNPuOM7XCw9JI2DrBiigi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7CAFFDD-759B-4C15-9EB5-5380F03CFA24}" type="slidenum">
              <a:rPr lang="en-US" smtClean="0"/>
              <a:t>7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ECA9A66-14E4-B19B-4311-D51EA0AA6520}"/>
              </a:ext>
            </a:extLst>
          </p:cNvPr>
          <p:cNvSpPr txBox="1"/>
          <p:nvPr/>
        </p:nvSpPr>
        <p:spPr>
          <a:xfrm>
            <a:off x="0" y="0"/>
            <a:ext cx="3810000" cy="1270000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36946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CB96BD-7A61-8490-FC99-BC150E6D9A1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1ECDBC0-49CB-5366-31A2-168026F5078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56680F7-11D1-5F25-B23E-4A5C834AD3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AC62B-779E-4027-ABB7-C57B4FF8BE58}" type="datetimeFigureOut">
              <a:rPr lang="en-US" smtClean="0"/>
              <a:t>10/3/2023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401444B-1592-260E-9DA6-19201D8C4B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A3BD49E-B7C6-6D21-E191-8511466B62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09BC60-EB7E-4A0A-AEA6-B84346D68F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4644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1D9211-6AC4-5F98-F451-C2B76D9FD4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CFDEF54-EB84-7D4F-E67C-3DB7F620C01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C2DC32-D357-D5C5-220B-F0724F10A7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AC62B-779E-4027-ABB7-C57B4FF8BE58}" type="datetimeFigureOut">
              <a:rPr lang="en-US" smtClean="0"/>
              <a:t>10/3/2023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755E306-8D43-FB27-1213-1CD57CF460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202D7D3-B663-3E5C-13DD-4F824E285B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09BC60-EB7E-4A0A-AEA6-B84346D68F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02939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9495A14-AD4F-0E2E-ECDF-32FFACF258D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42FF0C4-B779-ADD4-2BC7-3F9C2FB04E0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D014CEB-3D2C-9A13-43F3-A70AC12094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AC62B-779E-4027-ABB7-C57B4FF8BE58}" type="datetimeFigureOut">
              <a:rPr lang="en-US" smtClean="0"/>
              <a:t>10/3/2023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9C66B4-3519-6E55-E230-43828FB0CA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BD2DAD5-A2FE-8857-8D8B-1EE4DA982B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09BC60-EB7E-4A0A-AEA6-B84346D68F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34754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4E92D1-6543-F10D-F9FC-3170B99FE5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189A0A-E716-2E25-108D-CCBBABCB56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7C058F-E8EC-51AC-086C-B561088562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AC62B-779E-4027-ABB7-C57B4FF8BE58}" type="datetimeFigureOut">
              <a:rPr lang="en-US" smtClean="0"/>
              <a:t>10/3/2023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B896A9-CD34-4685-E60F-54E303680E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D3EB842-6CE2-753B-36D6-F72C40C6BC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09BC60-EB7E-4A0A-AEA6-B84346D68F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76191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A8CF56-2C26-A6DC-66D3-C7EB8DFE84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38AF2D3-E05A-ABA4-5307-17094F4B6B1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05A2810-28A8-C97C-BAB7-2BC4368135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AC62B-779E-4027-ABB7-C57B4FF8BE58}" type="datetimeFigureOut">
              <a:rPr lang="en-US" smtClean="0"/>
              <a:t>10/3/2023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E5EFEE0-B0C6-5A35-2302-68565F6BEC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8BBE5FB-66F8-2BF1-F7B8-E8CF429C8E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09BC60-EB7E-4A0A-AEA6-B84346D68F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54028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9362C6-46F2-C918-4DD1-E31F271900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60DF65-23CF-380F-C198-1D62014048D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D98517D-D61F-537D-5389-ABA634AE2D1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C32E227-3E67-9A88-0AE2-14E4DEF40D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AC62B-779E-4027-ABB7-C57B4FF8BE58}" type="datetimeFigureOut">
              <a:rPr lang="en-US" smtClean="0"/>
              <a:t>10/3/2023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AFEA455-08CD-B342-4D12-209AA7F801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4504F43-27F5-7D09-9BF6-8C5EDAF3C0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09BC60-EB7E-4A0A-AEA6-B84346D68F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6017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F1C5F7-B201-84AB-EE99-BFF84D7494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2F2189C-7ABC-5BC1-FA9A-B8B8AF3A8AE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6EC64C9-3A26-7507-7D33-C8D1F2CB9AE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2084673-E08B-4704-E402-B6BF0A515DE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24E6B28-614E-2A30-EC8F-0738971FDA1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86003F3-9668-9774-75CA-FC5E9E4163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AC62B-779E-4027-ABB7-C57B4FF8BE58}" type="datetimeFigureOut">
              <a:rPr lang="en-US" smtClean="0"/>
              <a:t>10/3/2023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95DD06A-0CE3-2035-537B-1EDE29E661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C4F64F2-3592-A46E-A51E-EA3D49551F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09BC60-EB7E-4A0A-AEA6-B84346D68F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58367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BC985B-AA66-1D61-58C7-B4184609A1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C1EACB1-CD90-C857-AF84-74BF67707E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AC62B-779E-4027-ABB7-C57B4FF8BE58}" type="datetimeFigureOut">
              <a:rPr lang="en-US" smtClean="0"/>
              <a:t>10/3/2023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C6309FD-15C8-AF7F-C16C-50E02B7452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5505B4A-0F90-FDD3-DED9-1A7C0A2796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09BC60-EB7E-4A0A-AEA6-B84346D68F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94352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7EA432B-B23A-31DE-6C6F-C4F4CDF583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AC62B-779E-4027-ABB7-C57B4FF8BE58}" type="datetimeFigureOut">
              <a:rPr lang="en-US" smtClean="0"/>
              <a:t>10/3/2023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518D959-8F47-827D-3C61-1116090B53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11059CF-6D87-1B0B-D78A-DE530A3FE8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09BC60-EB7E-4A0A-AEA6-B84346D68F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21678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FD0B35-1406-DC02-FA05-C7990687C0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A02429-C996-EABE-C175-504E22C00A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595513E-EAF0-34C6-030C-829E7FC56A5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DF91568-7D70-2C90-D984-D1115D9D70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AC62B-779E-4027-ABB7-C57B4FF8BE58}" type="datetimeFigureOut">
              <a:rPr lang="en-US" smtClean="0"/>
              <a:t>10/3/2023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11996E6-1FFC-FF07-60C2-C525C752A9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9F6726C-6C1A-0F0B-FDFA-910A1AB271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09BC60-EB7E-4A0A-AEA6-B84346D68F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92427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DAB8EC-F877-0E4D-F14C-59E609C4C9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D84D7D9-BF02-96B8-DEF3-A7021458785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BEE030D-2556-135B-9AED-F302937501D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B9FF9FC-9BE8-AE01-84F5-A562152A62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AC62B-779E-4027-ABB7-C57B4FF8BE58}" type="datetimeFigureOut">
              <a:rPr lang="en-US" smtClean="0"/>
              <a:t>10/3/2023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98C3187-9617-1C76-7E45-6C6E417068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F482202-EE17-B063-0D35-C3060C72A5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09BC60-EB7E-4A0A-AEA6-B84346D68F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35247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021AE53-93B9-E262-5239-047178251C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9011D26-C88D-103E-AE9A-1CA60AB386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9A66B6C-5BA8-8D58-93E5-2BCB55E1A10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2AC62B-779E-4027-ABB7-C57B4FF8BE58}" type="datetimeFigureOut">
              <a:rPr lang="en-US" smtClean="0"/>
              <a:t>10/3/2023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8F9C11F-7C73-B057-946D-71AC25F5F7C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BAF9A83-8A9D-4D62-B3D3-05E6F591C87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09BC60-EB7E-4A0A-AEA6-B84346D68F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54418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1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2.xml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93423C-BB8A-4067-8E22-4D45538C9BD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56210" y="-123306"/>
            <a:ext cx="10363200" cy="2387600"/>
          </a:xfrm>
        </p:spPr>
        <p:txBody>
          <a:bodyPr>
            <a:normAutofit/>
          </a:bodyPr>
          <a:lstStyle/>
          <a:p>
            <a:pPr algn="l"/>
            <a:r>
              <a:rPr lang="en-US" b="1"/>
              <a:t>Conquer Your Inbox:</a:t>
            </a:r>
            <a:r>
              <a:rPr lang="en-US"/>
              <a:t/>
            </a:r>
            <a:br>
              <a:rPr lang="en-US"/>
            </a:br>
            <a:r>
              <a:rPr lang="en-US" sz="4700"/>
              <a:t>Practical tips on e-mail management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067FAEC-3859-7D57-4221-EAFB56661D3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25484" y="2473261"/>
            <a:ext cx="9144000" cy="2552272"/>
          </a:xfrm>
        </p:spPr>
        <p:txBody>
          <a:bodyPr>
            <a:normAutofit/>
          </a:bodyPr>
          <a:lstStyle/>
          <a:p>
            <a:pPr algn="l"/>
            <a:r>
              <a:rPr lang="en-US" sz="2800"/>
              <a:t>Michael Lucido, MD, PhD</a:t>
            </a:r>
          </a:p>
          <a:p>
            <a:pPr algn="l"/>
            <a:r>
              <a:rPr lang="en-US" sz="2800"/>
              <a:t>David Thylur, MD</a:t>
            </a:r>
          </a:p>
          <a:p>
            <a:pPr algn="l"/>
            <a:endParaRPr lang="en-US" sz="200"/>
          </a:p>
          <a:p>
            <a:pPr algn="l"/>
            <a:endParaRPr lang="en-US" sz="2800"/>
          </a:p>
          <a:p>
            <a:pPr algn="l"/>
            <a:endParaRPr lang="en-US" sz="280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673D4577-3080-E43C-61FC-70C31C425139}"/>
              </a:ext>
            </a:extLst>
          </p:cNvPr>
          <p:cNvSpPr/>
          <p:nvPr/>
        </p:nvSpPr>
        <p:spPr>
          <a:xfrm>
            <a:off x="3492387" y="4629731"/>
            <a:ext cx="5749925" cy="1569660"/>
          </a:xfrm>
          <a:prstGeom prst="rect">
            <a:avLst/>
          </a:prstGeom>
          <a:ln w="28575">
            <a:noFill/>
          </a:ln>
        </p:spPr>
        <p:txBody>
          <a:bodyPr wrap="square">
            <a:spAutoFit/>
          </a:bodyPr>
          <a:lstStyle/>
          <a:p>
            <a:pPr algn="r"/>
            <a:r>
              <a:rPr lang="en-US" sz="2400"/>
              <a:t>Join our </a:t>
            </a:r>
            <a:r>
              <a:rPr lang="en-US" sz="2400" err="1"/>
              <a:t>PollEV</a:t>
            </a:r>
            <a:r>
              <a:rPr lang="en-US" sz="2400"/>
              <a:t>:</a:t>
            </a:r>
          </a:p>
          <a:p>
            <a:pPr algn="r"/>
            <a:r>
              <a:rPr lang="en-US" sz="2400"/>
              <a:t>Text </a:t>
            </a:r>
            <a:r>
              <a:rPr lang="en-US" sz="2400" b="1" err="1"/>
              <a:t>mlucido</a:t>
            </a:r>
            <a:r>
              <a:rPr lang="en-US" sz="2400"/>
              <a:t> to </a:t>
            </a:r>
            <a:r>
              <a:rPr lang="en-US" sz="2400" b="1"/>
              <a:t>22333</a:t>
            </a:r>
          </a:p>
          <a:p>
            <a:pPr algn="r"/>
            <a:r>
              <a:rPr lang="en-US" sz="2400"/>
              <a:t>Go to </a:t>
            </a:r>
            <a:r>
              <a:rPr lang="en-US" sz="2400" b="1"/>
              <a:t>PollEV.com/</a:t>
            </a:r>
            <a:r>
              <a:rPr lang="en-US" sz="2400" b="1" err="1"/>
              <a:t>mlucido</a:t>
            </a:r>
            <a:endParaRPr lang="en-US" sz="2400" b="1"/>
          </a:p>
          <a:p>
            <a:pPr algn="r"/>
            <a:r>
              <a:rPr lang="en-US" sz="2400"/>
              <a:t>Or </a:t>
            </a:r>
            <a:r>
              <a:rPr lang="en-US" sz="2400" b="1"/>
              <a:t>scan</a:t>
            </a:r>
            <a:r>
              <a:rPr lang="en-US" sz="2400"/>
              <a:t> the </a:t>
            </a:r>
            <a:r>
              <a:rPr lang="en-US" sz="2400" b="1"/>
              <a:t>QR code </a:t>
            </a:r>
          </a:p>
        </p:txBody>
      </p:sp>
      <p:pic>
        <p:nvPicPr>
          <p:cNvPr id="9" name="Picture 8" descr="A qr code on a white background&#10;&#10;Description automatically generated">
            <a:extLst>
              <a:ext uri="{FF2B5EF4-FFF2-40B4-BE49-F238E27FC236}">
                <a16:creationId xmlns:a16="http://schemas.microsoft.com/office/drawing/2014/main" id="{62E761C9-BF16-5161-57B2-40C145B6B91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42312" y="3841173"/>
            <a:ext cx="2857500" cy="2857500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0EBF43CD-59D8-3EBE-B0CD-3F26FB7C7051}"/>
              </a:ext>
            </a:extLst>
          </p:cNvPr>
          <p:cNvSpPr txBox="1"/>
          <p:nvPr/>
        </p:nvSpPr>
        <p:spPr>
          <a:xfrm>
            <a:off x="10671062" y="244564"/>
            <a:ext cx="609738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1800"/>
              <a:t>09/20/2023</a:t>
            </a:r>
          </a:p>
        </p:txBody>
      </p:sp>
    </p:spTree>
    <p:extLst>
      <p:ext uri="{BB962C8B-B14F-4D97-AF65-F5344CB8AC3E}">
        <p14:creationId xmlns:p14="http://schemas.microsoft.com/office/powerpoint/2010/main" val="369713794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729886-7893-7C02-98FF-C52C8845E1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64428"/>
          </a:xfrm>
        </p:spPr>
        <p:txBody>
          <a:bodyPr/>
          <a:lstStyle/>
          <a:p>
            <a:r>
              <a:rPr lang="en-US"/>
              <a:t>Compassionate E-mail Culture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8E58D5-5C66-05FB-8A69-371C3FF715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53670"/>
            <a:ext cx="10515600" cy="5244353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Direct, concise content</a:t>
            </a:r>
          </a:p>
          <a:p>
            <a:pPr lvl="1"/>
            <a:r>
              <a:rPr lang="en-US" dirty="0"/>
              <a:t>Not all e-mail needs exposition</a:t>
            </a:r>
            <a:endParaRPr lang="en-US" dirty="0">
              <a:ea typeface="Calibri"/>
              <a:cs typeface="Calibri"/>
            </a:endParaRPr>
          </a:p>
          <a:p>
            <a:pPr lvl="1"/>
            <a:r>
              <a:rPr lang="en-US" dirty="0"/>
              <a:t>Single word and single sentence responses may be appropriate and sufficient</a:t>
            </a:r>
            <a:endParaRPr lang="en-US" dirty="0">
              <a:ea typeface="Calibri"/>
              <a:cs typeface="Calibri"/>
            </a:endParaRPr>
          </a:p>
          <a:p>
            <a:pPr lvl="1"/>
            <a:endParaRPr lang="en-US" dirty="0">
              <a:ea typeface="Calibri"/>
              <a:cs typeface="Calibri"/>
            </a:endParaRPr>
          </a:p>
          <a:p>
            <a:r>
              <a:rPr lang="en-US" dirty="0"/>
              <a:t>Removal of extraneous elements</a:t>
            </a:r>
            <a:endParaRPr lang="en-US" dirty="0">
              <a:ea typeface="Calibri"/>
              <a:cs typeface="Calibri"/>
            </a:endParaRPr>
          </a:p>
          <a:p>
            <a:pPr lvl="1"/>
            <a:r>
              <a:rPr lang="en-US" dirty="0"/>
              <a:t>Do you need a salutation and signature line with every reply in a chain?</a:t>
            </a:r>
            <a:endParaRPr lang="en-US" dirty="0">
              <a:ea typeface="Calibri"/>
              <a:cs typeface="Calibri"/>
            </a:endParaRPr>
          </a:p>
          <a:p>
            <a:pPr lvl="1"/>
            <a:endParaRPr lang="en-US"/>
          </a:p>
          <a:p>
            <a:r>
              <a:rPr lang="en-US" dirty="0"/>
              <a:t>Respect for “business hours”</a:t>
            </a:r>
            <a:endParaRPr lang="en-US" dirty="0">
              <a:ea typeface="Calibri"/>
              <a:cs typeface="Calibri"/>
            </a:endParaRPr>
          </a:p>
          <a:p>
            <a:pPr lvl="1"/>
            <a:r>
              <a:rPr lang="en-US" dirty="0"/>
              <a:t>Sending an e-mail at 10PM sends an implicit message re: expectations, but it doesn’t mean you can’t or shouldn’t be working at that hour</a:t>
            </a:r>
            <a:endParaRPr lang="en-US" dirty="0">
              <a:ea typeface="Calibri"/>
              <a:cs typeface="Calibri"/>
            </a:endParaRPr>
          </a:p>
          <a:p>
            <a:pPr lvl="2"/>
            <a:r>
              <a:rPr lang="en-US" dirty="0"/>
              <a:t>Use the “delay send” feature when working outside of normal business hours</a:t>
            </a:r>
            <a:endParaRPr lang="en-US" dirty="0">
              <a:ea typeface="Calibri"/>
              <a:cs typeface="Calibri"/>
            </a:endParaRPr>
          </a:p>
          <a:p>
            <a:pPr lvl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15844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5" presetID="3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6" name="Rectangle 15">
            <a:extLst>
              <a:ext uri="{FF2B5EF4-FFF2-40B4-BE49-F238E27FC236}">
                <a16:creationId xmlns:a16="http://schemas.microsoft.com/office/drawing/2014/main" id="{E91DC736-0EF8-4F87-9146-EBF1D2EE4D3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Web of wires showing connections between groups and singles">
            <a:extLst>
              <a:ext uri="{FF2B5EF4-FFF2-40B4-BE49-F238E27FC236}">
                <a16:creationId xmlns:a16="http://schemas.microsoft.com/office/drawing/2014/main" id="{1C288F8D-37A0-39DD-3A5D-4E0C0AE98E6B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87" r="23111" b="9091"/>
          <a:stretch/>
        </p:blipFill>
        <p:spPr>
          <a:xfrm>
            <a:off x="3523488" y="10"/>
            <a:ext cx="8668512" cy="6857990"/>
          </a:xfrm>
          <a:prstGeom prst="rect">
            <a:avLst/>
          </a:prstGeom>
        </p:spPr>
      </p:pic>
      <p:sp>
        <p:nvSpPr>
          <p:cNvPr id="18" name="Rectangle 17">
            <a:extLst>
              <a:ext uri="{FF2B5EF4-FFF2-40B4-BE49-F238E27FC236}">
                <a16:creationId xmlns:a16="http://schemas.microsoft.com/office/drawing/2014/main" id="{097CD68E-23E3-4007-8847-CD0944C4F7B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756601" cy="6858000"/>
          </a:xfrm>
          <a:prstGeom prst="rect">
            <a:avLst/>
          </a:prstGeom>
          <a:gradFill>
            <a:gsLst>
              <a:gs pos="58000">
                <a:schemeClr val="bg1"/>
              </a:gs>
              <a:gs pos="35000">
                <a:schemeClr val="bg1">
                  <a:alpha val="79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3729886-7893-7C02-98FF-C52C8845E1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7981" y="1122363"/>
            <a:ext cx="4023360" cy="3204134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4800"/>
              <a:t>Discussion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AF2F604E-43BE-4DC3-B983-E071523364F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759921" y="346791"/>
            <a:ext cx="146304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08C9B587-E65E-4B52-B37C-ABEBB6E8792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1029" y="4546920"/>
            <a:ext cx="3977640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62060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729886-7893-7C02-98FF-C52C8845E1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64428"/>
          </a:xfrm>
        </p:spPr>
        <p:txBody>
          <a:bodyPr>
            <a:normAutofit/>
          </a:bodyPr>
          <a:lstStyle/>
          <a:p>
            <a:r>
              <a:rPr lang="en-US"/>
              <a:t>The principles of email management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8E58D5-5C66-05FB-8A69-371C3FF715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53670"/>
            <a:ext cx="10934700" cy="5244353"/>
          </a:xfrm>
        </p:spPr>
        <p:txBody>
          <a:bodyPr/>
          <a:lstStyle/>
          <a:p>
            <a:r>
              <a:rPr lang="en-US" dirty="0"/>
              <a:t>Develop a system that works for you</a:t>
            </a:r>
          </a:p>
          <a:p>
            <a:pPr lvl="1"/>
            <a:r>
              <a:rPr lang="en-US" dirty="0"/>
              <a:t>Time spent devising a system may save you more time in the long run</a:t>
            </a:r>
          </a:p>
          <a:p>
            <a:r>
              <a:rPr lang="en-US" dirty="0"/>
              <a:t>Remember the four D’s:</a:t>
            </a:r>
          </a:p>
          <a:p>
            <a:pPr lvl="1"/>
            <a:r>
              <a:rPr lang="en-US" dirty="0"/>
              <a:t>Do: Immediately handle emails or tasks that take less than 2 minutes</a:t>
            </a:r>
          </a:p>
          <a:p>
            <a:pPr lvl="1"/>
            <a:r>
              <a:rPr lang="en-US" dirty="0"/>
              <a:t>Defer: Make a plan to handle emails that need more time/attention</a:t>
            </a:r>
          </a:p>
          <a:p>
            <a:pPr lvl="1"/>
            <a:r>
              <a:rPr lang="en-US" dirty="0"/>
              <a:t>Delegate: Reassign emails that could be handled by someone else, if appropriate</a:t>
            </a:r>
          </a:p>
          <a:p>
            <a:pPr lvl="1"/>
            <a:r>
              <a:rPr lang="en-US" dirty="0"/>
              <a:t>Delete: Remove unnecessary emails</a:t>
            </a:r>
          </a:p>
        </p:txBody>
      </p:sp>
    </p:spTree>
    <p:extLst>
      <p:ext uri="{BB962C8B-B14F-4D97-AF65-F5344CB8AC3E}">
        <p14:creationId xmlns:p14="http://schemas.microsoft.com/office/powerpoint/2010/main" val="300853646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729886-7893-7C02-98FF-C52C8845E1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64428"/>
          </a:xfrm>
        </p:spPr>
        <p:txBody>
          <a:bodyPr/>
          <a:lstStyle/>
          <a:p>
            <a:r>
              <a:rPr lang="en-US"/>
              <a:t>Outlook Skills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8E58D5-5C66-05FB-8A69-371C3FF715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53670"/>
            <a:ext cx="7120812" cy="5244353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Folders</a:t>
            </a:r>
          </a:p>
          <a:p>
            <a:pPr lvl="1"/>
            <a:r>
              <a:rPr lang="en-US" dirty="0"/>
              <a:t>Used to organize emails into smaller, more manageable groupings</a:t>
            </a:r>
          </a:p>
          <a:p>
            <a:pPr lvl="2"/>
            <a:r>
              <a:rPr lang="en-US" dirty="0">
                <a:cs typeface="Calibri"/>
              </a:rPr>
              <a:t>Examples could be using a folder named “R21” for all emails pertaining to an upcoming R21 grant application</a:t>
            </a:r>
          </a:p>
          <a:p>
            <a:pPr lvl="1"/>
            <a:endParaRPr lang="en-US" dirty="0">
              <a:cs typeface="Calibri"/>
            </a:endParaRPr>
          </a:p>
        </p:txBody>
      </p:sp>
      <p:pic>
        <p:nvPicPr>
          <p:cNvPr id="1026" name="Picture 2" descr="Add a new folder">
            <a:extLst>
              <a:ext uri="{FF2B5EF4-FFF2-40B4-BE49-F238E27FC236}">
                <a16:creationId xmlns:a16="http://schemas.microsoft.com/office/drawing/2014/main" id="{5E5FD0E2-335B-4760-1BE4-BD2A2FB90E3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76195" y="1580899"/>
            <a:ext cx="2689577" cy="36962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4766077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729886-7893-7C02-98FF-C52C8845E1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64428"/>
          </a:xfrm>
        </p:spPr>
        <p:txBody>
          <a:bodyPr/>
          <a:lstStyle/>
          <a:p>
            <a:r>
              <a:rPr lang="en-US"/>
              <a:t>Outlook Skills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8E58D5-5C66-05FB-8A69-371C3FF715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53670"/>
            <a:ext cx="6122437" cy="5244353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Categories</a:t>
            </a:r>
            <a:endParaRPr lang="en-US" dirty="0">
              <a:cs typeface="Calibri"/>
            </a:endParaRPr>
          </a:p>
          <a:p>
            <a:pPr lvl="1"/>
            <a:r>
              <a:rPr lang="en-US" dirty="0"/>
              <a:t>Used to identify similar types of emails</a:t>
            </a:r>
            <a:endParaRPr lang="en-US" dirty="0">
              <a:cs typeface="Calibri"/>
            </a:endParaRPr>
          </a:p>
          <a:p>
            <a:pPr lvl="2"/>
            <a:r>
              <a:rPr lang="en-US" dirty="0"/>
              <a:t>Ex: All lab members are in the “Research Lab” category are colored purple</a:t>
            </a:r>
            <a:endParaRPr lang="en-US" dirty="0">
              <a:cs typeface="Calibri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60F3B2E-9A09-F753-D979-93AA7112760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53396" y="1868834"/>
            <a:ext cx="1619476" cy="29150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83747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729886-7893-7C02-98FF-C52C8845E1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64428"/>
          </a:xfrm>
        </p:spPr>
        <p:txBody>
          <a:bodyPr/>
          <a:lstStyle/>
          <a:p>
            <a:r>
              <a:rPr lang="en-US"/>
              <a:t>Outlook Skills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8E58D5-5C66-05FB-8A69-371C3FF715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53670"/>
            <a:ext cx="10515600" cy="5244353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Filters</a:t>
            </a:r>
            <a:endParaRPr lang="en-US" dirty="0">
              <a:cs typeface="Calibri"/>
            </a:endParaRPr>
          </a:p>
          <a:p>
            <a:pPr lvl="1"/>
            <a:r>
              <a:rPr lang="en-US" dirty="0"/>
              <a:t>Allow you to only show emails that meet a certain criterion, such as a specific Category or Due Date</a:t>
            </a:r>
            <a:endParaRPr lang="en-US" dirty="0">
              <a:cs typeface="Calibri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4CDD1B1-A33A-80C1-0663-93FA412740C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73485" y="3052582"/>
            <a:ext cx="1895740" cy="25816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033570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729886-7893-7C02-98FF-C52C8845E1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64428"/>
          </a:xfrm>
        </p:spPr>
        <p:txBody>
          <a:bodyPr/>
          <a:lstStyle/>
          <a:p>
            <a:r>
              <a:rPr lang="en-US" dirty="0"/>
              <a:t>Outlook Skills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8E58D5-5C66-05FB-8A69-371C3FF715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53670"/>
            <a:ext cx="10515600" cy="5244353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Rules</a:t>
            </a:r>
            <a:endParaRPr lang="en-US" dirty="0">
              <a:cs typeface="Calibri"/>
            </a:endParaRPr>
          </a:p>
          <a:p>
            <a:pPr lvl="1"/>
            <a:r>
              <a:rPr lang="en-US" dirty="0">
                <a:cs typeface="Calibri"/>
              </a:rPr>
              <a:t>Useful for automatically sorting incoming emails</a:t>
            </a:r>
          </a:p>
          <a:p>
            <a:pPr lvl="1"/>
            <a:endParaRPr lang="en-US" dirty="0">
              <a:cs typeface="Calibri"/>
            </a:endParaRPr>
          </a:p>
        </p:txBody>
      </p:sp>
      <p:pic>
        <p:nvPicPr>
          <p:cNvPr id="4" name="Picture 3" descr="A screenshot of a computer&#10;&#10;Description automatically generated">
            <a:extLst>
              <a:ext uri="{FF2B5EF4-FFF2-40B4-BE49-F238E27FC236}">
                <a16:creationId xmlns:a16="http://schemas.microsoft.com/office/drawing/2014/main" id="{5FE199AB-3930-DEC6-DEDA-71CE8B916E1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29930" y="2702650"/>
            <a:ext cx="6732140" cy="3175635"/>
          </a:xfrm>
          <a:prstGeom prst="rect">
            <a:avLst/>
          </a:prstGeom>
          <a:ln>
            <a:solidFill>
              <a:schemeClr val="bg1"/>
            </a:solidFill>
          </a:ln>
        </p:spPr>
      </p:pic>
    </p:spTree>
    <p:extLst>
      <p:ext uri="{BB962C8B-B14F-4D97-AF65-F5344CB8AC3E}">
        <p14:creationId xmlns:p14="http://schemas.microsoft.com/office/powerpoint/2010/main" val="421461560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729886-7893-7C02-98FF-C52C8845E1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64428"/>
          </a:xfrm>
        </p:spPr>
        <p:txBody>
          <a:bodyPr/>
          <a:lstStyle/>
          <a:p>
            <a:r>
              <a:rPr lang="en-US" dirty="0"/>
              <a:t>Outlook Skills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8E58D5-5C66-05FB-8A69-371C3FF715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53670"/>
            <a:ext cx="10515600" cy="5244353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Tasks</a:t>
            </a:r>
          </a:p>
          <a:p>
            <a:pPr lvl="1"/>
            <a:r>
              <a:rPr lang="en-US" dirty="0">
                <a:cs typeface="Calibri"/>
              </a:rPr>
              <a:t>Outlook has a built-in “to do” list. Click on the flag next to an email to add it to your tasks. </a:t>
            </a:r>
          </a:p>
          <a:p>
            <a:pPr lvl="1"/>
            <a:r>
              <a:rPr lang="en-US" dirty="0">
                <a:cs typeface="Calibri"/>
              </a:rPr>
              <a:t>You can track what you need to take care of with the </a:t>
            </a:r>
            <a:r>
              <a:rPr lang="en-US" b="1" dirty="0">
                <a:cs typeface="Calibri"/>
              </a:rPr>
              <a:t>To-Do bar</a:t>
            </a:r>
            <a:endParaRPr lang="en-US" dirty="0">
              <a:cs typeface="Calibri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6266938C-A159-E72F-CEF8-78F1DD0768C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02722" y="3846684"/>
            <a:ext cx="4201111" cy="1486107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5447D050-DB74-6109-C509-3226B4B84BA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50379" y="3115310"/>
            <a:ext cx="3038899" cy="27435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679135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CF1C0F-00FA-80E5-1EA7-AD823F63DF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Practice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35C918-C997-022E-89DA-20F81566F7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Try the techniques listed in the tip sheet</a:t>
            </a:r>
          </a:p>
          <a:p>
            <a:endParaRPr lang="en-US"/>
          </a:p>
          <a:p>
            <a:r>
              <a:rPr lang="en-US"/>
              <a:t>See if you can apply each technique in a way that will be helpful for you</a:t>
            </a:r>
          </a:p>
          <a:p>
            <a:endParaRPr lang="en-US"/>
          </a:p>
          <a:p>
            <a:r>
              <a:rPr lang="en-US"/>
              <a:t>David and Mike will be available to help</a:t>
            </a:r>
          </a:p>
          <a:p>
            <a:pPr lvl="1"/>
            <a:r>
              <a:rPr lang="en-US"/>
              <a:t>We will use breakout rooms if needed </a:t>
            </a:r>
          </a:p>
        </p:txBody>
      </p:sp>
    </p:spTree>
    <p:extLst>
      <p:ext uri="{BB962C8B-B14F-4D97-AF65-F5344CB8AC3E}">
        <p14:creationId xmlns:p14="http://schemas.microsoft.com/office/powerpoint/2010/main" val="41570373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729886-7893-7C02-98FF-C52C8845E1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64428"/>
          </a:xfrm>
        </p:spPr>
        <p:txBody>
          <a:bodyPr/>
          <a:lstStyle/>
          <a:p>
            <a:r>
              <a:rPr lang="en-US"/>
              <a:t>Disclosures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8E58D5-5C66-05FB-8A69-371C3FF715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53670"/>
            <a:ext cx="10515600" cy="5244353"/>
          </a:xfrm>
        </p:spPr>
        <p:txBody>
          <a:bodyPr/>
          <a:lstStyle/>
          <a:p>
            <a:r>
              <a:rPr lang="en-US"/>
              <a:t>No disclosures</a:t>
            </a:r>
          </a:p>
        </p:txBody>
      </p:sp>
    </p:spTree>
    <p:extLst>
      <p:ext uri="{BB962C8B-B14F-4D97-AF65-F5344CB8AC3E}">
        <p14:creationId xmlns:p14="http://schemas.microsoft.com/office/powerpoint/2010/main" val="15533410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729886-7893-7C02-98FF-C52C8845E1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64428"/>
          </a:xfrm>
        </p:spPr>
        <p:txBody>
          <a:bodyPr/>
          <a:lstStyle/>
          <a:p>
            <a:r>
              <a:rPr lang="en-US"/>
              <a:t>Goals/Outcomes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8E58D5-5C66-05FB-8A69-371C3FF715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53670"/>
            <a:ext cx="10515600" cy="5244353"/>
          </a:xfrm>
        </p:spPr>
        <p:txBody>
          <a:bodyPr/>
          <a:lstStyle/>
          <a:p>
            <a:pPr marL="0" indent="0">
              <a:buNone/>
            </a:pPr>
            <a:r>
              <a:rPr lang="en-US"/>
              <a:t>By the end of this seminar, we hope participants will be able to:</a:t>
            </a:r>
          </a:p>
          <a:p>
            <a:pPr lvl="1"/>
            <a:endParaRPr lang="en-US"/>
          </a:p>
          <a:p>
            <a:pPr lvl="1"/>
            <a:r>
              <a:rPr lang="en-US"/>
              <a:t>Contribute to a more reasonable e-mail culture </a:t>
            </a:r>
          </a:p>
          <a:p>
            <a:pPr lvl="1"/>
            <a:endParaRPr lang="en-US"/>
          </a:p>
          <a:p>
            <a:pPr lvl="1"/>
            <a:r>
              <a:rPr lang="en-US"/>
              <a:t>Develop an effective, personalized framework for e-mail management</a:t>
            </a:r>
          </a:p>
          <a:p>
            <a:pPr lvl="1"/>
            <a:endParaRPr lang="en-US"/>
          </a:p>
          <a:p>
            <a:pPr lvl="1"/>
            <a:r>
              <a:rPr lang="en-US"/>
              <a:t>Apply basic Outlook skills to improve day-to-day efficiency</a:t>
            </a:r>
          </a:p>
        </p:txBody>
      </p:sp>
    </p:spTree>
    <p:extLst>
      <p:ext uri="{BB962C8B-B14F-4D97-AF65-F5344CB8AC3E}">
        <p14:creationId xmlns:p14="http://schemas.microsoft.com/office/powerpoint/2010/main" val="38039354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2D796B6C-2641-BBCB-721A-B9CB9789F720}"/>
              </a:ext>
            </a:extLst>
          </p:cNvPr>
          <p:cNvPicPr>
            <a:picLocks/>
          </p:cNvPicPr>
          <p:nvPr>
            <p:custDataLst>
              <p:tags r:id="rId1"/>
            </p:custDataLst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500" y="190500"/>
            <a:ext cx="11811000" cy="6477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59061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729886-7893-7C02-98FF-C52C8845E1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64428"/>
          </a:xfrm>
        </p:spPr>
        <p:txBody>
          <a:bodyPr/>
          <a:lstStyle/>
          <a:p>
            <a:r>
              <a:rPr lang="en-US"/>
              <a:t>The E-mail Problem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8E58D5-5C66-05FB-8A69-371C3FF715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53670"/>
            <a:ext cx="10515600" cy="5244353"/>
          </a:xfrm>
        </p:spPr>
        <p:txBody>
          <a:bodyPr>
            <a:normAutofit/>
          </a:bodyPr>
          <a:lstStyle/>
          <a:p>
            <a:r>
              <a:rPr lang="en-US"/>
              <a:t>The average person working in an office setting receives </a:t>
            </a:r>
            <a:r>
              <a:rPr lang="en-US" b="1"/>
              <a:t>&gt;100 e-mails per day</a:t>
            </a:r>
          </a:p>
          <a:p>
            <a:pPr lvl="1"/>
            <a:r>
              <a:rPr lang="en-US"/>
              <a:t>Administrative and clinical updates and requests</a:t>
            </a:r>
          </a:p>
          <a:p>
            <a:pPr lvl="1"/>
            <a:r>
              <a:rPr lang="en-US"/>
              <a:t>Newsletters</a:t>
            </a:r>
          </a:p>
          <a:p>
            <a:pPr lvl="1"/>
            <a:r>
              <a:rPr lang="en-US"/>
              <a:t>Subscriptions (e.g. journals)</a:t>
            </a:r>
          </a:p>
          <a:p>
            <a:pPr lvl="1"/>
            <a:r>
              <a:rPr lang="en-US"/>
              <a:t>Listserv distributions</a:t>
            </a:r>
          </a:p>
          <a:p>
            <a:pPr lvl="1"/>
            <a:endParaRPr lang="en-US"/>
          </a:p>
          <a:p>
            <a:r>
              <a:rPr lang="en-US"/>
              <a:t>E-mails			Work/Life</a:t>
            </a:r>
          </a:p>
          <a:p>
            <a:pPr marL="457200" lvl="1" indent="0">
              <a:buNone/>
            </a:pPr>
            <a:endParaRPr lang="en-US" i="1"/>
          </a:p>
          <a:p>
            <a:r>
              <a:rPr lang="en-US" i="1"/>
              <a:t>E-mail Overload</a:t>
            </a:r>
            <a:r>
              <a:rPr lang="en-US"/>
              <a:t> = administrative burden</a:t>
            </a:r>
            <a:endParaRPr lang="en-US" i="1"/>
          </a:p>
        </p:txBody>
      </p:sp>
      <p:sp>
        <p:nvSpPr>
          <p:cNvPr id="5" name="Arrow: Left-Right 4">
            <a:extLst>
              <a:ext uri="{FF2B5EF4-FFF2-40B4-BE49-F238E27FC236}">
                <a16:creationId xmlns:a16="http://schemas.microsoft.com/office/drawing/2014/main" id="{3E02F9FF-E633-CDB4-9F14-D8A897F23AC3}"/>
              </a:ext>
            </a:extLst>
          </p:cNvPr>
          <p:cNvSpPr/>
          <p:nvPr/>
        </p:nvSpPr>
        <p:spPr>
          <a:xfrm>
            <a:off x="2230045" y="4121697"/>
            <a:ext cx="2303928" cy="591671"/>
          </a:xfrm>
          <a:prstGeom prst="left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Interruption</a:t>
            </a:r>
          </a:p>
        </p:txBody>
      </p:sp>
    </p:spTree>
    <p:extLst>
      <p:ext uri="{BB962C8B-B14F-4D97-AF65-F5344CB8AC3E}">
        <p14:creationId xmlns:p14="http://schemas.microsoft.com/office/powerpoint/2010/main" val="5723498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729886-7893-7C02-98FF-C52C8845E1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64428"/>
          </a:xfrm>
        </p:spPr>
        <p:txBody>
          <a:bodyPr/>
          <a:lstStyle/>
          <a:p>
            <a:r>
              <a:rPr lang="en-US"/>
              <a:t>Academic E-mail Culture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8E58D5-5C66-05FB-8A69-371C3FF715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53670"/>
            <a:ext cx="10515600" cy="5244353"/>
          </a:xfrm>
        </p:spPr>
        <p:txBody>
          <a:bodyPr/>
          <a:lstStyle/>
          <a:p>
            <a:r>
              <a:rPr lang="en-US" dirty="0"/>
              <a:t>Perception of infinite accessibility </a:t>
            </a:r>
            <a:r>
              <a:rPr lang="en-US" dirty="0">
                <a:sym typeface="Wingdings" panose="05000000000000000000" pitchFamily="2" charset="2"/>
              </a:rPr>
              <a:t> blurring work-life balance</a:t>
            </a:r>
            <a:endParaRPr lang="en-US" dirty="0"/>
          </a:p>
          <a:p>
            <a:endParaRPr lang="en-US" dirty="0"/>
          </a:p>
          <a:p>
            <a:r>
              <a:rPr lang="en-US" dirty="0"/>
              <a:t>Overreliance for communication </a:t>
            </a:r>
            <a:r>
              <a:rPr lang="en-US" dirty="0">
                <a:sym typeface="Wingdings" panose="05000000000000000000" pitchFamily="2" charset="2"/>
              </a:rPr>
              <a:t> isolating, often inefficient, delays in decision-making</a:t>
            </a:r>
          </a:p>
          <a:p>
            <a:endParaRPr lang="en-US" dirty="0">
              <a:sym typeface="Wingdings" panose="05000000000000000000" pitchFamily="2" charset="2"/>
            </a:endParaRPr>
          </a:p>
          <a:p>
            <a:r>
              <a:rPr lang="en-US" dirty="0">
                <a:sym typeface="Wingdings" panose="05000000000000000000" pitchFamily="2" charset="2"/>
              </a:rPr>
              <a:t>All the info, all at once  overwhelming, difficulty prioritizing/extracting info</a:t>
            </a:r>
          </a:p>
          <a:p>
            <a:endParaRPr lang="en-US" dirty="0">
              <a:sym typeface="Wingdings" panose="05000000000000000000" pitchFamily="2" charset="2"/>
            </a:endParaRPr>
          </a:p>
          <a:p>
            <a:r>
              <a:rPr lang="en-US" dirty="0"/>
              <a:t>Varying expectations </a:t>
            </a:r>
            <a:r>
              <a:rPr lang="en-US" dirty="0">
                <a:sym typeface="Wingdings" panose="05000000000000000000" pitchFamily="2" charset="2"/>
              </a:rPr>
              <a:t> confusing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9518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5C0FE109-5E8A-B125-7FBD-FDF13BAA6045}"/>
              </a:ext>
            </a:extLst>
          </p:cNvPr>
          <p:cNvPicPr>
            <a:picLocks/>
          </p:cNvPicPr>
          <p:nvPr>
            <p:custDataLst>
              <p:tags r:id="rId1"/>
            </p:custDataLst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500" y="190500"/>
            <a:ext cx="11811000" cy="6477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22731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729886-7893-7C02-98FF-C52C8845E1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64428"/>
          </a:xfrm>
        </p:spPr>
        <p:txBody>
          <a:bodyPr/>
          <a:lstStyle/>
          <a:p>
            <a:r>
              <a:rPr lang="en-US"/>
              <a:t>Shifting a Culture With Etiquette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8E58D5-5C66-05FB-8A69-371C3FF715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53670"/>
            <a:ext cx="10515600" cy="5244353"/>
          </a:xfrm>
        </p:spPr>
        <p:txBody>
          <a:bodyPr>
            <a:normAutofit/>
          </a:bodyPr>
          <a:lstStyle/>
          <a:p>
            <a:r>
              <a:rPr lang="en-US"/>
              <a:t>“To protect your inbox, you must protect </a:t>
            </a:r>
            <a:r>
              <a:rPr lang="en-US" u="sng"/>
              <a:t>other people’s</a:t>
            </a:r>
            <a:r>
              <a:rPr lang="en-US" i="1"/>
              <a:t> </a:t>
            </a:r>
            <a:r>
              <a:rPr lang="en-US"/>
              <a:t>inboxes.”</a:t>
            </a:r>
          </a:p>
          <a:p>
            <a:endParaRPr lang="en-US"/>
          </a:p>
          <a:p>
            <a:r>
              <a:rPr lang="en-US"/>
              <a:t>Compassionate e-mail culture begins with e-mail etiquette and standards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86BFA00B-FAF1-BDA7-0A59-2B3A028DCD54}"/>
              </a:ext>
            </a:extLst>
          </p:cNvPr>
          <p:cNvSpPr/>
          <p:nvPr/>
        </p:nvSpPr>
        <p:spPr>
          <a:xfrm>
            <a:off x="3155183" y="3748035"/>
            <a:ext cx="5385917" cy="1617784"/>
          </a:xfrm>
          <a:prstGeom prst="rect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>
                <a:solidFill>
                  <a:sysClr val="windowText" lastClr="000000"/>
                </a:solidFill>
              </a:rPr>
              <a:t>What does this look like?</a:t>
            </a:r>
          </a:p>
        </p:txBody>
      </p:sp>
    </p:spTree>
    <p:extLst>
      <p:ext uri="{BB962C8B-B14F-4D97-AF65-F5344CB8AC3E}">
        <p14:creationId xmlns:p14="http://schemas.microsoft.com/office/powerpoint/2010/main" val="1918368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729886-7893-7C02-98FF-C52C8845E1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64428"/>
          </a:xfrm>
        </p:spPr>
        <p:txBody>
          <a:bodyPr/>
          <a:lstStyle/>
          <a:p>
            <a:r>
              <a:rPr lang="en-US"/>
              <a:t>Compassionate E-mail Culture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8E58D5-5C66-05FB-8A69-371C3FF715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53670"/>
            <a:ext cx="10515600" cy="5244353"/>
          </a:xfrm>
        </p:spPr>
        <p:txBody>
          <a:bodyPr>
            <a:normAutofit lnSpcReduction="10000"/>
          </a:bodyPr>
          <a:lstStyle/>
          <a:p>
            <a:r>
              <a:rPr lang="en-US"/>
              <a:t>Appropriate use of e-mail for communication</a:t>
            </a:r>
          </a:p>
          <a:p>
            <a:pPr lvl="1"/>
            <a:r>
              <a:rPr lang="en-US"/>
              <a:t>Would a phone call, text message/Teams message, teleconference, or in-person conversation be better suited?</a:t>
            </a:r>
          </a:p>
          <a:p>
            <a:pPr lvl="2"/>
            <a:r>
              <a:rPr lang="en-US"/>
              <a:t>Do any of the recipients need to communicate with one another?</a:t>
            </a:r>
          </a:p>
          <a:p>
            <a:pPr lvl="1"/>
            <a:endParaRPr lang="en-US"/>
          </a:p>
          <a:p>
            <a:r>
              <a:rPr lang="en-US"/>
              <a:t>Concise, informative subject lines</a:t>
            </a:r>
          </a:p>
          <a:p>
            <a:pPr lvl="1"/>
            <a:r>
              <a:rPr lang="en-US"/>
              <a:t>Consider tagging subject lines to denote importance or expectation</a:t>
            </a:r>
          </a:p>
          <a:p>
            <a:pPr lvl="2"/>
            <a:r>
              <a:rPr lang="en-US"/>
              <a:t>“FYI:” when no reply is expected, “Action:” when some follow up action is expected, “Response:” if a response in expected</a:t>
            </a:r>
          </a:p>
          <a:p>
            <a:pPr lvl="1"/>
            <a:endParaRPr lang="en-US"/>
          </a:p>
          <a:p>
            <a:r>
              <a:rPr lang="en-US"/>
              <a:t>Clear expectations for response</a:t>
            </a:r>
          </a:p>
          <a:p>
            <a:pPr lvl="1"/>
            <a:r>
              <a:rPr lang="en-US"/>
              <a:t>Be explicit about your expectations for response (and if there is a deadline)</a:t>
            </a:r>
          </a:p>
          <a:p>
            <a:pPr lvl="2"/>
            <a:r>
              <a:rPr lang="en-US"/>
              <a:t>E.g. “No reply necessary” or “please respond at your earliest convenience”</a:t>
            </a:r>
          </a:p>
          <a:p>
            <a:pPr lvl="2"/>
            <a:r>
              <a:rPr lang="en-US"/>
              <a:t>Be explicit about what the assumption will be if there is no response by the deadline</a:t>
            </a:r>
          </a:p>
        </p:txBody>
      </p:sp>
    </p:spTree>
    <p:extLst>
      <p:ext uri="{BB962C8B-B14F-4D97-AF65-F5344CB8AC3E}">
        <p14:creationId xmlns:p14="http://schemas.microsoft.com/office/powerpoint/2010/main" val="33458223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5" presetID="3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27" presetID="3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E_POLL_EMBED_ID" val="f4f4875e-7081-49c1-ab0e-639a4a975943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E_POLL_EMBED_ID" val="4a2bee8a-b286-499a-a598-2063d90593e9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9df28b17-9a92-4384-bcf1-cc4ca504e9cd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C57492AA151C74A93EDCF0CAB594E07" ma:contentTypeVersion="17" ma:contentTypeDescription="Create a new document." ma:contentTypeScope="" ma:versionID="9efa97986efadd5e5ade957f2c0ef674">
  <xsd:schema xmlns:xsd="http://www.w3.org/2001/XMLSchema" xmlns:xs="http://www.w3.org/2001/XMLSchema" xmlns:p="http://schemas.microsoft.com/office/2006/metadata/properties" xmlns:ns3="9df28b17-9a92-4384-bcf1-cc4ca504e9cd" xmlns:ns4="300d6019-8c7f-4dbd-97f2-c664208818c6" targetNamespace="http://schemas.microsoft.com/office/2006/metadata/properties" ma:root="true" ma:fieldsID="192813824008fa42ce30cde9b553486a" ns3:_="" ns4:_="">
    <xsd:import namespace="9df28b17-9a92-4384-bcf1-cc4ca504e9cd"/>
    <xsd:import namespace="300d6019-8c7f-4dbd-97f2-c664208818c6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DateTaken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MediaServiceLocation" minOccurs="0"/>
                <xsd:element ref="ns3:MediaLengthInSeconds" minOccurs="0"/>
                <xsd:element ref="ns3:MediaServiceSearchProperties" minOccurs="0"/>
                <xsd:element ref="ns3:_activity" minOccurs="0"/>
                <xsd:element ref="ns3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df28b17-9a92-4384-bcf1-cc4ca504e9c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6" nillable="true" ma:displayName="Tags" ma:internalName="MediaServiceAutoTags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MediaLengthInSeconds" ma:index="21" nillable="true" ma:displayName="Length (seconds)" ma:internalName="MediaLengthInSeconds" ma:readOnly="true">
      <xsd:simpleType>
        <xsd:restriction base="dms:Unknown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_activity" ma:index="23" nillable="true" ma:displayName="_activity" ma:hidden="true" ma:internalName="_activity">
      <xsd:simpleType>
        <xsd:restriction base="dms:Note"/>
      </xsd:simple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00d6019-8c7f-4dbd-97f2-c664208818c6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4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060E5BAA-6BE6-4A27-B21D-2A1A3E007BAD}">
  <ds:schemaRefs>
    <ds:schemaRef ds:uri="9df28b17-9a92-4384-bcf1-cc4ca504e9cd"/>
    <ds:schemaRef ds:uri="http://purl.org/dc/terms/"/>
    <ds:schemaRef ds:uri="http://schemas.openxmlformats.org/package/2006/metadata/core-properties"/>
    <ds:schemaRef ds:uri="300d6019-8c7f-4dbd-97f2-c664208818c6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7289E3BA-86A5-4C80-B0C5-0F7A1FE0494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57F73F8-BF07-4B2A-A3AF-E719C26C0B2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df28b17-9a92-4384-bcf1-cc4ca504e9cd"/>
    <ds:schemaRef ds:uri="300d6019-8c7f-4dbd-97f2-c664208818c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779</Words>
  <Application>Microsoft Office PowerPoint</Application>
  <PresentationFormat>Widescreen</PresentationFormat>
  <Paragraphs>108</Paragraphs>
  <Slides>18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4" baseType="lpstr">
      <vt:lpstr>Arial</vt:lpstr>
      <vt:lpstr>Calibri</vt:lpstr>
      <vt:lpstr>Calibri Light</vt:lpstr>
      <vt:lpstr>ElsevierGulliver</vt:lpstr>
      <vt:lpstr>Wingdings</vt:lpstr>
      <vt:lpstr>Office Theme</vt:lpstr>
      <vt:lpstr>Conquer Your Inbox: Practical tips on e-mail management</vt:lpstr>
      <vt:lpstr>Disclosures</vt:lpstr>
      <vt:lpstr>Goals/Outcomes</vt:lpstr>
      <vt:lpstr>PowerPoint Presentation</vt:lpstr>
      <vt:lpstr>The E-mail Problem</vt:lpstr>
      <vt:lpstr>Academic E-mail Culture</vt:lpstr>
      <vt:lpstr>PowerPoint Presentation</vt:lpstr>
      <vt:lpstr>Shifting a Culture With Etiquette</vt:lpstr>
      <vt:lpstr>Compassionate E-mail Culture</vt:lpstr>
      <vt:lpstr>Compassionate E-mail Culture</vt:lpstr>
      <vt:lpstr>Discussion</vt:lpstr>
      <vt:lpstr>The principles of email management</vt:lpstr>
      <vt:lpstr>Outlook Skills</vt:lpstr>
      <vt:lpstr>Outlook Skills</vt:lpstr>
      <vt:lpstr>Outlook Skills</vt:lpstr>
      <vt:lpstr>Outlook Skills</vt:lpstr>
      <vt:lpstr>Outlook Skills</vt:lpstr>
      <vt:lpstr>Practice</vt:lpstr>
    </vt:vector>
  </TitlesOfParts>
  <Company>University at Buffalo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Michael Lucido</dc:creator>
  <cp:lastModifiedBy>Kaslow, Nadine</cp:lastModifiedBy>
  <cp:revision>3</cp:revision>
  <dcterms:created xsi:type="dcterms:W3CDTF">2023-09-19T23:36:32Z</dcterms:created>
  <dcterms:modified xsi:type="dcterms:W3CDTF">2023-10-03T14:54:18Z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0x010100BC57492AA151C74A93EDCF0CAB594E07</vt:lpwstr>
  </property>
</Properties>
</file>