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5" r:id="rId1"/>
  </p:sldMasterIdLst>
  <p:notesMasterIdLst>
    <p:notesMasterId r:id="rId20"/>
  </p:notesMasterIdLst>
  <p:sldIdLst>
    <p:sldId id="256" r:id="rId2"/>
    <p:sldId id="269" r:id="rId3"/>
    <p:sldId id="270" r:id="rId4"/>
    <p:sldId id="266" r:id="rId5"/>
    <p:sldId id="271" r:id="rId6"/>
    <p:sldId id="272" r:id="rId7"/>
    <p:sldId id="273" r:id="rId8"/>
    <p:sldId id="267" r:id="rId9"/>
    <p:sldId id="274" r:id="rId10"/>
    <p:sldId id="275" r:id="rId11"/>
    <p:sldId id="276" r:id="rId12"/>
    <p:sldId id="268" r:id="rId13"/>
    <p:sldId id="277" r:id="rId14"/>
    <p:sldId id="278" r:id="rId15"/>
    <p:sldId id="279" r:id="rId16"/>
    <p:sldId id="281" r:id="rId17"/>
    <p:sldId id="280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205B7-5973-43FA-93C5-F681C4CDDD65}" v="21" dt="2022-10-19T14:25:50.29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CCCA"/>
          </a:solidFill>
        </a:fill>
      </a:tcStyle>
    </a:wholeTbl>
    <a:band2H>
      <a:tcTxStyle/>
      <a:tcStyle>
        <a:tcBdr/>
        <a:fill>
          <a:solidFill>
            <a:srgbClr val="F0E7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301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3010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301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FD8CF"/>
          </a:solidFill>
        </a:fill>
      </a:tcStyle>
    </a:wholeTbl>
    <a:band2H>
      <a:tcTxStyle/>
      <a:tcStyle>
        <a:tcBdr/>
        <a:fill>
          <a:solidFill>
            <a:srgbClr val="EFECE8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8351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8351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8351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3E2DB"/>
          </a:solidFill>
        </a:fill>
      </a:tcStyle>
    </a:wholeTbl>
    <a:band2H>
      <a:tcTxStyle/>
      <a:tcStyle>
        <a:tcBdr/>
        <a:fill>
          <a:solidFill>
            <a:srgbClr val="EAF1EE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AAC91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AAC91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AAC91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301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301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9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low, Nadine" userId="8b66e7b0-e314-4df7-85a7-1fc8eb5bf000" providerId="ADAL" clId="{0E3205B7-5973-43FA-93C5-F681C4CDDD65}"/>
    <pc:docChg chg="custSel addSld delSld modSld sldOrd">
      <pc:chgData name="Kaslow, Nadine" userId="8b66e7b0-e314-4df7-85a7-1fc8eb5bf000" providerId="ADAL" clId="{0E3205B7-5973-43FA-93C5-F681C4CDDD65}" dt="2022-10-19T14:25:50.293" v="2043" actId="20577"/>
      <pc:docMkLst>
        <pc:docMk/>
      </pc:docMkLst>
      <pc:sldChg chg="modSp">
        <pc:chgData name="Kaslow, Nadine" userId="8b66e7b0-e314-4df7-85a7-1fc8eb5bf000" providerId="ADAL" clId="{0E3205B7-5973-43FA-93C5-F681C4CDDD65}" dt="2022-10-19T14:25:50.293" v="2043" actId="20577"/>
        <pc:sldMkLst>
          <pc:docMk/>
          <pc:sldMk cId="0" sldId="256"/>
        </pc:sldMkLst>
        <pc:spChg chg="mod">
          <ac:chgData name="Kaslow, Nadine" userId="8b66e7b0-e314-4df7-85a7-1fc8eb5bf000" providerId="ADAL" clId="{0E3205B7-5973-43FA-93C5-F681C4CDDD65}" dt="2022-10-19T14:25:50.293" v="2043" actId="20577"/>
          <ac:spMkLst>
            <pc:docMk/>
            <pc:sldMk cId="0" sldId="256"/>
            <ac:spMk id="326" creationId="{00000000-0000-0000-0000-000000000000}"/>
          </ac:spMkLst>
        </pc:spChg>
      </pc:sldChg>
      <pc:sldChg chg="modSp add mod ord setBg">
        <pc:chgData name="Kaslow, Nadine" userId="8b66e7b0-e314-4df7-85a7-1fc8eb5bf000" providerId="ADAL" clId="{0E3205B7-5973-43FA-93C5-F681C4CDDD65}" dt="2022-10-19T14:04:02.091" v="1632" actId="20577"/>
        <pc:sldMkLst>
          <pc:docMk/>
          <pc:sldMk cId="1386408697" sldId="279"/>
        </pc:sldMkLst>
        <pc:spChg chg="mod">
          <ac:chgData name="Kaslow, Nadine" userId="8b66e7b0-e314-4df7-85a7-1fc8eb5bf000" providerId="ADAL" clId="{0E3205B7-5973-43FA-93C5-F681C4CDDD65}" dt="2022-10-19T13:42:33.769" v="136" actId="20577"/>
          <ac:spMkLst>
            <pc:docMk/>
            <pc:sldMk cId="1386408697" sldId="279"/>
            <ac:spMk id="2" creationId="{81B0AF2D-A0B6-4EE8-BB1F-CA15D0AF465F}"/>
          </ac:spMkLst>
        </pc:spChg>
        <pc:spChg chg="mod">
          <ac:chgData name="Kaslow, Nadine" userId="8b66e7b0-e314-4df7-85a7-1fc8eb5bf000" providerId="ADAL" clId="{0E3205B7-5973-43FA-93C5-F681C4CDDD65}" dt="2022-10-19T14:04:02.091" v="1632" actId="20577"/>
          <ac:spMkLst>
            <pc:docMk/>
            <pc:sldMk cId="1386408697" sldId="279"/>
            <ac:spMk id="3" creationId="{5F2C3533-DC76-4D01-82E9-2E08641032EC}"/>
          </ac:spMkLst>
        </pc:spChg>
      </pc:sldChg>
      <pc:sldChg chg="add del">
        <pc:chgData name="Kaslow, Nadine" userId="8b66e7b0-e314-4df7-85a7-1fc8eb5bf000" providerId="ADAL" clId="{0E3205B7-5973-43FA-93C5-F681C4CDDD65}" dt="2022-10-19T13:40:56.879" v="5" actId="2696"/>
        <pc:sldMkLst>
          <pc:docMk/>
          <pc:sldMk cId="2635912387" sldId="280"/>
        </pc:sldMkLst>
      </pc:sldChg>
      <pc:sldChg chg="modSp add mod">
        <pc:chgData name="Kaslow, Nadine" userId="8b66e7b0-e314-4df7-85a7-1fc8eb5bf000" providerId="ADAL" clId="{0E3205B7-5973-43FA-93C5-F681C4CDDD65}" dt="2022-10-19T14:25:05.497" v="2025" actId="20577"/>
        <pc:sldMkLst>
          <pc:docMk/>
          <pc:sldMk cId="3171299898" sldId="280"/>
        </pc:sldMkLst>
        <pc:spChg chg="mod">
          <ac:chgData name="Kaslow, Nadine" userId="8b66e7b0-e314-4df7-85a7-1fc8eb5bf000" providerId="ADAL" clId="{0E3205B7-5973-43FA-93C5-F681C4CDDD65}" dt="2022-10-19T13:42:52.692" v="188" actId="6549"/>
          <ac:spMkLst>
            <pc:docMk/>
            <pc:sldMk cId="3171299898" sldId="280"/>
            <ac:spMk id="2" creationId="{81B0AF2D-A0B6-4EE8-BB1F-CA15D0AF465F}"/>
          </ac:spMkLst>
        </pc:spChg>
        <pc:spChg chg="mod">
          <ac:chgData name="Kaslow, Nadine" userId="8b66e7b0-e314-4df7-85a7-1fc8eb5bf000" providerId="ADAL" clId="{0E3205B7-5973-43FA-93C5-F681C4CDDD65}" dt="2022-10-19T14:25:05.497" v="2025" actId="20577"/>
          <ac:spMkLst>
            <pc:docMk/>
            <pc:sldMk cId="3171299898" sldId="280"/>
            <ac:spMk id="3" creationId="{5F2C3533-DC76-4D01-82E9-2E08641032EC}"/>
          </ac:spMkLst>
        </pc:spChg>
      </pc:sldChg>
      <pc:sldChg chg="modSp add mod">
        <pc:chgData name="Kaslow, Nadine" userId="8b66e7b0-e314-4df7-85a7-1fc8eb5bf000" providerId="ADAL" clId="{0E3205B7-5973-43FA-93C5-F681C4CDDD65}" dt="2022-10-19T13:52:11.845" v="736" actId="6549"/>
        <pc:sldMkLst>
          <pc:docMk/>
          <pc:sldMk cId="923759604" sldId="281"/>
        </pc:sldMkLst>
        <pc:spChg chg="mod">
          <ac:chgData name="Kaslow, Nadine" userId="8b66e7b0-e314-4df7-85a7-1fc8eb5bf000" providerId="ADAL" clId="{0E3205B7-5973-43FA-93C5-F681C4CDDD65}" dt="2022-10-19T13:52:11.845" v="736" actId="6549"/>
          <ac:spMkLst>
            <pc:docMk/>
            <pc:sldMk cId="923759604" sldId="281"/>
            <ac:spMk id="3" creationId="{5F2C3533-DC76-4D01-82E9-2E08641032EC}"/>
          </ac:spMkLst>
        </pc:spChg>
      </pc:sldChg>
      <pc:sldChg chg="modSp add mod">
        <pc:chgData name="Kaslow, Nadine" userId="8b66e7b0-e314-4df7-85a7-1fc8eb5bf000" providerId="ADAL" clId="{0E3205B7-5973-43FA-93C5-F681C4CDDD65}" dt="2022-10-19T14:24:48.815" v="1968" actId="27636"/>
        <pc:sldMkLst>
          <pc:docMk/>
          <pc:sldMk cId="1988940238" sldId="282"/>
        </pc:sldMkLst>
        <pc:spChg chg="mod">
          <ac:chgData name="Kaslow, Nadine" userId="8b66e7b0-e314-4df7-85a7-1fc8eb5bf000" providerId="ADAL" clId="{0E3205B7-5973-43FA-93C5-F681C4CDDD65}" dt="2022-10-19T14:24:48.815" v="1968" actId="27636"/>
          <ac:spMkLst>
            <pc:docMk/>
            <pc:sldMk cId="1988940238" sldId="282"/>
            <ac:spMk id="3" creationId="{5F2C3533-DC76-4D01-82E9-2E08641032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23" name="Shape 32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78837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7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2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86748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2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6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50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1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636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754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447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692296C6-28F7-4BD7-9EFB-22A268E3D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Shape 325"/>
          <p:cNvSpPr>
            <a:spLocks noGrp="1"/>
          </p:cNvSpPr>
          <p:nvPr>
            <p:ph type="ctrTitle"/>
          </p:nvPr>
        </p:nvSpPr>
        <p:spPr>
          <a:xfrm>
            <a:off x="4465864" y="893852"/>
            <a:ext cx="4343570" cy="3756329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4300" dirty="0"/>
              <a:t>Crucial Conversations with Colleagues and Trainees</a:t>
            </a:r>
          </a:p>
        </p:txBody>
      </p:sp>
      <p:sp>
        <p:nvSpPr>
          <p:cNvPr id="326" name="Shape 326"/>
          <p:cNvSpPr>
            <a:spLocks noGrp="1"/>
          </p:cNvSpPr>
          <p:nvPr>
            <p:ph type="subTitle" idx="1"/>
          </p:nvPr>
        </p:nvSpPr>
        <p:spPr>
          <a:xfrm>
            <a:off x="4465864" y="4804850"/>
            <a:ext cx="4343568" cy="108623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l">
              <a:spcAft>
                <a:spcPts val="600"/>
              </a:spcAft>
              <a:defRPr>
                <a:solidFill>
                  <a:srgbClr val="000000"/>
                </a:solidFill>
              </a:defRPr>
            </a:pPr>
            <a:r>
              <a:rPr lang="en-US" dirty="0"/>
              <a:t>June 15, 2022</a:t>
            </a:r>
            <a:r>
              <a:rPr lang="en-US"/>
              <a:t>; October 19, 2022</a:t>
            </a:r>
            <a:endParaRPr lang="en-US" dirty="0"/>
          </a:p>
          <a:p>
            <a:pPr lvl="0" algn="l">
              <a:spcAft>
                <a:spcPts val="600"/>
              </a:spcAft>
              <a:defRPr>
                <a:solidFill>
                  <a:srgbClr val="000000"/>
                </a:solidFill>
              </a:defRPr>
            </a:pPr>
            <a:r>
              <a:rPr lang="en-US" dirty="0"/>
              <a:t>Ann Schwartz; Martha Ward; Rachel Ammirati; Anjan Bhattacharyya</a:t>
            </a:r>
          </a:p>
        </p:txBody>
      </p:sp>
      <p:sp>
        <p:nvSpPr>
          <p:cNvPr id="141" name="Freeform 6">
            <a:extLst>
              <a:ext uri="{FF2B5EF4-FFF2-40B4-BE49-F238E27FC236}">
                <a16:creationId xmlns:a16="http://schemas.microsoft.com/office/drawing/2014/main" id="{CBB17300-EE76-409B-97FE-4836C5093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649688" y="1685652"/>
            <a:ext cx="2456259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3" name="Freeform 6">
            <a:extLst>
              <a:ext uri="{FF2B5EF4-FFF2-40B4-BE49-F238E27FC236}">
                <a16:creationId xmlns:a16="http://schemas.microsoft.com/office/drawing/2014/main" id="{AEABCDF0-66B8-40A9-98EB-B6837EF18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64643" y="744469"/>
            <a:ext cx="2456751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4" name="Graphic 73" descr="Board Room">
            <a:extLst>
              <a:ext uri="{FF2B5EF4-FFF2-40B4-BE49-F238E27FC236}">
                <a16:creationId xmlns:a16="http://schemas.microsoft.com/office/drawing/2014/main" id="{984251BD-6ECD-B0AA-7462-AE555A81CE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0129" y="2199225"/>
            <a:ext cx="2450957" cy="24509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" grpId="0"/>
      <p:bldP spid="32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AF2D-A0B6-4EE8-BB1F-CA15D0AF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14608" cy="1485900"/>
          </a:xfrm>
        </p:spPr>
        <p:txBody>
          <a:bodyPr>
            <a:noAutofit/>
          </a:bodyPr>
          <a:lstStyle/>
          <a:p>
            <a:r>
              <a:rPr lang="en-US" sz="2800" dirty="0"/>
              <a:t>What strategies do you use to prepare for, conduct, and follow up on crucial conversations, and how do you incorporate cultural sensitivity?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533-DC76-4D01-82E9-2E0864103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009" y="2037807"/>
            <a:ext cx="8258991" cy="48201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Preparation Strategies</a:t>
            </a:r>
          </a:p>
          <a:p>
            <a:pPr lvl="1"/>
            <a:r>
              <a:rPr lang="en-US" i="0" dirty="0"/>
              <a:t>Gather the information needed</a:t>
            </a:r>
          </a:p>
          <a:p>
            <a:pPr lvl="1"/>
            <a:r>
              <a:rPr lang="en-US" i="0" dirty="0"/>
              <a:t>Be clear on goals of the conversation</a:t>
            </a:r>
          </a:p>
          <a:p>
            <a:pPr lvl="1"/>
            <a:r>
              <a:rPr lang="en-US" i="0" dirty="0"/>
              <a:t>Have specific examples (be detailed and concise)</a:t>
            </a:r>
          </a:p>
          <a:p>
            <a:pPr lvl="1"/>
            <a:r>
              <a:rPr lang="en-US" i="0" dirty="0"/>
              <a:t>Consider involving others in the conversation</a:t>
            </a:r>
          </a:p>
          <a:p>
            <a:pPr lvl="1"/>
            <a:r>
              <a:rPr lang="en-US" i="0" dirty="0"/>
              <a:t>Practice!</a:t>
            </a:r>
          </a:p>
          <a:p>
            <a:r>
              <a:rPr lang="en-US" dirty="0"/>
              <a:t>Conducting difficult conversations</a:t>
            </a:r>
          </a:p>
          <a:p>
            <a:pPr lvl="1"/>
            <a:r>
              <a:rPr lang="en-US" i="0" dirty="0"/>
              <a:t>Make your conversation a dialogue, hear both sides</a:t>
            </a:r>
          </a:p>
          <a:p>
            <a:pPr lvl="1"/>
            <a:r>
              <a:rPr lang="en-US" i="0" dirty="0"/>
              <a:t>Reaction and outcome strategies (manage yourself)</a:t>
            </a:r>
          </a:p>
          <a:p>
            <a:pPr lvl="1"/>
            <a:r>
              <a:rPr lang="en-US" i="0" dirty="0"/>
              <a:t>Allow for feedback, brainstorm solutions together</a:t>
            </a:r>
          </a:p>
          <a:p>
            <a:pPr lvl="1"/>
            <a:r>
              <a:rPr lang="en-US" i="0" dirty="0"/>
              <a:t>Be aware of your own biases</a:t>
            </a:r>
          </a:p>
          <a:p>
            <a:r>
              <a:rPr lang="en-US" dirty="0"/>
              <a:t>Follow-up</a:t>
            </a:r>
          </a:p>
          <a:p>
            <a:pPr lvl="1"/>
            <a:r>
              <a:rPr lang="en-US" i="0" dirty="0"/>
              <a:t>Provide resources (mentorship, support, etc.)</a:t>
            </a:r>
          </a:p>
        </p:txBody>
      </p:sp>
    </p:spTree>
    <p:extLst>
      <p:ext uri="{BB962C8B-B14F-4D97-AF65-F5344CB8AC3E}">
        <p14:creationId xmlns:p14="http://schemas.microsoft.com/office/powerpoint/2010/main" val="3774164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AF2D-A0B6-4EE8-BB1F-CA15D0AF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14608" cy="1485900"/>
          </a:xfrm>
        </p:spPr>
        <p:txBody>
          <a:bodyPr>
            <a:noAutofit/>
          </a:bodyPr>
          <a:lstStyle/>
          <a:p>
            <a:r>
              <a:rPr lang="en-US" sz="2800" dirty="0"/>
              <a:t>What strategies do you use to prepare for, conduct, and follow up on crucial conversations, and how do you incorporate cultural sensitivity?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533-DC76-4D01-82E9-2E0864103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wait</a:t>
            </a:r>
          </a:p>
          <a:p>
            <a:r>
              <a:rPr lang="en-US" dirty="0"/>
              <a:t>Outline facts/talking points</a:t>
            </a:r>
          </a:p>
          <a:p>
            <a:r>
              <a:rPr lang="en-US" dirty="0"/>
              <a:t>Need to be in person</a:t>
            </a:r>
          </a:p>
          <a:p>
            <a:r>
              <a:rPr lang="en-US" dirty="0"/>
              <a:t>Be direct</a:t>
            </a:r>
          </a:p>
          <a:p>
            <a:r>
              <a:rPr lang="en-US" dirty="0"/>
              <a:t>Openly show your emotional investment</a:t>
            </a:r>
          </a:p>
          <a:p>
            <a:r>
              <a:rPr lang="en-US" dirty="0"/>
              <a:t>Admit what you don’t know/might be assuming</a:t>
            </a:r>
          </a:p>
        </p:txBody>
      </p:sp>
    </p:spTree>
    <p:extLst>
      <p:ext uri="{BB962C8B-B14F-4D97-AF65-F5344CB8AC3E}">
        <p14:creationId xmlns:p14="http://schemas.microsoft.com/office/powerpoint/2010/main" val="342336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AF2D-A0B6-4EE8-BB1F-CA15D0AF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14608" cy="1485900"/>
          </a:xfrm>
        </p:spPr>
        <p:txBody>
          <a:bodyPr>
            <a:noAutofit/>
          </a:bodyPr>
          <a:lstStyle/>
          <a:p>
            <a:r>
              <a:rPr lang="en-US" sz="2800" dirty="0"/>
              <a:t>What strategies do you use to prepare for, conduct, and follow up on crucial conversations, and how do you incorporate cultural sensitivity?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533-DC76-4D01-82E9-2E0864103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5999"/>
            <a:ext cx="7200900" cy="417644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Preparation</a:t>
            </a:r>
          </a:p>
          <a:p>
            <a:pPr lvl="1"/>
            <a:r>
              <a:rPr lang="en-US" dirty="0"/>
              <a:t>Clarify &amp; be specific about concern(s)/avoid “kitchen sinking”</a:t>
            </a:r>
          </a:p>
          <a:p>
            <a:pPr lvl="1"/>
            <a:r>
              <a:rPr lang="en-US" dirty="0"/>
              <a:t>Set specific goal(s) for conversation</a:t>
            </a:r>
          </a:p>
          <a:p>
            <a:pPr lvl="1"/>
            <a:r>
              <a:rPr lang="en-US" dirty="0"/>
              <a:t>Avoid the FAE/consider role of other biases and power dynamics  </a:t>
            </a:r>
          </a:p>
          <a:p>
            <a:pPr lvl="1"/>
            <a:r>
              <a:rPr lang="en-US" dirty="0"/>
              <a:t>Imagine myself in the other person’s shoes</a:t>
            </a:r>
          </a:p>
          <a:p>
            <a:pPr lvl="1"/>
            <a:r>
              <a:rPr lang="en-US" dirty="0"/>
              <a:t>Consider my strengths/weakness related to handling the topic &amp; consulting a peer or someone more experienced</a:t>
            </a:r>
          </a:p>
          <a:p>
            <a:r>
              <a:rPr lang="en-US" dirty="0"/>
              <a:t>Conduct</a:t>
            </a:r>
          </a:p>
          <a:p>
            <a:pPr lvl="1"/>
            <a:r>
              <a:rPr lang="en-US" dirty="0"/>
              <a:t>Don’t “beat around the bush”; clearly outline concerns/goals</a:t>
            </a:r>
          </a:p>
          <a:p>
            <a:pPr lvl="1"/>
            <a:r>
              <a:rPr lang="en-US" dirty="0"/>
              <a:t>Encourage feedback during conversation </a:t>
            </a:r>
          </a:p>
          <a:p>
            <a:pPr lvl="1"/>
            <a:r>
              <a:rPr lang="en-US" dirty="0"/>
              <a:t>Invite dialogue/be open to being wrong/use collaborative approach</a:t>
            </a:r>
          </a:p>
          <a:p>
            <a:pPr lvl="1"/>
            <a:r>
              <a:rPr lang="en-US" dirty="0"/>
              <a:t>Agree on a clear plan of action, including a plan for follow up </a:t>
            </a:r>
          </a:p>
          <a:p>
            <a:r>
              <a:rPr lang="en-US" dirty="0"/>
              <a:t>Follow up </a:t>
            </a:r>
          </a:p>
          <a:p>
            <a:pPr lvl="1"/>
            <a:r>
              <a:rPr lang="en-US" dirty="0"/>
              <a:t>Stick to the plan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15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AF2D-A0B6-4EE8-BB1F-CA15D0AF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14608" cy="1485900"/>
          </a:xfrm>
        </p:spPr>
        <p:txBody>
          <a:bodyPr>
            <a:noAutofit/>
          </a:bodyPr>
          <a:lstStyle/>
          <a:p>
            <a:r>
              <a:rPr lang="en-US" sz="2800" dirty="0"/>
              <a:t>What strategies do you use to prepare for, conduct, and follow up on crucial conversations, and how do you incorporate cultural sensitivity?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533-DC76-4D01-82E9-2E0864103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Obtain as much information about the situation as you can</a:t>
            </a:r>
          </a:p>
          <a:p>
            <a:pPr lvl="1"/>
            <a:r>
              <a:rPr lang="en-US" dirty="0"/>
              <a:t>Reach out to those directly involved</a:t>
            </a:r>
          </a:p>
          <a:p>
            <a:r>
              <a:rPr lang="en-US" dirty="0"/>
              <a:t>Decide level of intervention required</a:t>
            </a:r>
          </a:p>
          <a:p>
            <a:pPr lvl="1"/>
            <a:r>
              <a:rPr lang="en-US" dirty="0"/>
              <a:t>Cup of Coffee conversation</a:t>
            </a:r>
          </a:p>
          <a:p>
            <a:pPr lvl="2"/>
            <a:r>
              <a:rPr lang="en-US" dirty="0"/>
              <a:t>Consider neutral territory</a:t>
            </a:r>
          </a:p>
          <a:p>
            <a:pPr lvl="2"/>
            <a:r>
              <a:rPr lang="en-US" dirty="0"/>
              <a:t>Be open to hearing their side of story</a:t>
            </a:r>
          </a:p>
          <a:p>
            <a:pPr lvl="2"/>
            <a:r>
              <a:rPr lang="en-US" dirty="0"/>
              <a:t>Be clear in advice, and description of expectations</a:t>
            </a:r>
          </a:p>
          <a:p>
            <a:pPr lvl="1"/>
            <a:r>
              <a:rPr lang="en-US" dirty="0"/>
              <a:t>Formal intervention</a:t>
            </a:r>
          </a:p>
          <a:p>
            <a:pPr lvl="2"/>
            <a:r>
              <a:rPr lang="en-US" dirty="0"/>
              <a:t>Consider having a third party present</a:t>
            </a:r>
          </a:p>
          <a:p>
            <a:pPr lvl="2"/>
            <a:r>
              <a:rPr lang="en-US" dirty="0"/>
              <a:t>Develop a performance improvement plan using EDICTS format</a:t>
            </a:r>
          </a:p>
          <a:p>
            <a:pPr lvl="2"/>
            <a:r>
              <a:rPr lang="en-US" dirty="0"/>
              <a:t>Follow up documentation – letter or email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BC9DF-8E4A-7282-925F-413DD944D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5D2F-3900-0718-9C84-2E553DD2E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 = the </a:t>
            </a:r>
            <a:r>
              <a:rPr lang="en-US" b="1" dirty="0">
                <a:solidFill>
                  <a:srgbClr val="00B050"/>
                </a:solidFill>
              </a:rPr>
              <a:t>expectations</a:t>
            </a:r>
            <a:r>
              <a:rPr lang="en-US" b="1" dirty="0"/>
              <a:t> </a:t>
            </a:r>
            <a:r>
              <a:rPr lang="en-US" dirty="0"/>
              <a:t>you have for their performance/behavior</a:t>
            </a:r>
          </a:p>
          <a:p>
            <a:r>
              <a:rPr lang="en-US" dirty="0"/>
              <a:t>D = the way they have </a:t>
            </a:r>
            <a:r>
              <a:rPr lang="en-US" b="1" dirty="0">
                <a:solidFill>
                  <a:srgbClr val="00B050"/>
                </a:solidFill>
              </a:rPr>
              <a:t>deviated</a:t>
            </a:r>
            <a:r>
              <a:rPr lang="en-US" b="1" dirty="0"/>
              <a:t> </a:t>
            </a:r>
            <a:r>
              <a:rPr lang="en-US" dirty="0"/>
              <a:t>from those expectations</a:t>
            </a:r>
          </a:p>
          <a:p>
            <a:r>
              <a:rPr lang="en-US" dirty="0"/>
              <a:t>I = the</a:t>
            </a:r>
            <a:r>
              <a:rPr lang="en-US" b="1" dirty="0"/>
              <a:t> </a:t>
            </a:r>
            <a:r>
              <a:rPr lang="en-US" b="1" dirty="0">
                <a:solidFill>
                  <a:srgbClr val="00B050"/>
                </a:solidFill>
              </a:rPr>
              <a:t>improvement</a:t>
            </a:r>
            <a:r>
              <a:rPr lang="en-US" b="1" dirty="0"/>
              <a:t> </a:t>
            </a:r>
            <a:r>
              <a:rPr lang="en-US" dirty="0"/>
              <a:t>you are requiring of them</a:t>
            </a:r>
          </a:p>
          <a:p>
            <a:r>
              <a:rPr lang="en-US" dirty="0"/>
              <a:t>C = the</a:t>
            </a:r>
            <a:r>
              <a:rPr lang="en-US" b="1" dirty="0"/>
              <a:t> </a:t>
            </a:r>
            <a:r>
              <a:rPr lang="en-US" b="1" dirty="0">
                <a:solidFill>
                  <a:srgbClr val="00B050"/>
                </a:solidFill>
              </a:rPr>
              <a:t>consequences</a:t>
            </a:r>
            <a:r>
              <a:rPr lang="en-US" b="1" dirty="0"/>
              <a:t> </a:t>
            </a:r>
            <a:r>
              <a:rPr lang="en-US" dirty="0"/>
              <a:t>of failing to meet the expectations or improvement plan</a:t>
            </a:r>
          </a:p>
          <a:p>
            <a:r>
              <a:rPr lang="en-US" dirty="0"/>
              <a:t>T = the </a:t>
            </a:r>
            <a:r>
              <a:rPr lang="en-US" b="1" dirty="0">
                <a:solidFill>
                  <a:srgbClr val="00B050"/>
                </a:solidFill>
              </a:rPr>
              <a:t>timeline</a:t>
            </a:r>
            <a:r>
              <a:rPr lang="en-US" dirty="0"/>
              <a:t> by which you expect improvement</a:t>
            </a:r>
          </a:p>
          <a:p>
            <a:r>
              <a:rPr lang="en-US" dirty="0"/>
              <a:t>S = the </a:t>
            </a:r>
            <a:r>
              <a:rPr lang="en-US" b="1" dirty="0">
                <a:solidFill>
                  <a:srgbClr val="00B050"/>
                </a:solidFill>
              </a:rPr>
              <a:t>surveillance</a:t>
            </a:r>
            <a:r>
              <a:rPr lang="en-US" dirty="0"/>
              <a:t>, or the way that you will judge that they have improved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29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AF2D-A0B6-4EE8-BB1F-CA15D0AF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14608" cy="1485900"/>
          </a:xfrm>
        </p:spPr>
        <p:txBody>
          <a:bodyPr>
            <a:noAutofit/>
          </a:bodyPr>
          <a:lstStyle/>
          <a:p>
            <a:r>
              <a:rPr lang="en-US" sz="2800" dirty="0"/>
              <a:t>What have you found to be challenging in having a crucial conversation with a supervisor/superior?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533-DC76-4D01-82E9-2E0864103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793289"/>
            <a:ext cx="7200900" cy="407411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Power dynamics and imbalance</a:t>
            </a:r>
          </a:p>
          <a:p>
            <a:r>
              <a:rPr lang="en-US" dirty="0"/>
              <a:t>How do I manage their ego</a:t>
            </a:r>
          </a:p>
          <a:p>
            <a:r>
              <a:rPr lang="en-US" dirty="0"/>
              <a:t>How do I get perceived as credible (not just a trainee) and get taken seriously </a:t>
            </a:r>
          </a:p>
          <a:p>
            <a:r>
              <a:rPr lang="en-US" dirty="0"/>
              <a:t>Prefer to avoid conflict</a:t>
            </a:r>
          </a:p>
          <a:p>
            <a:r>
              <a:rPr lang="en-US" dirty="0"/>
              <a:t>Concern it will impact my career trajectory negatively </a:t>
            </a:r>
          </a:p>
          <a:p>
            <a:r>
              <a:rPr lang="en-US" dirty="0"/>
              <a:t>Concern it will impact the relationship negatively </a:t>
            </a:r>
          </a:p>
          <a:p>
            <a:r>
              <a:rPr lang="en-US" dirty="0"/>
              <a:t>Sense or feeling that it is not my job to supervise my supervisor</a:t>
            </a:r>
          </a:p>
          <a:p>
            <a:r>
              <a:rPr lang="en-US" dirty="0"/>
              <a:t>Feel like I have the raised the issue and it does not change</a:t>
            </a:r>
          </a:p>
        </p:txBody>
      </p:sp>
    </p:spTree>
    <p:extLst>
      <p:ext uri="{BB962C8B-B14F-4D97-AF65-F5344CB8AC3E}">
        <p14:creationId xmlns:p14="http://schemas.microsoft.com/office/powerpoint/2010/main" val="1386408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AF2D-A0B6-4EE8-BB1F-CA15D0AF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14608" cy="1485900"/>
          </a:xfrm>
        </p:spPr>
        <p:txBody>
          <a:bodyPr>
            <a:noAutofit/>
          </a:bodyPr>
          <a:lstStyle/>
          <a:p>
            <a:r>
              <a:rPr lang="en-US" sz="2800" dirty="0"/>
              <a:t>What have you found to be challenging in having a crucial conversation with a supervisor/superior?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533-DC76-4D01-82E9-2E0864103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793289"/>
            <a:ext cx="7200900" cy="407411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Supervisor/superior is “out of touch” with the issues on the ground, so it is hard to difficult the issue</a:t>
            </a:r>
          </a:p>
          <a:p>
            <a:r>
              <a:rPr lang="en-US" dirty="0"/>
              <a:t>Worry about how coming across – particularly true for individuals from groups with one or more marginalized social identities (e.g., gender, race/ethnicity)</a:t>
            </a:r>
          </a:p>
          <a:p>
            <a:r>
              <a:rPr lang="en-US" dirty="0"/>
              <a:t>Concerns that the supervisor/superior may not get their privilege and power and how that impacts the interaction</a:t>
            </a:r>
          </a:p>
        </p:txBody>
      </p:sp>
    </p:spTree>
    <p:extLst>
      <p:ext uri="{BB962C8B-B14F-4D97-AF65-F5344CB8AC3E}">
        <p14:creationId xmlns:p14="http://schemas.microsoft.com/office/powerpoint/2010/main" val="923759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AF2D-A0B6-4EE8-BB1F-CA15D0AF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14608" cy="1485900"/>
          </a:xfrm>
        </p:spPr>
        <p:txBody>
          <a:bodyPr>
            <a:noAutofit/>
          </a:bodyPr>
          <a:lstStyle/>
          <a:p>
            <a:r>
              <a:rPr lang="en-US" sz="2800" dirty="0"/>
              <a:t>What have you found to be helpful in having a crucial conversation with a supervisor/superior?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533-DC76-4D01-82E9-2E0864103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38862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Remember, most reasonable supervisors want the feedback</a:t>
            </a:r>
          </a:p>
          <a:p>
            <a:r>
              <a:rPr lang="en-US" dirty="0"/>
              <a:t>Have a trusted person to discuss issues with, prepare, and practice</a:t>
            </a:r>
          </a:p>
          <a:p>
            <a:r>
              <a:rPr lang="en-US" dirty="0"/>
              <a:t>Access useful resources about having such conversations</a:t>
            </a:r>
          </a:p>
          <a:p>
            <a:r>
              <a:rPr lang="en-US" dirty="0"/>
              <a:t>Have ongoing dialogues with the supervisor/superior, so the focus is not only on problem issues  (e.g., set up regular meetings)</a:t>
            </a:r>
          </a:p>
          <a:p>
            <a:r>
              <a:rPr lang="en-US" dirty="0"/>
              <a:t>Stand up for values that are important to me or for people that are important to me</a:t>
            </a:r>
          </a:p>
          <a:p>
            <a:r>
              <a:rPr lang="en-US" dirty="0"/>
              <a:t>Recognize that commitment is to one’s ethics and morals (e.g., fairness) and not one’s job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9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AF2D-A0B6-4EE8-BB1F-CA15D0AF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14608" cy="1485900"/>
          </a:xfrm>
        </p:spPr>
        <p:txBody>
          <a:bodyPr>
            <a:noAutofit/>
          </a:bodyPr>
          <a:lstStyle/>
          <a:p>
            <a:r>
              <a:rPr lang="en-US" sz="2800" dirty="0"/>
              <a:t>What have you found to be helpful in having a crucial conversation with a supervisor/superior?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533-DC76-4D01-82E9-2E08641032E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Know what the common values and goals are so can join with the person in the conversation</a:t>
            </a:r>
          </a:p>
          <a:p>
            <a:r>
              <a:rPr lang="en-US" dirty="0"/>
              <a:t>Consider if I am the person to have the conversation or could/should someone else be enlisted to do so</a:t>
            </a:r>
          </a:p>
          <a:p>
            <a:r>
              <a:rPr lang="en-US" dirty="0"/>
              <a:t>Find the feedback that matters to the person </a:t>
            </a:r>
          </a:p>
          <a:p>
            <a:r>
              <a:rPr lang="en-US" dirty="0"/>
              <a:t>Stop being afraid and do the right thing – have to live with oneself </a:t>
            </a:r>
          </a:p>
          <a:p>
            <a:r>
              <a:rPr lang="en-US" dirty="0"/>
              <a:t>Be thoughtful about when to talk with their supervisor, but do so as needed/appropriate</a:t>
            </a:r>
          </a:p>
          <a:p>
            <a:r>
              <a:rPr lang="en-US" dirty="0"/>
              <a:t>Know when need to leave the situation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4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25D99-7C5A-4E99-9CA1-CE2418A4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62626"/>
                </a:solidFill>
              </a:rPr>
              <a:t>What are signs that a crucial conversation is needed?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3101C-F594-4C8E-BCF6-8B7C7DF4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411" y="2171700"/>
            <a:ext cx="6897189" cy="3581400"/>
          </a:xfrm>
        </p:spPr>
        <p:txBody>
          <a:bodyPr/>
          <a:lstStyle/>
          <a:p>
            <a:r>
              <a:rPr lang="en-US" dirty="0"/>
              <a:t>Performance or professionalism concerns</a:t>
            </a:r>
          </a:p>
          <a:p>
            <a:r>
              <a:rPr lang="en-US" dirty="0"/>
              <a:t>Differences of opinion</a:t>
            </a:r>
          </a:p>
          <a:p>
            <a:r>
              <a:rPr lang="en-US" dirty="0"/>
              <a:t>High emotions</a:t>
            </a:r>
          </a:p>
          <a:p>
            <a:r>
              <a:rPr lang="en-US" dirty="0"/>
              <a:t>Avoidance of the issues</a:t>
            </a:r>
          </a:p>
          <a:p>
            <a:r>
              <a:rPr lang="en-US" dirty="0"/>
              <a:t>“You know when you know…”</a:t>
            </a:r>
          </a:p>
        </p:txBody>
      </p:sp>
    </p:spTree>
    <p:extLst>
      <p:ext uri="{BB962C8B-B14F-4D97-AF65-F5344CB8AC3E}">
        <p14:creationId xmlns:p14="http://schemas.microsoft.com/office/powerpoint/2010/main" val="218927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25D99-7C5A-4E99-9CA1-CE2418A4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62626"/>
                </a:solidFill>
              </a:rPr>
              <a:t>What are signs that a crucial conversation is needed?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3101C-F594-4C8E-BCF6-8B7C7DF41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Professionalism complaints</a:t>
            </a:r>
          </a:p>
          <a:p>
            <a:r>
              <a:rPr lang="en-US" dirty="0"/>
              <a:t>Not meeting expectations for progress</a:t>
            </a:r>
          </a:p>
          <a:p>
            <a:r>
              <a:rPr lang="en-US" dirty="0"/>
              <a:t>Signs of psychological distress</a:t>
            </a:r>
          </a:p>
          <a:p>
            <a:r>
              <a:rPr lang="en-US" dirty="0"/>
              <a:t>Critical incident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8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25D99-7C5A-4E99-9CA1-CE2418A4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62626"/>
                </a:solidFill>
              </a:rPr>
              <a:t>What are signs that a crucial conversation is needed?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3101C-F594-4C8E-BCF6-8B7C7DF41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External signs</a:t>
            </a:r>
          </a:p>
          <a:p>
            <a:pPr lvl="1"/>
            <a:r>
              <a:rPr lang="en-US" dirty="0"/>
              <a:t>Observable work-related performance/behavior problems </a:t>
            </a:r>
          </a:p>
          <a:p>
            <a:pPr lvl="1"/>
            <a:r>
              <a:rPr lang="en-US" dirty="0"/>
              <a:t>Observable tension or awkwardness in interactions (verbal or nonverbal); rupture in a relationship </a:t>
            </a:r>
          </a:p>
          <a:p>
            <a:pPr lvl="1"/>
            <a:r>
              <a:rPr lang="en-US" dirty="0"/>
              <a:t>Colleague or trainee requests/hints at wanting feedback </a:t>
            </a:r>
          </a:p>
          <a:p>
            <a:r>
              <a:rPr lang="en-US" dirty="0"/>
              <a:t>Internal signs </a:t>
            </a:r>
          </a:p>
          <a:p>
            <a:pPr lvl="1"/>
            <a:r>
              <a:rPr lang="en-US" dirty="0"/>
              <a:t>Feeling particularly emotional about something </a:t>
            </a:r>
          </a:p>
          <a:p>
            <a:pPr lvl="1"/>
            <a:r>
              <a:rPr lang="en-US" dirty="0"/>
              <a:t>Having the urge to avoid/put off a conversation</a:t>
            </a:r>
          </a:p>
        </p:txBody>
      </p:sp>
    </p:spTree>
    <p:extLst>
      <p:ext uri="{BB962C8B-B14F-4D97-AF65-F5344CB8AC3E}">
        <p14:creationId xmlns:p14="http://schemas.microsoft.com/office/powerpoint/2010/main" val="35609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25D99-7C5A-4E99-9CA1-CE2418A4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62626"/>
                </a:solidFill>
              </a:rPr>
              <a:t>What are signs that a crucial conversation is needed?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3101C-F594-4C8E-BCF6-8B7C7DF41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Repeated concerning behaviors, concerns raised</a:t>
            </a:r>
          </a:p>
          <a:p>
            <a:r>
              <a:rPr lang="en-US" dirty="0"/>
              <a:t>Even one incident of significantly concerning behavior</a:t>
            </a:r>
          </a:p>
          <a:p>
            <a:r>
              <a:rPr lang="en-US" dirty="0"/>
              <a:t>Repeated conflicts/disagreements</a:t>
            </a:r>
          </a:p>
          <a:p>
            <a:r>
              <a:rPr lang="en-US" dirty="0"/>
              <a:t>Keep in mind:</a:t>
            </a:r>
          </a:p>
          <a:p>
            <a:pPr lvl="1"/>
            <a:r>
              <a:rPr lang="en-US" dirty="0"/>
              <a:t>Peers may not report concerns</a:t>
            </a:r>
          </a:p>
          <a:p>
            <a:pPr lvl="1"/>
            <a:r>
              <a:rPr lang="en-US" dirty="0"/>
              <a:t>Complaints may be the “tip of the iceberg”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0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F17D-96F0-4087-872E-1BB4DE2E3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are some examples of crucial conversations you’ve had (that either did or did not go well), and what did you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8721-F525-4FE4-8E59-75EF20CF7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024744"/>
            <a:ext cx="7200900" cy="4833256"/>
          </a:xfrm>
        </p:spPr>
        <p:txBody>
          <a:bodyPr>
            <a:normAutofit/>
          </a:bodyPr>
          <a:lstStyle/>
          <a:p>
            <a:r>
              <a:rPr lang="en-US" dirty="0"/>
              <a:t>Examples related to the trainee disciplinary process</a:t>
            </a:r>
          </a:p>
          <a:p>
            <a:pPr lvl="1"/>
            <a:r>
              <a:rPr lang="en-US" i="0" dirty="0"/>
              <a:t>Lack of objective data</a:t>
            </a:r>
          </a:p>
          <a:p>
            <a:pPr lvl="1"/>
            <a:r>
              <a:rPr lang="en-US" i="0" dirty="0"/>
              <a:t>Lack of insight (trainee)</a:t>
            </a:r>
          </a:p>
          <a:p>
            <a:pPr lvl="2"/>
            <a:r>
              <a:rPr lang="en-US" sz="1600" dirty="0"/>
              <a:t>Utilize self-assessment and multi-source evaluation</a:t>
            </a:r>
          </a:p>
          <a:p>
            <a:pPr lvl="2"/>
            <a:r>
              <a:rPr lang="en-US" sz="1600" dirty="0"/>
              <a:t>Keep feedback bidirectional</a:t>
            </a:r>
          </a:p>
          <a:p>
            <a:pPr lvl="2"/>
            <a:r>
              <a:rPr lang="en-US" sz="1600" dirty="0"/>
              <a:t>Look for patterns</a:t>
            </a:r>
          </a:p>
          <a:p>
            <a:pPr lvl="2"/>
            <a:r>
              <a:rPr lang="en-US" sz="1600" dirty="0"/>
              <a:t>Limit the number of feedback items</a:t>
            </a:r>
          </a:p>
          <a:p>
            <a:pPr lvl="1"/>
            <a:r>
              <a:rPr lang="en-US" i="0" dirty="0"/>
              <a:t>Interpersonal style contributions</a:t>
            </a:r>
          </a:p>
          <a:p>
            <a:r>
              <a:rPr lang="en-US" dirty="0"/>
              <a:t>Lessons learned</a:t>
            </a:r>
          </a:p>
          <a:p>
            <a:pPr lvl="1"/>
            <a:r>
              <a:rPr lang="en-US" i="0" dirty="0"/>
              <a:t>Intervene early</a:t>
            </a:r>
          </a:p>
          <a:p>
            <a:pPr lvl="1"/>
            <a:r>
              <a:rPr lang="en-US" i="0" dirty="0"/>
              <a:t>Document, document, document</a:t>
            </a:r>
          </a:p>
          <a:p>
            <a:pPr lvl="1"/>
            <a:r>
              <a:rPr lang="en-US" i="0" dirty="0"/>
              <a:t>Be familiar with and adhere to relevant policies</a:t>
            </a:r>
          </a:p>
          <a:p>
            <a:pPr lvl="1"/>
            <a:r>
              <a:rPr lang="en-US" i="0" dirty="0"/>
              <a:t>Involve others (training director, chair, GME, legal)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9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F17D-96F0-4087-872E-1BB4DE2E3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are some examples of crucial conversations you’ve had (that either did or did not go well), and what did you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8721-F525-4FE4-8E59-75EF20CF7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 don’t need a teacher. I just need the information”</a:t>
            </a:r>
          </a:p>
          <a:p>
            <a:r>
              <a:rPr lang="en-US" dirty="0"/>
              <a:t>”I’m not satisfied with my career”</a:t>
            </a:r>
          </a:p>
          <a:p>
            <a:r>
              <a:rPr lang="en-US" dirty="0"/>
              <a:t>Debrief after death of a patient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6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F17D-96F0-4087-872E-1BB4DE2E3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are some examples of crucial conversations you’ve had (that either did or did not go well), and what did you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8721-F525-4FE4-8E59-75EF20CF7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4484670"/>
          </a:xfrm>
        </p:spPr>
        <p:txBody>
          <a:bodyPr>
            <a:normAutofit/>
          </a:bodyPr>
          <a:lstStyle/>
          <a:p>
            <a:r>
              <a:rPr lang="en-US" dirty="0"/>
              <a:t>Providing feedback to a trainee about her interpersonal style</a:t>
            </a:r>
          </a:p>
          <a:p>
            <a:pPr lvl="1"/>
            <a:r>
              <a:rPr lang="en-US" dirty="0"/>
              <a:t> Key learning: give feedback early/in a collaborative way; clarify our roles/clearly state goals of conversation; consider developmental level; put myself in the other person’s shoes; instill hope</a:t>
            </a:r>
          </a:p>
          <a:p>
            <a:r>
              <a:rPr lang="en-US" dirty="0"/>
              <a:t>Addressing tension in supervision with a trainee</a:t>
            </a:r>
          </a:p>
          <a:p>
            <a:pPr lvl="1"/>
            <a:r>
              <a:rPr lang="en-US" dirty="0"/>
              <a:t>Key learning: diversity of academic cultures; ask for/encourage feedback on my approach</a:t>
            </a:r>
          </a:p>
          <a:p>
            <a:r>
              <a:rPr lang="en-US" dirty="0"/>
              <a:t>Providing feedback to a primary care colleague about being “too pushy” with a patient </a:t>
            </a:r>
          </a:p>
          <a:p>
            <a:pPr lvl="1"/>
            <a:r>
              <a:rPr lang="en-US" dirty="0"/>
              <a:t>Key learning: prepare adequately/set clear goals ahead of time; awkward conversations can lead to growth for both parties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2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F17D-96F0-4087-872E-1BB4DE2E3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are some examples of crucial conversations you’ve had (that either did or did not go well), and what did you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8721-F525-4FE4-8E59-75EF20CF7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Discussion with a struggling resident, who needed remediation</a:t>
            </a:r>
          </a:p>
          <a:p>
            <a:pPr lvl="1"/>
            <a:r>
              <a:rPr lang="en-US" dirty="0"/>
              <a:t>Smart people can have poor insight into obvious problems</a:t>
            </a:r>
          </a:p>
          <a:p>
            <a:pPr lvl="1"/>
            <a:r>
              <a:rPr lang="en-US" dirty="0"/>
              <a:t>Follow up conversations can be necessary once people have had time to process and develop questions</a:t>
            </a:r>
          </a:p>
          <a:p>
            <a:r>
              <a:rPr lang="en-US" dirty="0"/>
              <a:t>Discussion with faculty who was getting negative teaching evaluations</a:t>
            </a:r>
          </a:p>
          <a:p>
            <a:pPr lvl="1"/>
            <a:r>
              <a:rPr lang="en-US" dirty="0"/>
              <a:t>Helpful to demonstrate that you see value in the person</a:t>
            </a:r>
          </a:p>
          <a:p>
            <a:pPr lvl="1"/>
            <a:r>
              <a:rPr lang="en-US" dirty="0"/>
              <a:t>While identifying specific behaviors that are causing problems</a:t>
            </a:r>
          </a:p>
        </p:txBody>
      </p:sp>
    </p:spTree>
    <p:extLst>
      <p:ext uri="{BB962C8B-B14F-4D97-AF65-F5344CB8AC3E}">
        <p14:creationId xmlns:p14="http://schemas.microsoft.com/office/powerpoint/2010/main" val="33853960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rnd">
          <a:solidFill>
            <a:srgbClr val="A53010"/>
          </a:solidFill>
          <a:prstDash val="solid"/>
          <a:beve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rnd">
          <a:solidFill>
            <a:srgbClr val="A5301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1990</TotalTime>
  <Words>1389</Words>
  <Application>Microsoft Office PowerPoint</Application>
  <PresentationFormat>On-screen Show (4:3)</PresentationFormat>
  <Paragraphs>144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Franklin Gothic Book</vt:lpstr>
      <vt:lpstr>Helvetica Neue</vt:lpstr>
      <vt:lpstr>Crop</vt:lpstr>
      <vt:lpstr>Crucial Conversations with Colleagues and Trainees</vt:lpstr>
      <vt:lpstr>What are signs that a crucial conversation is needed?</vt:lpstr>
      <vt:lpstr>What are signs that a crucial conversation is needed?</vt:lpstr>
      <vt:lpstr>What are signs that a crucial conversation is needed?</vt:lpstr>
      <vt:lpstr>What are signs that a crucial conversation is needed?</vt:lpstr>
      <vt:lpstr>What are some examples of crucial conversations you’ve had (that either did or did not go well), and what did you learn?</vt:lpstr>
      <vt:lpstr>What are some examples of crucial conversations you’ve had (that either did or did not go well), and what did you learn?</vt:lpstr>
      <vt:lpstr>What are some examples of crucial conversations you’ve had (that either did or did not go well), and what did you learn?</vt:lpstr>
      <vt:lpstr>What are some examples of crucial conversations you’ve had (that either did or did not go well), and what did you learn?</vt:lpstr>
      <vt:lpstr>What strategies do you use to prepare for, conduct, and follow up on crucial conversations, and how do you incorporate cultural sensitivity?</vt:lpstr>
      <vt:lpstr>What strategies do you use to prepare for, conduct, and follow up on crucial conversations, and how do you incorporate cultural sensitivity?</vt:lpstr>
      <vt:lpstr>What strategies do you use to prepare for, conduct, and follow up on crucial conversations, and how do you incorporate cultural sensitivity?</vt:lpstr>
      <vt:lpstr>What strategies do you use to prepare for, conduct, and follow up on crucial conversations, and how do you incorporate cultural sensitivity?</vt:lpstr>
      <vt:lpstr>PowerPoint Presentation</vt:lpstr>
      <vt:lpstr>What have you found to be challenging in having a crucial conversation with a supervisor/superior?</vt:lpstr>
      <vt:lpstr>What have you found to be challenging in having a crucial conversation with a supervisor/superior?</vt:lpstr>
      <vt:lpstr>What have you found to be helpful in having a crucial conversation with a supervisor/superior?</vt:lpstr>
      <vt:lpstr>What have you found to be helpful in having a crucial conversation with a supervisor/superior?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Erotic Transference</dc:title>
  <dc:creator>Ammirati, Rachel Jeanne</dc:creator>
  <cp:lastModifiedBy>Kaslow, Nadine</cp:lastModifiedBy>
  <cp:revision>20</cp:revision>
  <dcterms:modified xsi:type="dcterms:W3CDTF">2022-10-19T14:25:53Z</dcterms:modified>
</cp:coreProperties>
</file>