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8" r:id="rId1"/>
  </p:sldMasterIdLst>
  <p:notesMasterIdLst>
    <p:notesMasterId r:id="rId27"/>
  </p:notesMasterIdLst>
  <p:sldIdLst>
    <p:sldId id="269" r:id="rId2"/>
    <p:sldId id="262" r:id="rId3"/>
    <p:sldId id="265" r:id="rId4"/>
    <p:sldId id="270" r:id="rId5"/>
    <p:sldId id="263" r:id="rId6"/>
    <p:sldId id="286" r:id="rId7"/>
    <p:sldId id="266" r:id="rId8"/>
    <p:sldId id="277" r:id="rId9"/>
    <p:sldId id="278" r:id="rId10"/>
    <p:sldId id="267" r:id="rId11"/>
    <p:sldId id="279" r:id="rId12"/>
    <p:sldId id="287" r:id="rId13"/>
    <p:sldId id="261" r:id="rId14"/>
    <p:sldId id="288" r:id="rId15"/>
    <p:sldId id="280" r:id="rId16"/>
    <p:sldId id="289" r:id="rId17"/>
    <p:sldId id="264" r:id="rId18"/>
    <p:sldId id="281" r:id="rId19"/>
    <p:sldId id="282" r:id="rId20"/>
    <p:sldId id="268" r:id="rId21"/>
    <p:sldId id="284" r:id="rId22"/>
    <p:sldId id="285" r:id="rId23"/>
    <p:sldId id="283" r:id="rId24"/>
    <p:sldId id="29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B6DEB-B88D-45F6-8F0C-6E4A9F21CA95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0F05FD7-ADB3-4C67-A26A-4DCEDAA78B80}">
      <dgm:prSet/>
      <dgm:spPr/>
      <dgm:t>
        <a:bodyPr/>
        <a:lstStyle/>
        <a:p>
          <a:r>
            <a:rPr lang="en-US"/>
            <a:t>8 Dimension Wellness Framework includes:</a:t>
          </a:r>
        </a:p>
      </dgm:t>
    </dgm:pt>
    <dgm:pt modelId="{B7C802E8-F5F5-4316-B552-0E22CBA0099B}" type="parTrans" cxnId="{D735F593-0AF2-498A-B00B-6FD7B5C1C283}">
      <dgm:prSet/>
      <dgm:spPr/>
      <dgm:t>
        <a:bodyPr/>
        <a:lstStyle/>
        <a:p>
          <a:endParaRPr lang="en-US"/>
        </a:p>
      </dgm:t>
    </dgm:pt>
    <dgm:pt modelId="{71B8D396-5CC0-4391-929E-7BB939A1FB4A}" type="sibTrans" cxnId="{D735F593-0AF2-498A-B00B-6FD7B5C1C283}">
      <dgm:prSet/>
      <dgm:spPr/>
      <dgm:t>
        <a:bodyPr/>
        <a:lstStyle/>
        <a:p>
          <a:endParaRPr lang="en-US"/>
        </a:p>
      </dgm:t>
    </dgm:pt>
    <dgm:pt modelId="{9D7B7CC7-4E03-4F14-A413-663AF422E896}">
      <dgm:prSet/>
      <dgm:spPr/>
      <dgm:t>
        <a:bodyPr/>
        <a:lstStyle/>
        <a:p>
          <a:r>
            <a:rPr lang="en-US"/>
            <a:t>Physical       </a:t>
          </a:r>
        </a:p>
      </dgm:t>
    </dgm:pt>
    <dgm:pt modelId="{67E9ACC4-BF1E-4734-BA64-DB024BF9F5E3}" type="parTrans" cxnId="{0EDB4DBA-AE01-4723-A660-5A19B0D97E7E}">
      <dgm:prSet/>
      <dgm:spPr/>
      <dgm:t>
        <a:bodyPr/>
        <a:lstStyle/>
        <a:p>
          <a:endParaRPr lang="en-US"/>
        </a:p>
      </dgm:t>
    </dgm:pt>
    <dgm:pt modelId="{4CAC4CE7-11DD-48C3-9124-197C37508465}" type="sibTrans" cxnId="{0EDB4DBA-AE01-4723-A660-5A19B0D97E7E}">
      <dgm:prSet/>
      <dgm:spPr/>
      <dgm:t>
        <a:bodyPr/>
        <a:lstStyle/>
        <a:p>
          <a:endParaRPr lang="en-US"/>
        </a:p>
      </dgm:t>
    </dgm:pt>
    <dgm:pt modelId="{BFF91665-5253-4608-80F4-C91C8A872C5B}">
      <dgm:prSet/>
      <dgm:spPr/>
      <dgm:t>
        <a:bodyPr/>
        <a:lstStyle/>
        <a:p>
          <a:r>
            <a:rPr lang="en-US"/>
            <a:t>Social</a:t>
          </a:r>
        </a:p>
      </dgm:t>
    </dgm:pt>
    <dgm:pt modelId="{6425DF47-B27B-4908-84BE-9F78C6C400DE}" type="parTrans" cxnId="{18978B8B-2B2A-4228-AE1B-66E872309CA0}">
      <dgm:prSet/>
      <dgm:spPr/>
      <dgm:t>
        <a:bodyPr/>
        <a:lstStyle/>
        <a:p>
          <a:endParaRPr lang="en-US"/>
        </a:p>
      </dgm:t>
    </dgm:pt>
    <dgm:pt modelId="{30F7FCA3-CF1B-4DC1-BDB2-D2D00C0BBB3B}" type="sibTrans" cxnId="{18978B8B-2B2A-4228-AE1B-66E872309CA0}">
      <dgm:prSet/>
      <dgm:spPr/>
      <dgm:t>
        <a:bodyPr/>
        <a:lstStyle/>
        <a:p>
          <a:endParaRPr lang="en-US"/>
        </a:p>
      </dgm:t>
    </dgm:pt>
    <dgm:pt modelId="{C752C4E1-0B30-408A-B56F-49C20CCC7E16}">
      <dgm:prSet/>
      <dgm:spPr/>
      <dgm:t>
        <a:bodyPr/>
        <a:lstStyle/>
        <a:p>
          <a:r>
            <a:rPr lang="en-US"/>
            <a:t>Intellectual</a:t>
          </a:r>
        </a:p>
      </dgm:t>
    </dgm:pt>
    <dgm:pt modelId="{3D65D6B8-6F9C-41B9-AC54-F2AD2FEA4F13}" type="parTrans" cxnId="{5D4CCE60-693E-45F2-A93D-85C588D86FD5}">
      <dgm:prSet/>
      <dgm:spPr/>
      <dgm:t>
        <a:bodyPr/>
        <a:lstStyle/>
        <a:p>
          <a:endParaRPr lang="en-US"/>
        </a:p>
      </dgm:t>
    </dgm:pt>
    <dgm:pt modelId="{AC279816-45DE-4321-9B4B-A88F072E8320}" type="sibTrans" cxnId="{5D4CCE60-693E-45F2-A93D-85C588D86FD5}">
      <dgm:prSet/>
      <dgm:spPr/>
      <dgm:t>
        <a:bodyPr/>
        <a:lstStyle/>
        <a:p>
          <a:endParaRPr lang="en-US"/>
        </a:p>
      </dgm:t>
    </dgm:pt>
    <dgm:pt modelId="{0D3BAC31-CDC8-4F24-831E-3CEC1284D194}">
      <dgm:prSet/>
      <dgm:spPr/>
      <dgm:t>
        <a:bodyPr/>
        <a:lstStyle/>
        <a:p>
          <a:r>
            <a:rPr lang="en-US"/>
            <a:t>Spiritual</a:t>
          </a:r>
        </a:p>
      </dgm:t>
    </dgm:pt>
    <dgm:pt modelId="{69E1F506-F0DE-4687-860D-6C13E358AC50}" type="parTrans" cxnId="{E25F5D2D-C82D-46C9-A4FE-E414E3066AAD}">
      <dgm:prSet/>
      <dgm:spPr/>
      <dgm:t>
        <a:bodyPr/>
        <a:lstStyle/>
        <a:p>
          <a:endParaRPr lang="en-US"/>
        </a:p>
      </dgm:t>
    </dgm:pt>
    <dgm:pt modelId="{1BBF95D0-2A88-41C9-A150-101C3761F362}" type="sibTrans" cxnId="{E25F5D2D-C82D-46C9-A4FE-E414E3066AAD}">
      <dgm:prSet/>
      <dgm:spPr/>
      <dgm:t>
        <a:bodyPr/>
        <a:lstStyle/>
        <a:p>
          <a:endParaRPr lang="en-US"/>
        </a:p>
      </dgm:t>
    </dgm:pt>
    <dgm:pt modelId="{D3F95EF0-04B2-4B0F-B35A-D12AB6FEB0A0}">
      <dgm:prSet/>
      <dgm:spPr/>
      <dgm:t>
        <a:bodyPr/>
        <a:lstStyle/>
        <a:p>
          <a:r>
            <a:rPr lang="en-US"/>
            <a:t>Financial</a:t>
          </a:r>
        </a:p>
      </dgm:t>
    </dgm:pt>
    <dgm:pt modelId="{7B844892-E349-489D-BF1A-B025FD6D28FE}" type="parTrans" cxnId="{E0C70986-8F90-4D6B-82EB-6BEAB20C7EBE}">
      <dgm:prSet/>
      <dgm:spPr/>
      <dgm:t>
        <a:bodyPr/>
        <a:lstStyle/>
        <a:p>
          <a:endParaRPr lang="en-US"/>
        </a:p>
      </dgm:t>
    </dgm:pt>
    <dgm:pt modelId="{19F743A9-46D6-4C7E-A5A9-6D007C4D1927}" type="sibTrans" cxnId="{E0C70986-8F90-4D6B-82EB-6BEAB20C7EBE}">
      <dgm:prSet/>
      <dgm:spPr/>
      <dgm:t>
        <a:bodyPr/>
        <a:lstStyle/>
        <a:p>
          <a:endParaRPr lang="en-US"/>
        </a:p>
      </dgm:t>
    </dgm:pt>
    <dgm:pt modelId="{542A46D5-2098-42F6-9ACB-C0F6517B1C30}">
      <dgm:prSet/>
      <dgm:spPr/>
      <dgm:t>
        <a:bodyPr/>
        <a:lstStyle/>
        <a:p>
          <a:r>
            <a:rPr lang="en-US"/>
            <a:t>Occupational </a:t>
          </a:r>
        </a:p>
      </dgm:t>
    </dgm:pt>
    <dgm:pt modelId="{DABB9CC2-6D3F-4E1B-9360-B8A55332FB35}" type="parTrans" cxnId="{F06A9A9B-4AA0-4F0E-81A8-8B2632B7F69F}">
      <dgm:prSet/>
      <dgm:spPr/>
      <dgm:t>
        <a:bodyPr/>
        <a:lstStyle/>
        <a:p>
          <a:endParaRPr lang="en-US"/>
        </a:p>
      </dgm:t>
    </dgm:pt>
    <dgm:pt modelId="{C1FE1E1E-D607-4478-8B84-445A2BF45A47}" type="sibTrans" cxnId="{F06A9A9B-4AA0-4F0E-81A8-8B2632B7F69F}">
      <dgm:prSet/>
      <dgm:spPr/>
      <dgm:t>
        <a:bodyPr/>
        <a:lstStyle/>
        <a:p>
          <a:endParaRPr lang="en-US"/>
        </a:p>
      </dgm:t>
    </dgm:pt>
    <dgm:pt modelId="{58AE0361-7701-4C12-87B6-EC32432E8D5A}">
      <dgm:prSet/>
      <dgm:spPr/>
      <dgm:t>
        <a:bodyPr/>
        <a:lstStyle/>
        <a:p>
          <a:r>
            <a:rPr lang="en-US"/>
            <a:t>Emotional</a:t>
          </a:r>
        </a:p>
      </dgm:t>
    </dgm:pt>
    <dgm:pt modelId="{E8D4B682-7B45-4E48-B87E-04F8DE5A8D0A}" type="parTrans" cxnId="{05EAAE61-FC39-4659-9C70-F07771EC0986}">
      <dgm:prSet/>
      <dgm:spPr/>
      <dgm:t>
        <a:bodyPr/>
        <a:lstStyle/>
        <a:p>
          <a:endParaRPr lang="en-US"/>
        </a:p>
      </dgm:t>
    </dgm:pt>
    <dgm:pt modelId="{23C29758-791A-4A6E-AAD9-11C8DD89600F}" type="sibTrans" cxnId="{05EAAE61-FC39-4659-9C70-F07771EC0986}">
      <dgm:prSet/>
      <dgm:spPr/>
      <dgm:t>
        <a:bodyPr/>
        <a:lstStyle/>
        <a:p>
          <a:endParaRPr lang="en-US"/>
        </a:p>
      </dgm:t>
    </dgm:pt>
    <dgm:pt modelId="{930AAD0F-864C-467A-A72E-8AF6C39C51A4}">
      <dgm:prSet/>
      <dgm:spPr/>
      <dgm:t>
        <a:bodyPr/>
        <a:lstStyle/>
        <a:p>
          <a:r>
            <a:rPr lang="en-US"/>
            <a:t>Environment</a:t>
          </a:r>
        </a:p>
      </dgm:t>
    </dgm:pt>
    <dgm:pt modelId="{0915795A-9138-4305-9D46-C4CA6D78CB3C}" type="parTrans" cxnId="{09C9247D-3BB5-4B61-849E-B46E7BDD2B93}">
      <dgm:prSet/>
      <dgm:spPr/>
      <dgm:t>
        <a:bodyPr/>
        <a:lstStyle/>
        <a:p>
          <a:endParaRPr lang="en-US"/>
        </a:p>
      </dgm:t>
    </dgm:pt>
    <dgm:pt modelId="{D33DF3E0-C960-4CA3-9060-6C82ADC98D4D}" type="sibTrans" cxnId="{09C9247D-3BB5-4B61-849E-B46E7BDD2B93}">
      <dgm:prSet/>
      <dgm:spPr/>
      <dgm:t>
        <a:bodyPr/>
        <a:lstStyle/>
        <a:p>
          <a:endParaRPr lang="en-US"/>
        </a:p>
      </dgm:t>
    </dgm:pt>
    <dgm:pt modelId="{1D7A56CE-A307-4221-946B-B1BCD2E6CC45}" type="pres">
      <dgm:prSet presAssocID="{1BEB6DEB-B88D-45F6-8F0C-6E4A9F21CA95}" presName="diagram" presStyleCnt="0">
        <dgm:presLayoutVars>
          <dgm:dir/>
          <dgm:resizeHandles val="exact"/>
        </dgm:presLayoutVars>
      </dgm:prSet>
      <dgm:spPr/>
    </dgm:pt>
    <dgm:pt modelId="{D8EB3EB1-F367-4B9E-9240-88ED91A4A0D2}" type="pres">
      <dgm:prSet presAssocID="{A0F05FD7-ADB3-4C67-A26A-4DCEDAA78B80}" presName="node" presStyleLbl="node1" presStyleIdx="0" presStyleCnt="9">
        <dgm:presLayoutVars>
          <dgm:bulletEnabled val="1"/>
        </dgm:presLayoutVars>
      </dgm:prSet>
      <dgm:spPr/>
    </dgm:pt>
    <dgm:pt modelId="{B4494851-B8F7-4BB9-ADF3-6A2EF996B4C0}" type="pres">
      <dgm:prSet presAssocID="{71B8D396-5CC0-4391-929E-7BB939A1FB4A}" presName="sibTrans" presStyleCnt="0"/>
      <dgm:spPr/>
    </dgm:pt>
    <dgm:pt modelId="{88DC2E54-9197-46BF-ABCC-88653FA13E52}" type="pres">
      <dgm:prSet presAssocID="{9D7B7CC7-4E03-4F14-A413-663AF422E896}" presName="node" presStyleLbl="node1" presStyleIdx="1" presStyleCnt="9">
        <dgm:presLayoutVars>
          <dgm:bulletEnabled val="1"/>
        </dgm:presLayoutVars>
      </dgm:prSet>
      <dgm:spPr/>
    </dgm:pt>
    <dgm:pt modelId="{CFBFB091-515E-48D3-8D60-3787106298A8}" type="pres">
      <dgm:prSet presAssocID="{4CAC4CE7-11DD-48C3-9124-197C37508465}" presName="sibTrans" presStyleCnt="0"/>
      <dgm:spPr/>
    </dgm:pt>
    <dgm:pt modelId="{8CC9F93C-DC68-4D84-AF87-DA66966A48E5}" type="pres">
      <dgm:prSet presAssocID="{BFF91665-5253-4608-80F4-C91C8A872C5B}" presName="node" presStyleLbl="node1" presStyleIdx="2" presStyleCnt="9">
        <dgm:presLayoutVars>
          <dgm:bulletEnabled val="1"/>
        </dgm:presLayoutVars>
      </dgm:prSet>
      <dgm:spPr/>
    </dgm:pt>
    <dgm:pt modelId="{D5C4F562-59DB-4A99-83B2-934D7B4DF063}" type="pres">
      <dgm:prSet presAssocID="{30F7FCA3-CF1B-4DC1-BDB2-D2D00C0BBB3B}" presName="sibTrans" presStyleCnt="0"/>
      <dgm:spPr/>
    </dgm:pt>
    <dgm:pt modelId="{733F4736-CFDB-48EF-BE01-FBA341305EB2}" type="pres">
      <dgm:prSet presAssocID="{C752C4E1-0B30-408A-B56F-49C20CCC7E16}" presName="node" presStyleLbl="node1" presStyleIdx="3" presStyleCnt="9">
        <dgm:presLayoutVars>
          <dgm:bulletEnabled val="1"/>
        </dgm:presLayoutVars>
      </dgm:prSet>
      <dgm:spPr/>
    </dgm:pt>
    <dgm:pt modelId="{B1165B6F-A255-469B-A77C-E674DDEF7996}" type="pres">
      <dgm:prSet presAssocID="{AC279816-45DE-4321-9B4B-A88F072E8320}" presName="sibTrans" presStyleCnt="0"/>
      <dgm:spPr/>
    </dgm:pt>
    <dgm:pt modelId="{C5A053F8-260C-41F4-AB99-B70A81B1BFA0}" type="pres">
      <dgm:prSet presAssocID="{0D3BAC31-CDC8-4F24-831E-3CEC1284D194}" presName="node" presStyleLbl="node1" presStyleIdx="4" presStyleCnt="9">
        <dgm:presLayoutVars>
          <dgm:bulletEnabled val="1"/>
        </dgm:presLayoutVars>
      </dgm:prSet>
      <dgm:spPr/>
    </dgm:pt>
    <dgm:pt modelId="{BD13C492-F4FC-4C11-910E-EAC8424A3062}" type="pres">
      <dgm:prSet presAssocID="{1BBF95D0-2A88-41C9-A150-101C3761F362}" presName="sibTrans" presStyleCnt="0"/>
      <dgm:spPr/>
    </dgm:pt>
    <dgm:pt modelId="{4519A7EA-1002-4235-8452-0616C179F4BB}" type="pres">
      <dgm:prSet presAssocID="{D3F95EF0-04B2-4B0F-B35A-D12AB6FEB0A0}" presName="node" presStyleLbl="node1" presStyleIdx="5" presStyleCnt="9">
        <dgm:presLayoutVars>
          <dgm:bulletEnabled val="1"/>
        </dgm:presLayoutVars>
      </dgm:prSet>
      <dgm:spPr/>
    </dgm:pt>
    <dgm:pt modelId="{B893ABC8-11E2-4E74-A0DA-8EAD2F75B2FC}" type="pres">
      <dgm:prSet presAssocID="{19F743A9-46D6-4C7E-A5A9-6D007C4D1927}" presName="sibTrans" presStyleCnt="0"/>
      <dgm:spPr/>
    </dgm:pt>
    <dgm:pt modelId="{E48C1265-ACAB-4F90-86EB-9BF5B49DA1A6}" type="pres">
      <dgm:prSet presAssocID="{542A46D5-2098-42F6-9ACB-C0F6517B1C30}" presName="node" presStyleLbl="node1" presStyleIdx="6" presStyleCnt="9">
        <dgm:presLayoutVars>
          <dgm:bulletEnabled val="1"/>
        </dgm:presLayoutVars>
      </dgm:prSet>
      <dgm:spPr/>
    </dgm:pt>
    <dgm:pt modelId="{C97CFBEC-563F-4915-999E-F956CB87C18A}" type="pres">
      <dgm:prSet presAssocID="{C1FE1E1E-D607-4478-8B84-445A2BF45A47}" presName="sibTrans" presStyleCnt="0"/>
      <dgm:spPr/>
    </dgm:pt>
    <dgm:pt modelId="{DCC33D94-5718-4C82-97B5-C07A2E61B465}" type="pres">
      <dgm:prSet presAssocID="{58AE0361-7701-4C12-87B6-EC32432E8D5A}" presName="node" presStyleLbl="node1" presStyleIdx="7" presStyleCnt="9">
        <dgm:presLayoutVars>
          <dgm:bulletEnabled val="1"/>
        </dgm:presLayoutVars>
      </dgm:prSet>
      <dgm:spPr/>
    </dgm:pt>
    <dgm:pt modelId="{B54E543D-F3DA-4049-A8EE-E025ECCCCDAB}" type="pres">
      <dgm:prSet presAssocID="{23C29758-791A-4A6E-AAD9-11C8DD89600F}" presName="sibTrans" presStyleCnt="0"/>
      <dgm:spPr/>
    </dgm:pt>
    <dgm:pt modelId="{682B948B-ED86-42D3-8A14-062EDE28703E}" type="pres">
      <dgm:prSet presAssocID="{930AAD0F-864C-467A-A72E-8AF6C39C51A4}" presName="node" presStyleLbl="node1" presStyleIdx="8" presStyleCnt="9">
        <dgm:presLayoutVars>
          <dgm:bulletEnabled val="1"/>
        </dgm:presLayoutVars>
      </dgm:prSet>
      <dgm:spPr/>
    </dgm:pt>
  </dgm:ptLst>
  <dgm:cxnLst>
    <dgm:cxn modelId="{5F2D1A00-594D-47A3-AD8A-47504A0DB6CF}" type="presOf" srcId="{D3F95EF0-04B2-4B0F-B35A-D12AB6FEB0A0}" destId="{4519A7EA-1002-4235-8452-0616C179F4BB}" srcOrd="0" destOrd="0" presId="urn:microsoft.com/office/officeart/2005/8/layout/default"/>
    <dgm:cxn modelId="{BE97B601-D681-4E0F-A520-4A3C70A8701E}" type="presOf" srcId="{0D3BAC31-CDC8-4F24-831E-3CEC1284D194}" destId="{C5A053F8-260C-41F4-AB99-B70A81B1BFA0}" srcOrd="0" destOrd="0" presId="urn:microsoft.com/office/officeart/2005/8/layout/default"/>
    <dgm:cxn modelId="{DFCD6118-158F-4CBB-AD83-972E7AB7478D}" type="presOf" srcId="{542A46D5-2098-42F6-9ACB-C0F6517B1C30}" destId="{E48C1265-ACAB-4F90-86EB-9BF5B49DA1A6}" srcOrd="0" destOrd="0" presId="urn:microsoft.com/office/officeart/2005/8/layout/default"/>
    <dgm:cxn modelId="{10B60319-BC37-4852-9826-5C2E1631EDAB}" type="presOf" srcId="{BFF91665-5253-4608-80F4-C91C8A872C5B}" destId="{8CC9F93C-DC68-4D84-AF87-DA66966A48E5}" srcOrd="0" destOrd="0" presId="urn:microsoft.com/office/officeart/2005/8/layout/default"/>
    <dgm:cxn modelId="{E25F5D2D-C82D-46C9-A4FE-E414E3066AAD}" srcId="{1BEB6DEB-B88D-45F6-8F0C-6E4A9F21CA95}" destId="{0D3BAC31-CDC8-4F24-831E-3CEC1284D194}" srcOrd="4" destOrd="0" parTransId="{69E1F506-F0DE-4687-860D-6C13E358AC50}" sibTransId="{1BBF95D0-2A88-41C9-A150-101C3761F362}"/>
    <dgm:cxn modelId="{5D4CCE60-693E-45F2-A93D-85C588D86FD5}" srcId="{1BEB6DEB-B88D-45F6-8F0C-6E4A9F21CA95}" destId="{C752C4E1-0B30-408A-B56F-49C20CCC7E16}" srcOrd="3" destOrd="0" parTransId="{3D65D6B8-6F9C-41B9-AC54-F2AD2FEA4F13}" sibTransId="{AC279816-45DE-4321-9B4B-A88F072E8320}"/>
    <dgm:cxn modelId="{05EAAE61-FC39-4659-9C70-F07771EC0986}" srcId="{1BEB6DEB-B88D-45F6-8F0C-6E4A9F21CA95}" destId="{58AE0361-7701-4C12-87B6-EC32432E8D5A}" srcOrd="7" destOrd="0" parTransId="{E8D4B682-7B45-4E48-B87E-04F8DE5A8D0A}" sibTransId="{23C29758-791A-4A6E-AAD9-11C8DD89600F}"/>
    <dgm:cxn modelId="{0E3AD648-1913-4B5A-8C96-9A170284EF92}" type="presOf" srcId="{1BEB6DEB-B88D-45F6-8F0C-6E4A9F21CA95}" destId="{1D7A56CE-A307-4221-946B-B1BCD2E6CC45}" srcOrd="0" destOrd="0" presId="urn:microsoft.com/office/officeart/2005/8/layout/default"/>
    <dgm:cxn modelId="{60C77E4C-B0CC-4A79-86EA-D3D9D08D54E0}" type="presOf" srcId="{C752C4E1-0B30-408A-B56F-49C20CCC7E16}" destId="{733F4736-CFDB-48EF-BE01-FBA341305EB2}" srcOrd="0" destOrd="0" presId="urn:microsoft.com/office/officeart/2005/8/layout/default"/>
    <dgm:cxn modelId="{8AC4564D-54B0-4073-BC0B-C1ACBEE70C7B}" type="presOf" srcId="{930AAD0F-864C-467A-A72E-8AF6C39C51A4}" destId="{682B948B-ED86-42D3-8A14-062EDE28703E}" srcOrd="0" destOrd="0" presId="urn:microsoft.com/office/officeart/2005/8/layout/default"/>
    <dgm:cxn modelId="{41274971-2821-42CA-ACD2-C76DF2F673B7}" type="presOf" srcId="{9D7B7CC7-4E03-4F14-A413-663AF422E896}" destId="{88DC2E54-9197-46BF-ABCC-88653FA13E52}" srcOrd="0" destOrd="0" presId="urn:microsoft.com/office/officeart/2005/8/layout/default"/>
    <dgm:cxn modelId="{09C9247D-3BB5-4B61-849E-B46E7BDD2B93}" srcId="{1BEB6DEB-B88D-45F6-8F0C-6E4A9F21CA95}" destId="{930AAD0F-864C-467A-A72E-8AF6C39C51A4}" srcOrd="8" destOrd="0" parTransId="{0915795A-9138-4305-9D46-C4CA6D78CB3C}" sibTransId="{D33DF3E0-C960-4CA3-9060-6C82ADC98D4D}"/>
    <dgm:cxn modelId="{E0C70986-8F90-4D6B-82EB-6BEAB20C7EBE}" srcId="{1BEB6DEB-B88D-45F6-8F0C-6E4A9F21CA95}" destId="{D3F95EF0-04B2-4B0F-B35A-D12AB6FEB0A0}" srcOrd="5" destOrd="0" parTransId="{7B844892-E349-489D-BF1A-B025FD6D28FE}" sibTransId="{19F743A9-46D6-4C7E-A5A9-6D007C4D1927}"/>
    <dgm:cxn modelId="{18978B8B-2B2A-4228-AE1B-66E872309CA0}" srcId="{1BEB6DEB-B88D-45F6-8F0C-6E4A9F21CA95}" destId="{BFF91665-5253-4608-80F4-C91C8A872C5B}" srcOrd="2" destOrd="0" parTransId="{6425DF47-B27B-4908-84BE-9F78C6C400DE}" sibTransId="{30F7FCA3-CF1B-4DC1-BDB2-D2D00C0BBB3B}"/>
    <dgm:cxn modelId="{D735F593-0AF2-498A-B00B-6FD7B5C1C283}" srcId="{1BEB6DEB-B88D-45F6-8F0C-6E4A9F21CA95}" destId="{A0F05FD7-ADB3-4C67-A26A-4DCEDAA78B80}" srcOrd="0" destOrd="0" parTransId="{B7C802E8-F5F5-4316-B552-0E22CBA0099B}" sibTransId="{71B8D396-5CC0-4391-929E-7BB939A1FB4A}"/>
    <dgm:cxn modelId="{F06A9A9B-4AA0-4F0E-81A8-8B2632B7F69F}" srcId="{1BEB6DEB-B88D-45F6-8F0C-6E4A9F21CA95}" destId="{542A46D5-2098-42F6-9ACB-C0F6517B1C30}" srcOrd="6" destOrd="0" parTransId="{DABB9CC2-6D3F-4E1B-9360-B8A55332FB35}" sibTransId="{C1FE1E1E-D607-4478-8B84-445A2BF45A47}"/>
    <dgm:cxn modelId="{0EDB4DBA-AE01-4723-A660-5A19B0D97E7E}" srcId="{1BEB6DEB-B88D-45F6-8F0C-6E4A9F21CA95}" destId="{9D7B7CC7-4E03-4F14-A413-663AF422E896}" srcOrd="1" destOrd="0" parTransId="{67E9ACC4-BF1E-4734-BA64-DB024BF9F5E3}" sibTransId="{4CAC4CE7-11DD-48C3-9124-197C37508465}"/>
    <dgm:cxn modelId="{DF9B0EBF-1156-49ED-9A62-FD011875550B}" type="presOf" srcId="{58AE0361-7701-4C12-87B6-EC32432E8D5A}" destId="{DCC33D94-5718-4C82-97B5-C07A2E61B465}" srcOrd="0" destOrd="0" presId="urn:microsoft.com/office/officeart/2005/8/layout/default"/>
    <dgm:cxn modelId="{A4DC37C8-33A4-4EB7-B513-2D3D8D4789FE}" type="presOf" srcId="{A0F05FD7-ADB3-4C67-A26A-4DCEDAA78B80}" destId="{D8EB3EB1-F367-4B9E-9240-88ED91A4A0D2}" srcOrd="0" destOrd="0" presId="urn:microsoft.com/office/officeart/2005/8/layout/default"/>
    <dgm:cxn modelId="{3AAF68CC-6EB1-4914-8870-D61C413D922B}" type="presParOf" srcId="{1D7A56CE-A307-4221-946B-B1BCD2E6CC45}" destId="{D8EB3EB1-F367-4B9E-9240-88ED91A4A0D2}" srcOrd="0" destOrd="0" presId="urn:microsoft.com/office/officeart/2005/8/layout/default"/>
    <dgm:cxn modelId="{0CFB47E3-01CF-4038-929A-FE1381FBC114}" type="presParOf" srcId="{1D7A56CE-A307-4221-946B-B1BCD2E6CC45}" destId="{B4494851-B8F7-4BB9-ADF3-6A2EF996B4C0}" srcOrd="1" destOrd="0" presId="urn:microsoft.com/office/officeart/2005/8/layout/default"/>
    <dgm:cxn modelId="{5DAB51F1-72CF-4B67-914D-D9F342132CE3}" type="presParOf" srcId="{1D7A56CE-A307-4221-946B-B1BCD2E6CC45}" destId="{88DC2E54-9197-46BF-ABCC-88653FA13E52}" srcOrd="2" destOrd="0" presId="urn:microsoft.com/office/officeart/2005/8/layout/default"/>
    <dgm:cxn modelId="{98F5A7FC-15D2-4024-8493-E4F972E2558A}" type="presParOf" srcId="{1D7A56CE-A307-4221-946B-B1BCD2E6CC45}" destId="{CFBFB091-515E-48D3-8D60-3787106298A8}" srcOrd="3" destOrd="0" presId="urn:microsoft.com/office/officeart/2005/8/layout/default"/>
    <dgm:cxn modelId="{76EA3CE8-60DA-49F0-82FE-AB751D206983}" type="presParOf" srcId="{1D7A56CE-A307-4221-946B-B1BCD2E6CC45}" destId="{8CC9F93C-DC68-4D84-AF87-DA66966A48E5}" srcOrd="4" destOrd="0" presId="urn:microsoft.com/office/officeart/2005/8/layout/default"/>
    <dgm:cxn modelId="{52515C46-8BEB-438C-8384-9AE6E67F48EF}" type="presParOf" srcId="{1D7A56CE-A307-4221-946B-B1BCD2E6CC45}" destId="{D5C4F562-59DB-4A99-83B2-934D7B4DF063}" srcOrd="5" destOrd="0" presId="urn:microsoft.com/office/officeart/2005/8/layout/default"/>
    <dgm:cxn modelId="{9993C83F-AB3A-43DC-A9C5-B595FF80B2DD}" type="presParOf" srcId="{1D7A56CE-A307-4221-946B-B1BCD2E6CC45}" destId="{733F4736-CFDB-48EF-BE01-FBA341305EB2}" srcOrd="6" destOrd="0" presId="urn:microsoft.com/office/officeart/2005/8/layout/default"/>
    <dgm:cxn modelId="{C33C0296-B969-4286-AA67-168E5506EB92}" type="presParOf" srcId="{1D7A56CE-A307-4221-946B-B1BCD2E6CC45}" destId="{B1165B6F-A255-469B-A77C-E674DDEF7996}" srcOrd="7" destOrd="0" presId="urn:microsoft.com/office/officeart/2005/8/layout/default"/>
    <dgm:cxn modelId="{20338A39-C06F-487E-AF8C-7E7BD0D378E3}" type="presParOf" srcId="{1D7A56CE-A307-4221-946B-B1BCD2E6CC45}" destId="{C5A053F8-260C-41F4-AB99-B70A81B1BFA0}" srcOrd="8" destOrd="0" presId="urn:microsoft.com/office/officeart/2005/8/layout/default"/>
    <dgm:cxn modelId="{81BA1532-5E81-4BE3-9771-9D45FE819FA4}" type="presParOf" srcId="{1D7A56CE-A307-4221-946B-B1BCD2E6CC45}" destId="{BD13C492-F4FC-4C11-910E-EAC8424A3062}" srcOrd="9" destOrd="0" presId="urn:microsoft.com/office/officeart/2005/8/layout/default"/>
    <dgm:cxn modelId="{F7DBF24D-D0C6-4064-88EB-79F45858A31F}" type="presParOf" srcId="{1D7A56CE-A307-4221-946B-B1BCD2E6CC45}" destId="{4519A7EA-1002-4235-8452-0616C179F4BB}" srcOrd="10" destOrd="0" presId="urn:microsoft.com/office/officeart/2005/8/layout/default"/>
    <dgm:cxn modelId="{DFF4ABFD-90A4-41D6-9823-9344A26CB9A4}" type="presParOf" srcId="{1D7A56CE-A307-4221-946B-B1BCD2E6CC45}" destId="{B893ABC8-11E2-4E74-A0DA-8EAD2F75B2FC}" srcOrd="11" destOrd="0" presId="urn:microsoft.com/office/officeart/2005/8/layout/default"/>
    <dgm:cxn modelId="{8712B223-9437-43CC-9CD6-5EDCF5ECBDF0}" type="presParOf" srcId="{1D7A56CE-A307-4221-946B-B1BCD2E6CC45}" destId="{E48C1265-ACAB-4F90-86EB-9BF5B49DA1A6}" srcOrd="12" destOrd="0" presId="urn:microsoft.com/office/officeart/2005/8/layout/default"/>
    <dgm:cxn modelId="{A664CA6F-B31D-4331-8785-F5312C669956}" type="presParOf" srcId="{1D7A56CE-A307-4221-946B-B1BCD2E6CC45}" destId="{C97CFBEC-563F-4915-999E-F956CB87C18A}" srcOrd="13" destOrd="0" presId="urn:microsoft.com/office/officeart/2005/8/layout/default"/>
    <dgm:cxn modelId="{776AC2D8-3780-41F8-89D5-6C871AB6BAA9}" type="presParOf" srcId="{1D7A56CE-A307-4221-946B-B1BCD2E6CC45}" destId="{DCC33D94-5718-4C82-97B5-C07A2E61B465}" srcOrd="14" destOrd="0" presId="urn:microsoft.com/office/officeart/2005/8/layout/default"/>
    <dgm:cxn modelId="{53B77947-F31C-43A8-9E02-1420731A4B85}" type="presParOf" srcId="{1D7A56CE-A307-4221-946B-B1BCD2E6CC45}" destId="{B54E543D-F3DA-4049-A8EE-E025ECCCCDAB}" srcOrd="15" destOrd="0" presId="urn:microsoft.com/office/officeart/2005/8/layout/default"/>
    <dgm:cxn modelId="{2B9DC2D1-E654-4C73-BDCF-35F679C2604C}" type="presParOf" srcId="{1D7A56CE-A307-4221-946B-B1BCD2E6CC45}" destId="{682B948B-ED86-42D3-8A14-062EDE28703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B3EB1-F367-4B9E-9240-88ED91A4A0D2}">
      <dsp:nvSpPr>
        <dsp:cNvPr id="0" name=""/>
        <dsp:cNvSpPr/>
      </dsp:nvSpPr>
      <dsp:spPr>
        <a:xfrm>
          <a:off x="792688" y="798"/>
          <a:ext cx="1862007" cy="11172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8 Dimension Wellness Framework includes:</a:t>
          </a:r>
        </a:p>
      </dsp:txBody>
      <dsp:txXfrm>
        <a:off x="792688" y="798"/>
        <a:ext cx="1862007" cy="1117204"/>
      </dsp:txXfrm>
    </dsp:sp>
    <dsp:sp modelId="{88DC2E54-9197-46BF-ABCC-88653FA13E52}">
      <dsp:nvSpPr>
        <dsp:cNvPr id="0" name=""/>
        <dsp:cNvSpPr/>
      </dsp:nvSpPr>
      <dsp:spPr>
        <a:xfrm>
          <a:off x="2840896" y="798"/>
          <a:ext cx="1862007" cy="11172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Physical       </a:t>
          </a:r>
        </a:p>
      </dsp:txBody>
      <dsp:txXfrm>
        <a:off x="2840896" y="798"/>
        <a:ext cx="1862007" cy="1117204"/>
      </dsp:txXfrm>
    </dsp:sp>
    <dsp:sp modelId="{8CC9F93C-DC68-4D84-AF87-DA66966A48E5}">
      <dsp:nvSpPr>
        <dsp:cNvPr id="0" name=""/>
        <dsp:cNvSpPr/>
      </dsp:nvSpPr>
      <dsp:spPr>
        <a:xfrm>
          <a:off x="4889104" y="798"/>
          <a:ext cx="1862007" cy="11172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Social</a:t>
          </a:r>
        </a:p>
      </dsp:txBody>
      <dsp:txXfrm>
        <a:off x="4889104" y="798"/>
        <a:ext cx="1862007" cy="1117204"/>
      </dsp:txXfrm>
    </dsp:sp>
    <dsp:sp modelId="{733F4736-CFDB-48EF-BE01-FBA341305EB2}">
      <dsp:nvSpPr>
        <dsp:cNvPr id="0" name=""/>
        <dsp:cNvSpPr/>
      </dsp:nvSpPr>
      <dsp:spPr>
        <a:xfrm>
          <a:off x="792688" y="1304203"/>
          <a:ext cx="1862007" cy="11172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Intellectual</a:t>
          </a:r>
        </a:p>
      </dsp:txBody>
      <dsp:txXfrm>
        <a:off x="792688" y="1304203"/>
        <a:ext cx="1862007" cy="1117204"/>
      </dsp:txXfrm>
    </dsp:sp>
    <dsp:sp modelId="{C5A053F8-260C-41F4-AB99-B70A81B1BFA0}">
      <dsp:nvSpPr>
        <dsp:cNvPr id="0" name=""/>
        <dsp:cNvSpPr/>
      </dsp:nvSpPr>
      <dsp:spPr>
        <a:xfrm>
          <a:off x="2840896" y="1304203"/>
          <a:ext cx="1862007" cy="11172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Spiritual</a:t>
          </a:r>
        </a:p>
      </dsp:txBody>
      <dsp:txXfrm>
        <a:off x="2840896" y="1304203"/>
        <a:ext cx="1862007" cy="1117204"/>
      </dsp:txXfrm>
    </dsp:sp>
    <dsp:sp modelId="{4519A7EA-1002-4235-8452-0616C179F4BB}">
      <dsp:nvSpPr>
        <dsp:cNvPr id="0" name=""/>
        <dsp:cNvSpPr/>
      </dsp:nvSpPr>
      <dsp:spPr>
        <a:xfrm>
          <a:off x="4889104" y="1304203"/>
          <a:ext cx="1862007" cy="11172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Financial</a:t>
          </a:r>
        </a:p>
      </dsp:txBody>
      <dsp:txXfrm>
        <a:off x="4889104" y="1304203"/>
        <a:ext cx="1862007" cy="1117204"/>
      </dsp:txXfrm>
    </dsp:sp>
    <dsp:sp modelId="{E48C1265-ACAB-4F90-86EB-9BF5B49DA1A6}">
      <dsp:nvSpPr>
        <dsp:cNvPr id="0" name=""/>
        <dsp:cNvSpPr/>
      </dsp:nvSpPr>
      <dsp:spPr>
        <a:xfrm>
          <a:off x="792688" y="2607608"/>
          <a:ext cx="1862007" cy="11172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Occupational </a:t>
          </a:r>
        </a:p>
      </dsp:txBody>
      <dsp:txXfrm>
        <a:off x="792688" y="2607608"/>
        <a:ext cx="1862007" cy="1117204"/>
      </dsp:txXfrm>
    </dsp:sp>
    <dsp:sp modelId="{DCC33D94-5718-4C82-97B5-C07A2E61B465}">
      <dsp:nvSpPr>
        <dsp:cNvPr id="0" name=""/>
        <dsp:cNvSpPr/>
      </dsp:nvSpPr>
      <dsp:spPr>
        <a:xfrm>
          <a:off x="2840896" y="2607608"/>
          <a:ext cx="1862007" cy="11172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Emotional</a:t>
          </a:r>
        </a:p>
      </dsp:txBody>
      <dsp:txXfrm>
        <a:off x="2840896" y="2607608"/>
        <a:ext cx="1862007" cy="1117204"/>
      </dsp:txXfrm>
    </dsp:sp>
    <dsp:sp modelId="{682B948B-ED86-42D3-8A14-062EDE28703E}">
      <dsp:nvSpPr>
        <dsp:cNvPr id="0" name=""/>
        <dsp:cNvSpPr/>
      </dsp:nvSpPr>
      <dsp:spPr>
        <a:xfrm>
          <a:off x="4889104" y="2607608"/>
          <a:ext cx="1862007" cy="11172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Environment</a:t>
          </a:r>
        </a:p>
      </dsp:txBody>
      <dsp:txXfrm>
        <a:off x="4889104" y="2607608"/>
        <a:ext cx="1862007" cy="1117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BBA11-9B71-42CE-AAB0-E04DCDB4FFDC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472F6-5FC4-42EC-B504-0BAFB0791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2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08C8-17C8-4647-BAB3-6B63AB0D95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908C8-17C8-4647-BAB3-6B63AB0D95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0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2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0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3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7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3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293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03B9BEC-FF92-475F-9B0D-959450540246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859DE99-EFDE-419C-8DCE-7DA359F06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97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.emory.edu/eu/wellness/index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r.emory.edu/eu/work-life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352800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n-US" sz="3600" dirty="0">
                <a:latin typeface="Bookman Old Style" panose="02050604050505020204" pitchFamily="18" charset="0"/>
              </a:rPr>
              <a:t>Wellness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657600"/>
            <a:ext cx="5123755" cy="1828800"/>
          </a:xfrm>
        </p:spPr>
        <p:txBody>
          <a:bodyPr>
            <a:normAutofit/>
          </a:bodyPr>
          <a:lstStyle/>
          <a:p>
            <a:r>
              <a:rPr lang="en-US" sz="2300" dirty="0">
                <a:latin typeface="Bookman Old Style" panose="02050604050505020204" pitchFamily="18" charset="0"/>
              </a:rPr>
              <a:t>March 4, 2020</a:t>
            </a:r>
          </a:p>
          <a:p>
            <a:r>
              <a:rPr lang="en-US" sz="2300" dirty="0">
                <a:latin typeface="Bookman Old Style" panose="02050604050505020204" pitchFamily="18" charset="0"/>
              </a:rPr>
              <a:t>Mark Ackerman, PhD</a:t>
            </a:r>
          </a:p>
          <a:p>
            <a:r>
              <a:rPr lang="en-US" sz="2300" dirty="0">
                <a:latin typeface="Bookman Old Style" panose="02050604050505020204" pitchFamily="18" charset="0"/>
              </a:rPr>
              <a:t>Chanda Graves, PhD</a:t>
            </a:r>
          </a:p>
          <a:p>
            <a:r>
              <a:rPr lang="en-US" sz="2300" dirty="0">
                <a:latin typeface="Bookman Old Style" panose="02050604050505020204" pitchFamily="18" charset="0"/>
              </a:rPr>
              <a:t>Catherine Rice, PhD</a:t>
            </a:r>
          </a:p>
        </p:txBody>
      </p:sp>
    </p:spTree>
    <p:extLst>
      <p:ext uri="{BB962C8B-B14F-4D97-AF65-F5344CB8AC3E}">
        <p14:creationId xmlns:p14="http://schemas.microsoft.com/office/powerpoint/2010/main" val="3798009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wellness resources exist for faculty?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“Lifestyle is medicine”</a:t>
            </a:r>
          </a:p>
          <a:p>
            <a:r>
              <a:rPr lang="en-US" sz="2800" dirty="0"/>
              <a:t>Wellness promotion: regular exercise, good quality diet, moderate weight (BMI&lt;25), if you smoke: quit, stress management, social support, spirituality</a:t>
            </a:r>
          </a:p>
          <a:p>
            <a:r>
              <a:rPr lang="en-US" sz="2800" dirty="0"/>
              <a:t>Consider: join the Emory gym, develop avocational interests, cultivate network of friends, engage in spiritual pursuits</a:t>
            </a:r>
          </a:p>
        </p:txBody>
      </p:sp>
    </p:spTree>
    <p:extLst>
      <p:ext uri="{BB962C8B-B14F-4D97-AF65-F5344CB8AC3E}">
        <p14:creationId xmlns:p14="http://schemas.microsoft.com/office/powerpoint/2010/main" val="46009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80960" cy="1033806"/>
          </a:xfrm>
        </p:spPr>
        <p:txBody>
          <a:bodyPr>
            <a:noAutofit/>
          </a:bodyPr>
          <a:lstStyle/>
          <a:p>
            <a:r>
              <a:rPr lang="en-US" sz="3600" dirty="0"/>
              <a:t>What wellness resources exist for faculty?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680960" cy="4800600"/>
          </a:xfrm>
        </p:spPr>
        <p:txBody>
          <a:bodyPr>
            <a:normAutofit/>
          </a:bodyPr>
          <a:lstStyle/>
          <a:p>
            <a:r>
              <a:rPr lang="en-US" sz="2600" dirty="0"/>
              <a:t>Emory Faculty Benefits/General Health </a:t>
            </a:r>
          </a:p>
          <a:p>
            <a:pPr lvl="1"/>
            <a:r>
              <a:rPr lang="en-US" sz="2400" dirty="0"/>
              <a:t>Health Emory Connect Platform</a:t>
            </a:r>
          </a:p>
          <a:p>
            <a:pPr lvl="1"/>
            <a:r>
              <a:rPr lang="en-US" sz="2400" dirty="0"/>
              <a:t>Health Risk Assessment (HRA)</a:t>
            </a:r>
          </a:p>
          <a:p>
            <a:pPr lvl="1"/>
            <a:r>
              <a:rPr lang="en-US" sz="2400" dirty="0"/>
              <a:t>Diabetes Prevention Program (DPP)</a:t>
            </a:r>
          </a:p>
          <a:p>
            <a:pPr lvl="1"/>
            <a:r>
              <a:rPr lang="en-US" sz="2400" dirty="0"/>
              <a:t>Annual Prevention Exam</a:t>
            </a:r>
          </a:p>
          <a:p>
            <a:pPr lvl="1"/>
            <a:r>
              <a:rPr lang="en-US" sz="2400" dirty="0"/>
              <a:t>Colonoscopy or </a:t>
            </a:r>
            <a:r>
              <a:rPr lang="en-US" sz="2400" dirty="0" err="1"/>
              <a:t>Cologuard</a:t>
            </a:r>
            <a:r>
              <a:rPr lang="en-US" sz="2400" dirty="0"/>
              <a:t> Test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51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80960" cy="1033806"/>
          </a:xfrm>
        </p:spPr>
        <p:txBody>
          <a:bodyPr>
            <a:noAutofit/>
          </a:bodyPr>
          <a:lstStyle/>
          <a:p>
            <a:r>
              <a:rPr lang="en-US" sz="3600" dirty="0"/>
              <a:t>What wellness resources exist for faculty?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76400"/>
            <a:ext cx="7680960" cy="4800600"/>
          </a:xfrm>
        </p:spPr>
        <p:txBody>
          <a:bodyPr>
            <a:normAutofit/>
          </a:bodyPr>
          <a:lstStyle/>
          <a:p>
            <a:r>
              <a:rPr lang="en-US" sz="2600" dirty="0"/>
              <a:t>Emory Faculty Benefits/General Health </a:t>
            </a:r>
          </a:p>
          <a:p>
            <a:pPr lvl="1"/>
            <a:r>
              <a:rPr lang="en-US" sz="2400" dirty="0"/>
              <a:t>Blood Pressure Kiosks</a:t>
            </a:r>
          </a:p>
          <a:p>
            <a:pPr lvl="1"/>
            <a:r>
              <a:rPr lang="en-US" sz="2400" dirty="0"/>
              <a:t>Express Care Clinic (free)</a:t>
            </a:r>
          </a:p>
          <a:p>
            <a:pPr lvl="1"/>
            <a:r>
              <a:rPr lang="en-US" sz="2400" dirty="0"/>
              <a:t>Ergonomic Assistance </a:t>
            </a:r>
          </a:p>
          <a:p>
            <a:pPr lvl="1"/>
            <a:r>
              <a:rPr lang="en-US" sz="2400" dirty="0"/>
              <a:t>EVIP Line </a:t>
            </a:r>
          </a:p>
          <a:p>
            <a:pPr lvl="1"/>
            <a:r>
              <a:rPr lang="en-US" sz="2400" dirty="0"/>
              <a:t>Flu Vaccines</a:t>
            </a:r>
          </a:p>
          <a:p>
            <a:pPr lvl="1"/>
            <a:r>
              <a:rPr lang="en-US" sz="2400" dirty="0"/>
              <a:t>Occupational Injury Management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2146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8096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Activity and Fitness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47800"/>
            <a:ext cx="7680960" cy="5181600"/>
          </a:xfrm>
        </p:spPr>
        <p:txBody>
          <a:bodyPr>
            <a:normAutofit/>
          </a:bodyPr>
          <a:lstStyle/>
          <a:p>
            <a:r>
              <a:rPr lang="en-US" sz="2600" dirty="0"/>
              <a:t>Discounted pricing on Fitness Facilities </a:t>
            </a:r>
          </a:p>
          <a:p>
            <a:r>
              <a:rPr lang="en-US" sz="2600" dirty="0"/>
              <a:t>Walking</a:t>
            </a:r>
          </a:p>
          <a:p>
            <a:pPr lvl="1"/>
            <a:r>
              <a:rPr lang="en-US" sz="2400" dirty="0"/>
              <a:t>List of Walking Places</a:t>
            </a:r>
          </a:p>
          <a:p>
            <a:pPr lvl="1"/>
            <a:r>
              <a:rPr lang="en-US" sz="2400" dirty="0"/>
              <a:t>Walking tours lead by Emory’s Health and Wellness Team</a:t>
            </a:r>
          </a:p>
          <a:p>
            <a:pPr lvl="1"/>
            <a:r>
              <a:rPr lang="en-US" sz="2400" dirty="0"/>
              <a:t>Walking Groups</a:t>
            </a:r>
          </a:p>
          <a:p>
            <a:r>
              <a:rPr lang="en-US" sz="2600" dirty="0"/>
              <a:t>Biking</a:t>
            </a:r>
          </a:p>
          <a:p>
            <a:pPr lvl="1"/>
            <a:r>
              <a:rPr lang="en-US" sz="2400" dirty="0"/>
              <a:t>On campus bike rentals</a:t>
            </a:r>
          </a:p>
          <a:p>
            <a:pPr lvl="1"/>
            <a:r>
              <a:rPr lang="en-US" sz="2400" dirty="0"/>
              <a:t>Employee cycling network</a:t>
            </a:r>
          </a:p>
          <a:p>
            <a:pPr lvl="1"/>
            <a:r>
              <a:rPr lang="en-US" sz="2400" dirty="0"/>
              <a:t>Graduate and Undergraduate biking social groups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74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8096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Physical Activity and Fitness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277" y="1524000"/>
            <a:ext cx="7680960" cy="5181600"/>
          </a:xfrm>
        </p:spPr>
        <p:txBody>
          <a:bodyPr>
            <a:normAutofit/>
          </a:bodyPr>
          <a:lstStyle/>
          <a:p>
            <a:r>
              <a:rPr lang="en-US" sz="2600" dirty="0"/>
              <a:t>Active Works</a:t>
            </a:r>
          </a:p>
          <a:p>
            <a:pPr lvl="1"/>
            <a:r>
              <a:rPr lang="en-US" sz="2400" dirty="0"/>
              <a:t>Groups to add more activity in your work day</a:t>
            </a:r>
          </a:p>
          <a:p>
            <a:r>
              <a:rPr lang="en-US" sz="2600" dirty="0"/>
              <a:t>Discounted Pricing for a Fitbit</a:t>
            </a:r>
          </a:p>
          <a:p>
            <a:r>
              <a:rPr lang="en-US" sz="2600" dirty="0"/>
              <a:t>Pre-recorded webinars or videos on topics related to exercise and physical fitness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8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8096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Healthy Eating &amp; Weight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80960" cy="4800600"/>
          </a:xfrm>
        </p:spPr>
        <p:txBody>
          <a:bodyPr>
            <a:normAutofit/>
          </a:bodyPr>
          <a:lstStyle/>
          <a:p>
            <a:r>
              <a:rPr lang="en-US" sz="2600" dirty="0"/>
              <a:t>Operation Eat Right Nutritional Challenge</a:t>
            </a:r>
          </a:p>
          <a:p>
            <a:r>
              <a:rPr lang="en-US" sz="2600" dirty="0"/>
              <a:t>Better Choice Label  - Emory Dining</a:t>
            </a:r>
          </a:p>
          <a:p>
            <a:r>
              <a:rPr lang="en-US" sz="2600" dirty="0"/>
              <a:t>Emory Farmer’s Market</a:t>
            </a:r>
          </a:p>
          <a:p>
            <a:r>
              <a:rPr lang="en-US" sz="2600" dirty="0"/>
              <a:t>Community Supported Agriculture (CSA) </a:t>
            </a:r>
          </a:p>
          <a:p>
            <a:pPr lvl="1"/>
            <a:r>
              <a:rPr lang="en-US" sz="2400" dirty="0"/>
              <a:t>Emory pick up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70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68096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Healthy Eating &amp; Weight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80960" cy="4800600"/>
          </a:xfrm>
        </p:spPr>
        <p:txBody>
          <a:bodyPr>
            <a:normAutofit/>
          </a:bodyPr>
          <a:lstStyle/>
          <a:p>
            <a:r>
              <a:rPr lang="en-US" sz="2600" dirty="0"/>
              <a:t>Healthy Vending Machine Locations</a:t>
            </a:r>
          </a:p>
          <a:p>
            <a:r>
              <a:rPr lang="en-US" sz="2600" dirty="0"/>
              <a:t>Weight Watchers</a:t>
            </a:r>
          </a:p>
          <a:p>
            <a:r>
              <a:rPr lang="en-US" sz="2600" dirty="0"/>
              <a:t>Pre-recorded Webinars/Videos</a:t>
            </a:r>
          </a:p>
          <a:p>
            <a:r>
              <a:rPr lang="en-US" sz="2600" dirty="0"/>
              <a:t>Weight Management Listserv</a:t>
            </a:r>
          </a:p>
          <a:p>
            <a:r>
              <a:rPr lang="en-US" sz="2600" dirty="0"/>
              <a:t>Health Emory Connect for tracking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083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6CAB0E-C367-431A-932E-79A7BCB0B6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7"/>
          <a:stretch/>
        </p:blipFill>
        <p:spPr>
          <a:xfrm>
            <a:off x="838200" y="419100"/>
            <a:ext cx="730975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86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8096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Stress/ Emotional Health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01000" cy="466344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Faculty Staff Assistance Program (FSAP)</a:t>
            </a:r>
          </a:p>
          <a:p>
            <a:r>
              <a:rPr lang="en-US" sz="2800" dirty="0"/>
              <a:t>Online Mental Health Screening</a:t>
            </a:r>
          </a:p>
          <a:p>
            <a:r>
              <a:rPr lang="en-US" sz="2800" dirty="0"/>
              <a:t>Counseling</a:t>
            </a:r>
          </a:p>
          <a:p>
            <a:r>
              <a:rPr lang="en-US" sz="2800" dirty="0"/>
              <a:t>Financial Wellness</a:t>
            </a:r>
          </a:p>
          <a:p>
            <a:r>
              <a:rPr lang="en-US" sz="2800" dirty="0"/>
              <a:t>Refresh from Stress</a:t>
            </a:r>
          </a:p>
          <a:p>
            <a:r>
              <a:rPr lang="en-US" sz="2800" dirty="0"/>
              <a:t>Pre-recorded Webinars/Videos</a:t>
            </a:r>
          </a:p>
          <a:p>
            <a:r>
              <a:rPr lang="en-US" sz="2800" dirty="0"/>
              <a:t>Meditation</a:t>
            </a:r>
          </a:p>
          <a:p>
            <a:r>
              <a:rPr lang="en-US" sz="2800" dirty="0"/>
              <a:t>Smoking Cessation</a:t>
            </a:r>
          </a:p>
          <a:p>
            <a:r>
              <a:rPr lang="en-US" sz="2800" dirty="0"/>
              <a:t>Website </a:t>
            </a:r>
            <a:r>
              <a:rPr lang="en-US" sz="2600" dirty="0">
                <a:hlinkClick r:id="rId2"/>
              </a:rPr>
              <a:t>https://www.hr.emory.edu/eu/wellness/index.html</a:t>
            </a:r>
            <a:endParaRPr lang="en-US" sz="2600" dirty="0"/>
          </a:p>
          <a:p>
            <a:pPr marL="274320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82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Work/Life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03120"/>
            <a:ext cx="7680960" cy="429768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Children and Family</a:t>
            </a:r>
          </a:p>
          <a:p>
            <a:r>
              <a:rPr lang="en-US" sz="2800" dirty="0"/>
              <a:t>Adult and Elder Care</a:t>
            </a:r>
          </a:p>
          <a:p>
            <a:r>
              <a:rPr lang="en-US" sz="2800" dirty="0"/>
              <a:t>Financial Programs</a:t>
            </a:r>
          </a:p>
          <a:p>
            <a:r>
              <a:rPr lang="en-US" sz="2800" dirty="0"/>
              <a:t>Workplace Flexibility</a:t>
            </a:r>
          </a:p>
          <a:p>
            <a:r>
              <a:rPr lang="en-US" sz="2800" dirty="0"/>
              <a:t>Transitioning to Retirement</a:t>
            </a:r>
          </a:p>
          <a:p>
            <a:r>
              <a:rPr lang="en-US" sz="2800" dirty="0"/>
              <a:t>Work life Resource Library</a:t>
            </a:r>
          </a:p>
          <a:p>
            <a:endParaRPr lang="en-US" dirty="0"/>
          </a:p>
          <a:p>
            <a:r>
              <a:rPr lang="en-US" sz="2800" u="sng" dirty="0"/>
              <a:t>Website</a:t>
            </a:r>
          </a:p>
          <a:p>
            <a:pPr lvl="1"/>
            <a:r>
              <a:rPr lang="en-US" sz="2800" dirty="0"/>
              <a:t> </a:t>
            </a:r>
            <a:r>
              <a:rPr lang="en-US" sz="2800" dirty="0">
                <a:hlinkClick r:id="rId2"/>
              </a:rPr>
              <a:t>https://www.hr.emory.edu/eu/work-life/index.html</a:t>
            </a:r>
            <a:endParaRPr lang="en-US" sz="2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34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What  is Wellness?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B1527-EAD8-46B9-BFD4-FB9715F6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 conscious and deliberate process of choices for a healthier and more satisfying lifestyle</a:t>
            </a:r>
          </a:p>
          <a:p>
            <a:r>
              <a:rPr lang="en-US" sz="2600" dirty="0"/>
              <a:t>A wellness approach is a lifestyle that supports healthy habits that have positive effects on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2657214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strategies do you recommend for avoiding burnout?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Make time for self-care</a:t>
            </a:r>
          </a:p>
          <a:p>
            <a:pPr lvl="1"/>
            <a:r>
              <a:rPr lang="en-US" sz="2400" dirty="0"/>
              <a:t>Use your vacation time</a:t>
            </a:r>
          </a:p>
          <a:p>
            <a:pPr lvl="1"/>
            <a:r>
              <a:rPr lang="en-US" sz="2400" dirty="0"/>
              <a:t>Learn to meditate</a:t>
            </a:r>
          </a:p>
          <a:p>
            <a:pPr lvl="1"/>
            <a:r>
              <a:rPr lang="en-US" sz="2400" dirty="0"/>
              <a:t>Seek support of colleagues and friends</a:t>
            </a:r>
          </a:p>
          <a:p>
            <a:pPr lvl="1"/>
            <a:r>
              <a:rPr lang="en-US" sz="2400" dirty="0"/>
              <a:t>Engage in hobbies</a:t>
            </a:r>
          </a:p>
          <a:p>
            <a:pPr lvl="1"/>
            <a:r>
              <a:rPr lang="en-US" sz="2400" dirty="0"/>
              <a:t>Develop a stress management plan</a:t>
            </a:r>
          </a:p>
          <a:p>
            <a:pPr lvl="1"/>
            <a:r>
              <a:rPr lang="en-US" sz="2400" dirty="0"/>
              <a:t>Volunteer in your community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82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80960" cy="1371600"/>
          </a:xfrm>
        </p:spPr>
        <p:txBody>
          <a:bodyPr>
            <a:noAutofit/>
          </a:bodyPr>
          <a:lstStyle/>
          <a:p>
            <a:r>
              <a:rPr lang="en-US" sz="3600" dirty="0"/>
              <a:t>What strategies do you recommend for avoiding burnout?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083" y="1929161"/>
            <a:ext cx="7680960" cy="4114800"/>
          </a:xfrm>
        </p:spPr>
        <p:txBody>
          <a:bodyPr>
            <a:normAutofit/>
          </a:bodyPr>
          <a:lstStyle/>
          <a:p>
            <a:r>
              <a:rPr lang="en-US" sz="2600" dirty="0"/>
              <a:t>Increase autonomy whenever possible:</a:t>
            </a:r>
          </a:p>
          <a:p>
            <a:pPr lvl="1"/>
            <a:r>
              <a:rPr lang="en-US" sz="2600" dirty="0"/>
              <a:t>scheduling, session length, case mix, and flexible working hours</a:t>
            </a:r>
          </a:p>
          <a:p>
            <a:r>
              <a:rPr lang="en-US" sz="2600" dirty="0"/>
              <a:t>Set limits without guilt</a:t>
            </a:r>
          </a:p>
          <a:p>
            <a:r>
              <a:rPr lang="en-US" sz="2600" dirty="0"/>
              <a:t>Make healthy behaviors a priority </a:t>
            </a:r>
          </a:p>
          <a:p>
            <a:pPr lvl="1"/>
            <a:r>
              <a:rPr lang="en-US" sz="2600" dirty="0"/>
              <a:t>book time off, exercise, and relaxation</a:t>
            </a:r>
          </a:p>
          <a:p>
            <a:r>
              <a:rPr lang="en-US" sz="2800" dirty="0"/>
              <a:t>Attack perfectionism </a:t>
            </a:r>
          </a:p>
          <a:p>
            <a:pPr lvl="1"/>
            <a:r>
              <a:rPr lang="en-US" sz="2600" dirty="0"/>
              <a:t>accept limitations, fallibility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F901F-2315-4E5A-88E7-1D794DCB30BC}"/>
              </a:ext>
            </a:extLst>
          </p:cNvPr>
          <p:cNvSpPr txBox="1"/>
          <p:nvPr/>
        </p:nvSpPr>
        <p:spPr>
          <a:xfrm>
            <a:off x="1524000" y="6043961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Myers, M. (2015). Burnout in Psychiatrists. Retrieved March 1, 2020 from https://www.psychcongress.com/blog/burnout-psychiatrists</a:t>
            </a:r>
          </a:p>
        </p:txBody>
      </p:sp>
    </p:spTree>
    <p:extLst>
      <p:ext uri="{BB962C8B-B14F-4D97-AF65-F5344CB8AC3E}">
        <p14:creationId xmlns:p14="http://schemas.microsoft.com/office/powerpoint/2010/main" val="288014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80960" cy="1371600"/>
          </a:xfrm>
        </p:spPr>
        <p:txBody>
          <a:bodyPr>
            <a:noAutofit/>
          </a:bodyPr>
          <a:lstStyle/>
          <a:p>
            <a:r>
              <a:rPr lang="en-US" sz="3600" dirty="0"/>
              <a:t>What strategies do you recommend for avoiding burnout?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083" y="1929161"/>
            <a:ext cx="7680960" cy="4114800"/>
          </a:xfrm>
        </p:spPr>
        <p:txBody>
          <a:bodyPr>
            <a:normAutofit/>
          </a:bodyPr>
          <a:lstStyle/>
          <a:p>
            <a:r>
              <a:rPr lang="en-US" sz="2600" dirty="0"/>
              <a:t>Embrace interpersonal support</a:t>
            </a:r>
          </a:p>
          <a:p>
            <a:r>
              <a:rPr lang="en-US" sz="2600" dirty="0"/>
              <a:t>Share feelings openly in a safe milieu with others</a:t>
            </a:r>
          </a:p>
          <a:p>
            <a:r>
              <a:rPr lang="en-US" sz="2600" dirty="0"/>
              <a:t>Learn and practice mindfulness meditation</a:t>
            </a:r>
          </a:p>
          <a:p>
            <a:r>
              <a:rPr lang="en-US" sz="2600" dirty="0"/>
              <a:t>Mentor younger colleagues and receive mentorship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F901F-2315-4E5A-88E7-1D794DCB30BC}"/>
              </a:ext>
            </a:extLst>
          </p:cNvPr>
          <p:cNvSpPr txBox="1"/>
          <p:nvPr/>
        </p:nvSpPr>
        <p:spPr>
          <a:xfrm>
            <a:off x="1524000" y="6043961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Myers, M. (2015). Burnout in Psychiatrists. Retrieved March 1, 2020 from https://www.psychcongress.com/blog/burnout-psychiatrists</a:t>
            </a:r>
          </a:p>
        </p:txBody>
      </p:sp>
    </p:spTree>
    <p:extLst>
      <p:ext uri="{BB962C8B-B14F-4D97-AF65-F5344CB8AC3E}">
        <p14:creationId xmlns:p14="http://schemas.microsoft.com/office/powerpoint/2010/main" val="2800992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faculty integrate wellness into their personal and professional lives?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6388" y="2743200"/>
            <a:ext cx="7680960" cy="3048000"/>
          </a:xfrm>
        </p:spPr>
        <p:txBody>
          <a:bodyPr>
            <a:noAutofit/>
          </a:bodyPr>
          <a:lstStyle/>
          <a:p>
            <a:r>
              <a:rPr lang="en-US" sz="3200" dirty="0"/>
              <a:t>Create a culture of wellness</a:t>
            </a:r>
          </a:p>
          <a:p>
            <a:r>
              <a:rPr lang="en-US" sz="3200" dirty="0"/>
              <a:t>Prioritize wellness</a:t>
            </a:r>
          </a:p>
          <a:p>
            <a:r>
              <a:rPr lang="en-US" sz="3200" dirty="0"/>
              <a:t>Faculty Training in Mind Body Medicine</a:t>
            </a:r>
          </a:p>
          <a:p>
            <a:r>
              <a:rPr lang="en-US" sz="3200" dirty="0"/>
              <a:t>Start with smaller/easier changes</a:t>
            </a:r>
          </a:p>
        </p:txBody>
      </p:sp>
    </p:spTree>
    <p:extLst>
      <p:ext uri="{BB962C8B-B14F-4D97-AF65-F5344CB8AC3E}">
        <p14:creationId xmlns:p14="http://schemas.microsoft.com/office/powerpoint/2010/main" val="322892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How Can Wellness Be Integrated?</a:t>
            </a:r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8B1527-EAD8-46B9-BFD4-FB9715F6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Autism example</a:t>
            </a:r>
          </a:p>
        </p:txBody>
      </p:sp>
    </p:spTree>
    <p:extLst>
      <p:ext uri="{BB962C8B-B14F-4D97-AF65-F5344CB8AC3E}">
        <p14:creationId xmlns:p14="http://schemas.microsoft.com/office/powerpoint/2010/main" val="296943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24F5-FB50-4B47-859D-D8135781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33375"/>
            <a:ext cx="7680960" cy="548640"/>
          </a:xfrm>
        </p:spPr>
        <p:txBody>
          <a:bodyPr>
            <a:normAutofit/>
          </a:bodyPr>
          <a:lstStyle/>
          <a:p>
            <a:r>
              <a:rPr lang="en-US" sz="1800" dirty="0" err="1"/>
              <a:t>myLIFE</a:t>
            </a:r>
            <a:r>
              <a:rPr lang="en-US" sz="1800" baseline="30000" dirty="0" err="1"/>
              <a:t>TM</a:t>
            </a:r>
            <a:r>
              <a:rPr lang="en-US" sz="1800" dirty="0"/>
              <a:t> Wellness through being H.E.R.E.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26AA3-7240-7E49-A8C7-64A76B546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F38A99-D3EB-7049-96B9-7C67DCCD30AC}"/>
              </a:ext>
            </a:extLst>
          </p:cNvPr>
          <p:cNvGraphicFramePr>
            <a:graphicFrameLocks noGrp="1"/>
          </p:cNvGraphicFramePr>
          <p:nvPr/>
        </p:nvGraphicFramePr>
        <p:xfrm>
          <a:off x="495300" y="882015"/>
          <a:ext cx="8153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09">
                  <a:extLst>
                    <a:ext uri="{9D8B030D-6E8A-4147-A177-3AD203B41FA5}">
                      <a16:colId xmlns:a16="http://schemas.microsoft.com/office/drawing/2014/main" val="490878695"/>
                    </a:ext>
                  </a:extLst>
                </a:gridCol>
                <a:gridCol w="885057">
                  <a:extLst>
                    <a:ext uri="{9D8B030D-6E8A-4147-A177-3AD203B41FA5}">
                      <a16:colId xmlns:a16="http://schemas.microsoft.com/office/drawing/2014/main" val="2248604806"/>
                    </a:ext>
                  </a:extLst>
                </a:gridCol>
                <a:gridCol w="885802">
                  <a:extLst>
                    <a:ext uri="{9D8B030D-6E8A-4147-A177-3AD203B41FA5}">
                      <a16:colId xmlns:a16="http://schemas.microsoft.com/office/drawing/2014/main" val="2966362414"/>
                    </a:ext>
                  </a:extLst>
                </a:gridCol>
                <a:gridCol w="966329">
                  <a:extLst>
                    <a:ext uri="{9D8B030D-6E8A-4147-A177-3AD203B41FA5}">
                      <a16:colId xmlns:a16="http://schemas.microsoft.com/office/drawing/2014/main" val="3815444418"/>
                    </a:ext>
                  </a:extLst>
                </a:gridCol>
                <a:gridCol w="986460">
                  <a:extLst>
                    <a:ext uri="{9D8B030D-6E8A-4147-A177-3AD203B41FA5}">
                      <a16:colId xmlns:a16="http://schemas.microsoft.com/office/drawing/2014/main" val="2731553165"/>
                    </a:ext>
                  </a:extLst>
                </a:gridCol>
                <a:gridCol w="966329">
                  <a:extLst>
                    <a:ext uri="{9D8B030D-6E8A-4147-A177-3AD203B41FA5}">
                      <a16:colId xmlns:a16="http://schemas.microsoft.com/office/drawing/2014/main" val="1785943457"/>
                    </a:ext>
                  </a:extLst>
                </a:gridCol>
                <a:gridCol w="1066989">
                  <a:extLst>
                    <a:ext uri="{9D8B030D-6E8A-4147-A177-3AD203B41FA5}">
                      <a16:colId xmlns:a16="http://schemas.microsoft.com/office/drawing/2014/main" val="3627251446"/>
                    </a:ext>
                  </a:extLst>
                </a:gridCol>
                <a:gridCol w="925625">
                  <a:extLst>
                    <a:ext uri="{9D8B030D-6E8A-4147-A177-3AD203B41FA5}">
                      <a16:colId xmlns:a16="http://schemas.microsoft.com/office/drawing/2014/main" val="2534624897"/>
                    </a:ext>
                  </a:extLst>
                </a:gridCol>
              </a:tblGrid>
              <a:tr h="6874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H.E.R.E.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LIVING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1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Social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Wellness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151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Emotional </a:t>
                      </a:r>
                      <a:b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Wellness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00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Intellectual Wellness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30B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Physical Wellness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B7A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Spiritual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Wellness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A0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Environment-al Wellness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3D2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Financial </a:t>
                      </a:r>
                      <a:b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05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Wellness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43CA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38120"/>
                  </a:ext>
                </a:extLst>
              </a:tr>
              <a:tr h="882452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Healthy …</a:t>
                      </a:r>
                    </a:p>
                  </a:txBody>
                  <a:tcPr anchor="ctr">
                    <a:solidFill>
                      <a:srgbClr val="0029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positive interactions with others.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emotional responses.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balance of intellectual interests with all areas of life.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balance of physical activity, sound nutrition, sleep, and relaxation.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integrity to one’s beliefs, values, and ethics; one’s identity.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relationships with people who foster positivity and support your personal goals.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understanding of personal finances.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1124290"/>
                  </a:ext>
                </a:extLst>
              </a:tr>
              <a:tr h="93266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Engaged…</a:t>
                      </a:r>
                    </a:p>
                  </a:txBody>
                  <a:tcPr anchor="ctr">
                    <a:solidFill>
                      <a:srgbClr val="0036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into social relationships with feelings of belonging and inclusivity.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activities that bring joy and help to cultivate an optimistic attitude.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creative and stimulating mental activities.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enjoyable activities that promote optimal health.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with others with similar or diverse spiritual identities and practices.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 fostering a climate of respect and gratitude.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LIFE experiences as a result of financial freedom to make choices.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7739900"/>
                  </a:ext>
                </a:extLst>
              </a:tr>
              <a:tr h="1113786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Responsible and Safe…</a:t>
                      </a:r>
                    </a:p>
                  </a:txBody>
                  <a:tcPr anchor="ctr">
                    <a:solidFill>
                      <a:srgbClr val="0043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decisions when interacting with others.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coping practices.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discussion of intellectual interests and curiosities.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environmental arrangements to protect oneself from injuries and harm.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discussions around beliefs, values, and ethics.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habits that promote a healthy environment.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ways to manage money and address financial needs before they are problems.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6149961"/>
                  </a:ext>
                </a:extLst>
              </a:tr>
              <a:tr h="156522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rPr>
                        <a:t>Empowered… </a:t>
                      </a:r>
                    </a:p>
                  </a:txBody>
                  <a:tcPr anchor="ctr">
                    <a:solidFill>
                      <a:srgbClr val="005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confidence to cultivate healthy relationships, share talents, and   contribute to  community.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abilities and confidence in taking ownership of one’s feelings, understanding emotions, and sharing with others.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ability and confidence to pursue learning new things and to see opportunities for growth in the challenges life brings.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ability and confidence to take control of own physical health and well-being.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think about the meaning of life for oneself and to be tolerant of the beliefs of others.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ability and confidence to identify opportunities to contribute to sustainability efforts and public spaces.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set realistic goals related to acquiring money, with step by step plans to reach those goals.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368745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74F959F-2844-3142-B226-710F3F014934}"/>
              </a:ext>
            </a:extLst>
          </p:cNvPr>
          <p:cNvSpPr/>
          <p:nvPr/>
        </p:nvSpPr>
        <p:spPr>
          <a:xfrm>
            <a:off x="441960" y="6031378"/>
            <a:ext cx="797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Bernhardt,  J., Thomas, T., Reid, M., Lam, G., </a:t>
            </a:r>
            <a:r>
              <a:rPr lang="en-US" sz="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Bohlke</a:t>
            </a:r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K., </a:t>
            </a:r>
            <a:r>
              <a:rPr lang="en-US" sz="8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Cubells</a:t>
            </a:r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J., Rice, C. (2019). </a:t>
            </a:r>
            <a:r>
              <a:rPr lang="en-US" sz="800" i="1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myLIFE</a:t>
            </a:r>
            <a:r>
              <a:rPr lang="en-US" sz="800" i="1" baseline="300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r>
              <a:rPr lang="en-US" sz="800" i="1" dirty="0">
                <a:solidFill>
                  <a:schemeClr val="accent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On Campus 2019 Program Report</a:t>
            </a:r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 Atlanta, Georgia: </a:t>
            </a:r>
            <a:r>
              <a:rPr lang="en-US" sz="8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myLIFE</a:t>
            </a:r>
            <a:r>
              <a:rPr lang="en-US" sz="800" baseline="30000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Program, Emory Autism Center, Department of Psychiatry and Behavioral Sciences, Emory University School of Medicine. Atlanta, Georgia.</a:t>
            </a:r>
            <a:endParaRPr lang="en-US" sz="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9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2D00-5CF2-4E5B-BE51-F0F44B27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600" dirty="0"/>
            </a:br>
            <a:br>
              <a:rPr lang="en-US" sz="1600" dirty="0"/>
            </a:br>
            <a:r>
              <a:rPr lang="en-US" dirty="0"/>
              <a:t>WELLNESS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A7A9F7B6-478F-4EA8-818F-EFDC482936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0100" y="2310063"/>
          <a:ext cx="75438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55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943D-2D35-D446-9506-AF6D004F4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7 Wellness Domains </a:t>
            </a:r>
            <a:br>
              <a:rPr lang="en-US" sz="3600" dirty="0"/>
            </a:br>
            <a:r>
              <a:rPr lang="en-US" sz="2400" dirty="0"/>
              <a:t>Key to Quality of Life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691792-7861-2B49-B676-78E08DC5A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8"/>
          <a:stretch/>
        </p:blipFill>
        <p:spPr>
          <a:xfrm>
            <a:off x="528208" y="2286000"/>
            <a:ext cx="8087583" cy="37203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1558FD-2C90-3046-A021-D3DF2DF797AF}"/>
              </a:ext>
            </a:extLst>
          </p:cNvPr>
          <p:cNvSpPr txBox="1"/>
          <p:nvPr/>
        </p:nvSpPr>
        <p:spPr>
          <a:xfrm>
            <a:off x="5898753" y="6240805"/>
            <a:ext cx="267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(Hettler, 1976;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Renger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et al., 2000)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6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19D3A-60CF-417C-BADC-579C9C59F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8" y="0"/>
            <a:ext cx="6863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is wellness important?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Wellness is important for quality of life</a:t>
            </a:r>
          </a:p>
          <a:p>
            <a:r>
              <a:rPr lang="en-US" sz="2600" dirty="0"/>
              <a:t>Heart Disease and Cancer are the #1 and #2 causes of death and disability</a:t>
            </a:r>
          </a:p>
          <a:p>
            <a:r>
              <a:rPr lang="en-US" sz="2600" dirty="0"/>
              <a:t>Both these and other  chronic diseases are linked to mental health conditions, e.g. depression, and reduced lifestyle quality</a:t>
            </a:r>
          </a:p>
        </p:txBody>
      </p:sp>
    </p:spTree>
    <p:extLst>
      <p:ext uri="{BB962C8B-B14F-4D97-AF65-F5344CB8AC3E}">
        <p14:creationId xmlns:p14="http://schemas.microsoft.com/office/powerpoint/2010/main" val="2900903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is wellness important?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majority of chronic diseases can be prevented by lifestyle change</a:t>
            </a:r>
          </a:p>
          <a:p>
            <a:r>
              <a:rPr lang="en-US" sz="2600" dirty="0"/>
              <a:t>Healthy lifestyle can lower the risk of chronic disease by 50-60% despite genetic predisposition, e.g. exercise increases endorphins, relationships serve as stress buffers</a:t>
            </a:r>
          </a:p>
        </p:txBody>
      </p:sp>
    </p:spTree>
    <p:extLst>
      <p:ext uri="{BB962C8B-B14F-4D97-AF65-F5344CB8AC3E}">
        <p14:creationId xmlns:p14="http://schemas.microsoft.com/office/powerpoint/2010/main" val="129654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80960" cy="6858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Why is wellness important?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11687"/>
            <a:ext cx="5867400" cy="4831913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6F9BDE-339A-48CA-B733-DC2649ECA98B}"/>
              </a:ext>
            </a:extLst>
          </p:cNvPr>
          <p:cNvSpPr/>
          <p:nvPr/>
        </p:nvSpPr>
        <p:spPr>
          <a:xfrm>
            <a:off x="1143000" y="6200001"/>
            <a:ext cx="777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https://hellohealthy.com/wp-content/uploads/2015/05/why-wellness-is-so-important1.jpg</a:t>
            </a:r>
          </a:p>
        </p:txBody>
      </p:sp>
    </p:spTree>
    <p:extLst>
      <p:ext uri="{BB962C8B-B14F-4D97-AF65-F5344CB8AC3E}">
        <p14:creationId xmlns:p14="http://schemas.microsoft.com/office/powerpoint/2010/main" val="19494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80960" cy="957606"/>
          </a:xfrm>
        </p:spPr>
        <p:txBody>
          <a:bodyPr/>
          <a:lstStyle/>
          <a:p>
            <a:pPr algn="ctr"/>
            <a:r>
              <a:rPr lang="en-US" dirty="0"/>
              <a:t>Why is wellness important?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62" y="1388786"/>
            <a:ext cx="7255076" cy="4575714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FEA88E-7046-4757-98FF-2FACE4594C4C}"/>
              </a:ext>
            </a:extLst>
          </p:cNvPr>
          <p:cNvSpPr/>
          <p:nvPr/>
        </p:nvSpPr>
        <p:spPr>
          <a:xfrm>
            <a:off x="944462" y="6041156"/>
            <a:ext cx="72550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https://www.managedcaremag.com/archives/2008/2/wellness-programs-no-longer-just-add</a:t>
            </a:r>
          </a:p>
        </p:txBody>
      </p:sp>
    </p:spTree>
    <p:extLst>
      <p:ext uri="{BB962C8B-B14F-4D97-AF65-F5344CB8AC3E}">
        <p14:creationId xmlns:p14="http://schemas.microsoft.com/office/powerpoint/2010/main" val="3961703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149</TotalTime>
  <Words>1184</Words>
  <Application>Microsoft Office PowerPoint</Application>
  <PresentationFormat>On-screen Show (4:3)</PresentationFormat>
  <Paragraphs>176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Bookman Old Style</vt:lpstr>
      <vt:lpstr>Calibri</vt:lpstr>
      <vt:lpstr>Century Gothic</vt:lpstr>
      <vt:lpstr>Savon</vt:lpstr>
      <vt:lpstr> Wellness </vt:lpstr>
      <vt:lpstr>What  is Wellness?</vt:lpstr>
      <vt:lpstr>  WELLNESS  </vt:lpstr>
      <vt:lpstr>7 Wellness Domains  Key to Quality of Life</vt:lpstr>
      <vt:lpstr>PowerPoint Presentation</vt:lpstr>
      <vt:lpstr>Why is wellness important?</vt:lpstr>
      <vt:lpstr>Why is wellness important?</vt:lpstr>
      <vt:lpstr>Why is wellness important?</vt:lpstr>
      <vt:lpstr>Why is wellness important?</vt:lpstr>
      <vt:lpstr>What wellness resources exist for faculty?</vt:lpstr>
      <vt:lpstr>What wellness resources exist for faculty?</vt:lpstr>
      <vt:lpstr>What wellness resources exist for faculty?</vt:lpstr>
      <vt:lpstr>Physical Activity and Fitness Resources </vt:lpstr>
      <vt:lpstr>Physical Activity and Fitness Resources </vt:lpstr>
      <vt:lpstr>Healthy Eating &amp; Weight Resources</vt:lpstr>
      <vt:lpstr>Healthy Eating &amp; Weight Resources</vt:lpstr>
      <vt:lpstr>PowerPoint Presentation</vt:lpstr>
      <vt:lpstr>Stress/ Emotional Health Resources </vt:lpstr>
      <vt:lpstr>Work/Life Resources</vt:lpstr>
      <vt:lpstr>What strategies do you recommend for avoiding burnout?</vt:lpstr>
      <vt:lpstr>What strategies do you recommend for avoiding burnout?</vt:lpstr>
      <vt:lpstr>What strategies do you recommend for avoiding burnout?</vt:lpstr>
      <vt:lpstr>How can faculty integrate wellness into their personal and professional lives?</vt:lpstr>
      <vt:lpstr>How Can Wellness Be Integrated?</vt:lpstr>
      <vt:lpstr>myLIFETM Wellness through being H.E.R.E.</vt:lpstr>
    </vt:vector>
  </TitlesOfParts>
  <Company>Grady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Giving Feedback to Trainees: Challenges &amp; Opportunities</dc:title>
  <dc:creator>Rachel Ammirati</dc:creator>
  <cp:lastModifiedBy>Kaslow, Nadine</cp:lastModifiedBy>
  <cp:revision>17</cp:revision>
  <dcterms:created xsi:type="dcterms:W3CDTF">2018-08-20T21:32:27Z</dcterms:created>
  <dcterms:modified xsi:type="dcterms:W3CDTF">2020-03-04T15:27:58Z</dcterms:modified>
</cp:coreProperties>
</file>