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2" r:id="rId22"/>
    <p:sldId id="283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3B9BEC-FF92-475F-9B0D-9594505402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ornet.net/" TargetMode="External"/><Relationship Id="rId2" Type="http://schemas.openxmlformats.org/officeDocument/2006/relationships/hyperlink" Target="http://www.atlantamentor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ture.com/naturejobs/science/career_toolkit/mentoring" TargetMode="External"/><Relationship Id="rId4" Type="http://schemas.openxmlformats.org/officeDocument/2006/relationships/hyperlink" Target="http://www.nature.com.proxy.library.emory.edu/articles/d41586-018-06167-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Giving Feedback to Trainees: Challenges &amp;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October 3, 2018</a:t>
            </a:r>
          </a:p>
          <a:p>
            <a:r>
              <a:rPr lang="en-US" dirty="0"/>
              <a:t>William McDonald, MD</a:t>
            </a:r>
          </a:p>
          <a:p>
            <a:r>
              <a:rPr lang="en-US" dirty="0"/>
              <a:t>JB Fuqua Chair for Late-Life Depression</a:t>
            </a:r>
          </a:p>
          <a:p>
            <a:r>
              <a:rPr lang="en-US" dirty="0"/>
              <a:t>Vice-Chair for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2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137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your philosophy for trainee development?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33218" y="1789507"/>
            <a:ext cx="8534400" cy="2754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goal is for research trainees to develop:</a:t>
            </a:r>
            <a:endParaRPr lang="en-US" dirty="0"/>
          </a:p>
          <a:p>
            <a:pPr lvl="1"/>
            <a:r>
              <a:rPr lang="en-US" dirty="0"/>
              <a:t>Scientific knowledge &amp; Technical research skills</a:t>
            </a:r>
          </a:p>
          <a:p>
            <a:pPr lvl="1"/>
            <a:r>
              <a:rPr lang="en-US" dirty="0"/>
              <a:t>Teaching &amp; Service skills</a:t>
            </a:r>
          </a:p>
          <a:p>
            <a:pPr lvl="1"/>
            <a:r>
              <a:rPr lang="en-US" dirty="0"/>
              <a:t>Critical thinking</a:t>
            </a:r>
          </a:p>
          <a:p>
            <a:pPr lvl="1"/>
            <a:r>
              <a:rPr lang="en-US" dirty="0"/>
              <a:t>Communication skills (written, oral)</a:t>
            </a:r>
          </a:p>
          <a:p>
            <a:pPr lvl="1"/>
            <a:r>
              <a:rPr lang="en-US" dirty="0"/>
              <a:t>Professionalism</a:t>
            </a:r>
          </a:p>
          <a:p>
            <a:pPr lvl="1"/>
            <a:r>
              <a:rPr lang="en-US" dirty="0"/>
              <a:t>Leadership &amp; management skills (manage lab –funding, regulations- &amp; people).</a:t>
            </a:r>
          </a:p>
          <a:p>
            <a:pPr lvl="1"/>
            <a:r>
              <a:rPr lang="en-US" dirty="0"/>
              <a:t>Responsible conduct of research (ethics)</a:t>
            </a:r>
          </a:p>
          <a:p>
            <a:pPr lvl="1"/>
            <a:r>
              <a:rPr lang="en-US" dirty="0"/>
              <a:t>Independence (guide &amp; support their research career; networking, presentations)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7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137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your philosophy for trainee development?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48400" y="4268785"/>
            <a:ext cx="2767582" cy="2464524"/>
            <a:chOff x="7315200" y="4241076"/>
            <a:chExt cx="2767582" cy="24645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4544" b="7888"/>
            <a:stretch/>
          </p:blipFill>
          <p:spPr>
            <a:xfrm>
              <a:off x="7452453" y="4241076"/>
              <a:ext cx="2630329" cy="2438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15200" y="6243935"/>
              <a:ext cx="1721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Aharoni" panose="02010803020104030203" pitchFamily="2" charset="-79"/>
                  <a:cs typeface="Aharoni" panose="02010803020104030203" pitchFamily="2" charset="-79"/>
                </a:rPr>
                <a:t>“Just go!!”</a:t>
              </a:r>
            </a:p>
          </p:txBody>
        </p:sp>
      </p:grpSp>
      <p:sp>
        <p:nvSpPr>
          <p:cNvPr id="10" name="Content Placeholder 1"/>
          <p:cNvSpPr txBox="1">
            <a:spLocks/>
          </p:cNvSpPr>
          <p:nvPr/>
        </p:nvSpPr>
        <p:spPr>
          <a:xfrm>
            <a:off x="233218" y="1789507"/>
            <a:ext cx="8534400" cy="2754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goal is for research trainees to develop: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Scientific knowledge &amp; Technical research skills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Teaching &amp; Service skills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Critical thinking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Communication skills (written, oral)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Professionalism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Leadership &amp; management skills (manage lab –funding, regulations- &amp; people).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Responsible conduct of research (ethics)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Independence (guide &amp; support their research career; networking, presentations)</a:t>
            </a:r>
          </a:p>
          <a:p>
            <a:pPr lvl="1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9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362" y="4261858"/>
            <a:ext cx="9000838" cy="274854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 </a:t>
            </a:r>
            <a:r>
              <a:rPr lang="en-US" b="1" dirty="0"/>
              <a:t>What makes it work?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Clear </a:t>
            </a:r>
            <a:r>
              <a:rPr lang="en-US" b="1" dirty="0">
                <a:solidFill>
                  <a:srgbClr val="C00000"/>
                </a:solidFill>
              </a:rPr>
              <a:t>Communication &amp; Honesty</a:t>
            </a:r>
          </a:p>
          <a:p>
            <a:pPr lvl="1"/>
            <a:r>
              <a:rPr lang="en-US" dirty="0"/>
              <a:t>Set clear expectations &amp; Goals</a:t>
            </a:r>
          </a:p>
          <a:p>
            <a:pPr lvl="1"/>
            <a:r>
              <a:rPr lang="en-US" dirty="0"/>
              <a:t>Renegotiation as things develop and change (plasticity!!!)</a:t>
            </a:r>
          </a:p>
          <a:p>
            <a:pPr lvl="1"/>
            <a:r>
              <a:rPr lang="en-US" dirty="0"/>
              <a:t>Remember: there’s no one right way</a:t>
            </a:r>
          </a:p>
          <a:p>
            <a:pPr lvl="1"/>
            <a:r>
              <a:rPr lang="en-US" dirty="0"/>
              <a:t>No two mentor-mentee relationships are alike</a:t>
            </a:r>
          </a:p>
          <a:p>
            <a:pPr lvl="1"/>
            <a:r>
              <a:rPr lang="en-US" dirty="0"/>
              <a:t>Understand Limits &amp; Boundaries</a:t>
            </a:r>
          </a:p>
          <a:p>
            <a:pPr lvl="1"/>
            <a:r>
              <a:rPr lang="en-US" dirty="0"/>
              <a:t>Be aware of field-specific (or PhD/MD)  differences in expectations and obligations</a:t>
            </a:r>
          </a:p>
          <a:p>
            <a:pPr lvl="1"/>
            <a:r>
              <a:rPr lang="en-US" dirty="0"/>
              <a:t>Adapt to </a:t>
            </a:r>
            <a:r>
              <a:rPr lang="en-US" u="sng" dirty="0"/>
              <a:t>personality</a:t>
            </a:r>
            <a:r>
              <a:rPr lang="en-US" dirty="0"/>
              <a:t> (e.g. independent), gender, race, cultural differences.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137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your philosophy for trainee development?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33218" y="1789507"/>
            <a:ext cx="8534400" cy="2754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goal is for research trainees to develop: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Scientific knowledge &amp; Technical research skills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Teaching &amp; Service skills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Critical thinking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Communication skills (written, oral)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Professionalism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Leadership &amp; management skills (manage lab –funding, regulations- &amp; people).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Responsible conduct of research (ethics)</a:t>
            </a:r>
          </a:p>
          <a:p>
            <a:pPr lvl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Independence (guide &amp; support their research career; networking, presentations)</a:t>
            </a:r>
          </a:p>
          <a:p>
            <a:pPr lvl="1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1527172"/>
            <a:ext cx="488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“Guide, Advise, Advocate, Support”</a:t>
            </a:r>
          </a:p>
        </p:txBody>
      </p:sp>
    </p:spTree>
    <p:extLst>
      <p:ext uri="{BB962C8B-B14F-4D97-AF65-F5344CB8AC3E}">
        <p14:creationId xmlns:p14="http://schemas.microsoft.com/office/powerpoint/2010/main" val="95015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491" y="2133600"/>
            <a:ext cx="8047566" cy="4800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Initial discussion of “</a:t>
            </a:r>
            <a:r>
              <a:rPr lang="en-US" u="sng" dirty="0"/>
              <a:t>the PLAN</a:t>
            </a:r>
            <a:r>
              <a:rPr lang="en-US" dirty="0"/>
              <a:t>”</a:t>
            </a:r>
          </a:p>
          <a:p>
            <a:pPr lvl="0"/>
            <a:r>
              <a:rPr lang="en-US" dirty="0"/>
              <a:t>Weekly one-on-one meetings + Summary Table of Progress (per project &amp; domain)!!!!!</a:t>
            </a:r>
          </a:p>
          <a:p>
            <a:pPr lvl="0"/>
            <a:r>
              <a:rPr lang="en-US" dirty="0"/>
              <a:t>Timelines &amp; Milestones: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Weekly Lab meetings for project updates or Journal Club presentations (monthly: </a:t>
            </a:r>
            <a:r>
              <a:rPr lang="en-US" dirty="0" err="1"/>
              <a:t>DataBLITZ</a:t>
            </a:r>
            <a:r>
              <a:rPr lang="en-US" dirty="0"/>
              <a:t>).</a:t>
            </a:r>
          </a:p>
          <a:p>
            <a:pPr lvl="0"/>
            <a:r>
              <a:rPr lang="en-US" dirty="0"/>
              <a:t>Follow up on important meetings with summary email: always document goals/decisions/issues (per HR training).</a:t>
            </a:r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do you make clear expectations, discuss goals, monitor and track progress related to expectations and goals, and modify these as changes occur?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916" t="29259" r="14584" b="8519"/>
          <a:stretch/>
        </p:blipFill>
        <p:spPr>
          <a:xfrm>
            <a:off x="4427874" y="3505200"/>
            <a:ext cx="3886200" cy="14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0"/>
            <a:ext cx="8271933" cy="345069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Positive message first with personal wording……</a:t>
            </a:r>
          </a:p>
          <a:p>
            <a:pPr marL="301943" lvl="1" indent="0">
              <a:buNone/>
            </a:pPr>
            <a:r>
              <a:rPr lang="en-US" dirty="0"/>
              <a:t>(e.g. “These findings are so important”, “statistical analyses are really sophisticated”),</a:t>
            </a:r>
          </a:p>
          <a:p>
            <a:pPr lvl="0"/>
            <a:r>
              <a:rPr lang="en-US" dirty="0"/>
              <a:t>Then, tackle the criticism in a positive way</a:t>
            </a:r>
          </a:p>
          <a:p>
            <a:pPr marL="0" lvl="0" indent="0">
              <a:buNone/>
            </a:pPr>
            <a:r>
              <a:rPr lang="en-US" dirty="0"/>
              <a:t>	 (e.g. use “and”, not “but”).</a:t>
            </a:r>
          </a:p>
          <a:p>
            <a:pPr lvl="0"/>
            <a:r>
              <a:rPr lang="en-US" dirty="0"/>
              <a:t>End with the “positive” impact.</a:t>
            </a:r>
          </a:p>
          <a:p>
            <a:pPr marL="0" lvl="0" indent="0">
              <a:buNone/>
            </a:pPr>
            <a:r>
              <a:rPr lang="en-US" dirty="0"/>
              <a:t>	(“this is going to take you to X/Y/Z”).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are effective strategies for giving positive feedback, as well as feedback related to areas needing improvement?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438400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“Sandwich technique”:</a:t>
            </a:r>
          </a:p>
        </p:txBody>
      </p:sp>
    </p:spTree>
    <p:extLst>
      <p:ext uri="{BB962C8B-B14F-4D97-AF65-F5344CB8AC3E}">
        <p14:creationId xmlns:p14="http://schemas.microsoft.com/office/powerpoint/2010/main" val="120064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handle trainees who are not responsive to feedback?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3048000"/>
            <a:ext cx="8271933" cy="345069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Identify the source of the problem &amp; discuss it </a:t>
            </a:r>
            <a:r>
              <a:rPr lang="en-US" u="sng" dirty="0"/>
              <a:t>honestly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Offer alternative solutions &amp; set up a timeline for changes to take place.</a:t>
            </a:r>
          </a:p>
          <a:p>
            <a:pPr lvl="0"/>
            <a:r>
              <a:rPr lang="en-US" dirty="0"/>
              <a:t>Evaluate progress frequently</a:t>
            </a:r>
          </a:p>
          <a:p>
            <a:pPr lvl="0"/>
            <a:r>
              <a:rPr lang="en-US" dirty="0"/>
              <a:t>If no progress….recruit a co-mentor, ask for advice (e.g. HR)</a:t>
            </a:r>
          </a:p>
          <a:p>
            <a:pPr lvl="0"/>
            <a:r>
              <a:rPr lang="en-US" dirty="0"/>
              <a:t>Accept failure: some people do NOT want to be mentored.</a:t>
            </a:r>
          </a:p>
          <a:p>
            <a:pPr marL="301943" lvl="1" indent="0">
              <a:buNone/>
            </a:pPr>
            <a:r>
              <a:rPr lang="en-US" dirty="0"/>
              <a:t>(Have a final meeting to discuss lack of progress and need to find a different mentor/program/field…or refer to Administration).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2438400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When issues arise:</a:t>
            </a:r>
          </a:p>
        </p:txBody>
      </p:sp>
    </p:spTree>
    <p:extLst>
      <p:ext uri="{BB962C8B-B14F-4D97-AF65-F5344CB8AC3E}">
        <p14:creationId xmlns:p14="http://schemas.microsoft.com/office/powerpoint/2010/main" val="30356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3200"/>
            <a:ext cx="85344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Consider joining the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ATLANTA SOCIETY OF MENTORS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 		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www.atlantamentors.org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Consider joining </a:t>
            </a:r>
            <a:r>
              <a:rPr lang="en-US" b="1" u="sng" dirty="0" err="1">
                <a:solidFill>
                  <a:schemeClr val="tx2">
                    <a:lumMod val="75000"/>
                  </a:schemeClr>
                </a:solidFill>
              </a:rPr>
              <a:t>Mentornet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www.mentornet.net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Interesting recent piece in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Nature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from a new faculty at Columbia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Univ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b="1" u="sng" dirty="0">
                <a:solidFill>
                  <a:srgbClr val="C00000"/>
                </a:solidFill>
              </a:rPr>
              <a:t>"The key to a happy lab life is in the manual“</a:t>
            </a:r>
            <a:r>
              <a:rPr lang="en-US" dirty="0">
                <a:solidFill>
                  <a:srgbClr val="C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2">
                    <a:lumMod val="75000"/>
                  </a:schemeClr>
                </a:solidFill>
                <a:hlinkClick r:id="rId4"/>
              </a:rPr>
              <a:t>www.nature.com.proxy.library.emory.edu/articles/d41586-018-06167-w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</a:rPr>
              <a:t>[I can email the PDF of the Lab Manual, which is published; see next slides]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https://www.nature.com/naturejobs/science/career_toolkit/mentoring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resources for </a:t>
            </a:r>
            <a:br>
              <a:rPr lang="en-US" dirty="0"/>
            </a:br>
            <a:r>
              <a:rPr lang="en-US" dirty="0"/>
              <a:t>Research Mentoring</a:t>
            </a:r>
          </a:p>
        </p:txBody>
      </p:sp>
    </p:spTree>
    <p:extLst>
      <p:ext uri="{BB962C8B-B14F-4D97-AF65-F5344CB8AC3E}">
        <p14:creationId xmlns:p14="http://schemas.microsoft.com/office/powerpoint/2010/main" val="374060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25" r="5755" b="180"/>
          <a:stretch/>
        </p:blipFill>
        <p:spPr>
          <a:xfrm>
            <a:off x="1905000" y="36443"/>
            <a:ext cx="6128588" cy="68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81" t="-3788" r="25519" b="12122"/>
          <a:stretch/>
        </p:blipFill>
        <p:spPr>
          <a:xfrm>
            <a:off x="228600" y="-283723"/>
            <a:ext cx="4430598" cy="71628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00600" y="3657600"/>
            <a:ext cx="422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can email the PDF of the manual,</a:t>
            </a:r>
          </a:p>
          <a:p>
            <a:r>
              <a:rPr lang="en-US" dirty="0"/>
              <a:t>Or give you their “Wiki” page. </a:t>
            </a:r>
          </a:p>
          <a:p>
            <a:r>
              <a:rPr lang="en-US" dirty="0"/>
              <a:t>Or the Twitter feeds  with similar manuals</a:t>
            </a:r>
          </a:p>
        </p:txBody>
      </p:sp>
    </p:spTree>
    <p:extLst>
      <p:ext uri="{BB962C8B-B14F-4D97-AF65-F5344CB8AC3E}">
        <p14:creationId xmlns:p14="http://schemas.microsoft.com/office/powerpoint/2010/main" val="355751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Giving Feedback to Trainees: Challenges &amp;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October 3, 2018</a:t>
            </a:r>
          </a:p>
          <a:p>
            <a:r>
              <a:rPr lang="en-US" dirty="0"/>
              <a:t>Nadine J. Kaslow, PhD, ABPP</a:t>
            </a:r>
          </a:p>
          <a:p>
            <a:r>
              <a:rPr lang="en-US" dirty="0"/>
              <a:t>Vice Chair for Faculty Development</a:t>
            </a:r>
          </a:p>
          <a:p>
            <a:r>
              <a:rPr lang="en-US" dirty="0"/>
              <a:t>Director of Psychology Postdoctoral Residency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2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75" y="2971800"/>
            <a:ext cx="7029450" cy="14382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Chronicle of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178583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877734"/>
          </a:xfrm>
        </p:spPr>
        <p:txBody>
          <a:bodyPr>
            <a:normAutofit/>
          </a:bodyPr>
          <a:lstStyle/>
          <a:p>
            <a:r>
              <a:rPr lang="en-US" dirty="0"/>
              <a:t>Competency Benchmarks – competencies are consistent across development but performance expectations related to their essential components shift over the course of development</a:t>
            </a:r>
          </a:p>
          <a:p>
            <a:r>
              <a:rPr lang="en-US" dirty="0"/>
              <a:t>Trainees progress along a developmental trajectory and need different types of supervision/teaching based on their stage of development</a:t>
            </a:r>
          </a:p>
          <a:p>
            <a:pPr lvl="1"/>
            <a:r>
              <a:rPr lang="en-US" dirty="0"/>
              <a:t>Move from needing more support, guidance, and feedback to more autonomy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philosophy for trainee development?</a:t>
            </a:r>
          </a:p>
        </p:txBody>
      </p:sp>
    </p:spTree>
    <p:extLst>
      <p:ext uri="{BB962C8B-B14F-4D97-AF65-F5344CB8AC3E}">
        <p14:creationId xmlns:p14="http://schemas.microsoft.com/office/powerpoint/2010/main" val="244607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877734"/>
          </a:xfrm>
        </p:spPr>
        <p:txBody>
          <a:bodyPr>
            <a:normAutofit/>
          </a:bodyPr>
          <a:lstStyle/>
          <a:p>
            <a:r>
              <a:rPr lang="en-US" dirty="0"/>
              <a:t>Foundational Competencies</a:t>
            </a:r>
          </a:p>
          <a:p>
            <a:pPr lvl="1"/>
            <a:r>
              <a:rPr lang="en-US" dirty="0"/>
              <a:t>Professionalism - professional values &amp; attitudes, individual &amp; cultural diversity, ethical legal standards and policy, reflective practice</a:t>
            </a:r>
          </a:p>
          <a:p>
            <a:pPr lvl="1"/>
            <a:r>
              <a:rPr lang="en-US" dirty="0"/>
              <a:t>Relational</a:t>
            </a:r>
          </a:p>
          <a:p>
            <a:pPr lvl="1"/>
            <a:r>
              <a:rPr lang="en-US" dirty="0"/>
              <a:t>Science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philosophy for trainee development?</a:t>
            </a:r>
          </a:p>
        </p:txBody>
      </p:sp>
    </p:spTree>
    <p:extLst>
      <p:ext uri="{BB962C8B-B14F-4D97-AF65-F5344CB8AC3E}">
        <p14:creationId xmlns:p14="http://schemas.microsoft.com/office/powerpoint/2010/main" val="2747966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877734"/>
          </a:xfrm>
        </p:spPr>
        <p:txBody>
          <a:bodyPr>
            <a:normAutofit/>
          </a:bodyPr>
          <a:lstStyle/>
          <a:p>
            <a:r>
              <a:rPr lang="en-US" dirty="0"/>
              <a:t>Functional Competencies</a:t>
            </a:r>
          </a:p>
          <a:p>
            <a:pPr lvl="2"/>
            <a:r>
              <a:rPr lang="en-US" dirty="0"/>
              <a:t>Application – Evidence-Based Practice, Assessment, Intervention, Consultation</a:t>
            </a:r>
          </a:p>
          <a:p>
            <a:pPr lvl="2"/>
            <a:r>
              <a:rPr lang="en-US" dirty="0"/>
              <a:t>Education – Teaching, Supervision</a:t>
            </a:r>
          </a:p>
          <a:p>
            <a:pPr lvl="2"/>
            <a:r>
              <a:rPr lang="en-US" dirty="0"/>
              <a:t>Systems – Interdisciplinary Systems, Management-Administration, Advocacy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philosophy for trainee development?</a:t>
            </a:r>
          </a:p>
        </p:txBody>
      </p:sp>
    </p:spTree>
    <p:extLst>
      <p:ext uri="{BB962C8B-B14F-4D97-AF65-F5344CB8AC3E}">
        <p14:creationId xmlns:p14="http://schemas.microsoft.com/office/powerpoint/2010/main" val="3831223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Postdoctoral Training Program Handbook</a:t>
            </a:r>
          </a:p>
          <a:p>
            <a:pPr lvl="1"/>
            <a:r>
              <a:rPr lang="en-US" dirty="0"/>
              <a:t>Clearly defined competencies, essential components, developmental expectations, and evaluation methods</a:t>
            </a:r>
          </a:p>
          <a:p>
            <a:r>
              <a:rPr lang="en-US" dirty="0"/>
              <a:t>Residents create an Individualized Development Plan with their supervisors, with whom they meet weekly</a:t>
            </a:r>
          </a:p>
          <a:p>
            <a:r>
              <a:rPr lang="en-US" dirty="0"/>
              <a:t>Individualized Development Plan is evaluated and revised every six months</a:t>
            </a:r>
          </a:p>
          <a:p>
            <a:r>
              <a:rPr lang="en-US" dirty="0"/>
              <a:t>Faculty review residents’ performance regularly and do 360 degree evaluation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do you make clear expectations, discuss goals, monitor and track progress related to expectations and goals, and modify these as changes occur?</a:t>
            </a:r>
          </a:p>
        </p:txBody>
      </p:sp>
    </p:spTree>
    <p:extLst>
      <p:ext uri="{BB962C8B-B14F-4D97-AF65-F5344CB8AC3E}">
        <p14:creationId xmlns:p14="http://schemas.microsoft.com/office/powerpoint/2010/main" val="3685351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Articulate benchmarks expectations clearly, with attention to developmental level and make clear how feedback will be given</a:t>
            </a:r>
          </a:p>
          <a:p>
            <a:r>
              <a:rPr lang="en-US" dirty="0"/>
              <a:t>Directly observe trainee’s performance and use 360 degree evaluations</a:t>
            </a:r>
          </a:p>
          <a:p>
            <a:r>
              <a:rPr lang="en-US" dirty="0"/>
              <a:t>Give formative (ongoing) feedback that is specific, timely, and addresses both strengths and areas for development</a:t>
            </a:r>
          </a:p>
          <a:p>
            <a:endParaRPr lang="en-US" dirty="0"/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are effective strategies for giving positive feedback, as well as feedback related to areas needing improvement?</a:t>
            </a:r>
          </a:p>
        </p:txBody>
      </p:sp>
    </p:spTree>
    <p:extLst>
      <p:ext uri="{BB962C8B-B14F-4D97-AF65-F5344CB8AC3E}">
        <p14:creationId xmlns:p14="http://schemas.microsoft.com/office/powerpoint/2010/main" val="428779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and prioritize summative (end of rotation) feedback and ensure it is delivered in a safe environment</a:t>
            </a:r>
          </a:p>
          <a:p>
            <a:pPr lvl="1"/>
            <a:r>
              <a:rPr lang="en-US" dirty="0"/>
              <a:t>Listen to the trainee's self-evaluation</a:t>
            </a:r>
          </a:p>
          <a:p>
            <a:pPr lvl="1"/>
            <a:r>
              <a:rPr lang="en-US" dirty="0"/>
              <a:t>Take a balanced approach - Detail what the trainee does well and discuss opportunities for improvement with emphasis on specific, modifiable behaviors and be focused on the topics addressed</a:t>
            </a:r>
          </a:p>
          <a:p>
            <a:pPr lvl="1"/>
            <a:r>
              <a:rPr lang="en-US" dirty="0"/>
              <a:t>Have a plan for follow-up reassessment</a:t>
            </a:r>
          </a:p>
          <a:p>
            <a:endParaRPr lang="en-US" dirty="0"/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are effective strategies for giving positive feedback, as well as feedback related to areas needing improvement?</a:t>
            </a:r>
          </a:p>
        </p:txBody>
      </p:sp>
    </p:spTree>
    <p:extLst>
      <p:ext uri="{BB962C8B-B14F-4D97-AF65-F5344CB8AC3E}">
        <p14:creationId xmlns:p14="http://schemas.microsoft.com/office/powerpoint/2010/main" val="3498944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conversations </a:t>
            </a:r>
          </a:p>
          <a:p>
            <a:pPr lvl="1"/>
            <a:r>
              <a:rPr lang="en-US" dirty="0"/>
              <a:t>Ethical imperative</a:t>
            </a:r>
          </a:p>
          <a:p>
            <a:pPr lvl="1"/>
            <a:r>
              <a:rPr lang="en-US" dirty="0"/>
              <a:t>Personal and contextual barriers</a:t>
            </a:r>
          </a:p>
          <a:p>
            <a:pPr lvl="1"/>
            <a:r>
              <a:rPr lang="en-US" dirty="0"/>
              <a:t>Practice</a:t>
            </a:r>
          </a:p>
          <a:p>
            <a:r>
              <a:rPr lang="en-US" dirty="0"/>
              <a:t>Remediation Plans</a:t>
            </a:r>
          </a:p>
          <a:p>
            <a:pPr lvl="1"/>
            <a:r>
              <a:rPr lang="en-US" dirty="0"/>
              <a:t>Address lack of responsiveness to feedback as a problem associated with one or more competencies (e.g., professionalism, supervision)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handle trainees who are not responsive to feedback?</a:t>
            </a:r>
          </a:p>
        </p:txBody>
      </p:sp>
    </p:spTree>
    <p:extLst>
      <p:ext uri="{BB962C8B-B14F-4D97-AF65-F5344CB8AC3E}">
        <p14:creationId xmlns:p14="http://schemas.microsoft.com/office/powerpoint/2010/main" val="153660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877734"/>
          </a:xfrm>
        </p:spPr>
        <p:txBody>
          <a:bodyPr>
            <a:normAutofit/>
          </a:bodyPr>
          <a:lstStyle/>
          <a:p>
            <a:r>
              <a:rPr lang="en-US" dirty="0"/>
              <a:t>Milestones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two years vs. the second two years</a:t>
            </a:r>
          </a:p>
          <a:p>
            <a:r>
              <a:rPr lang="en-US" dirty="0"/>
              <a:t>By the third year the resident should be formulating career goals and target their electives to meet those goals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philosophy for trainee development?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34427"/>
              </p:ext>
            </p:extLst>
          </p:nvPr>
        </p:nvGraphicFramePr>
        <p:xfrm>
          <a:off x="1219200" y="3124200"/>
          <a:ext cx="69500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5686292" imgH="1343073" progId="Excel.Sheet.12">
                  <p:embed/>
                </p:oleObj>
              </mc:Choice>
              <mc:Fallback>
                <p:oleObj name="Worksheet" r:id="rId3" imgW="5686292" imgH="13430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124200"/>
                        <a:ext cx="6950075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30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Residency Education Handbook (114 pages)</a:t>
            </a:r>
          </a:p>
          <a:p>
            <a:pPr lvl="1"/>
            <a:r>
              <a:rPr lang="en-US" dirty="0"/>
              <a:t>Each rotation has clearly defined goals, learning objectives, learning activities, evaluation methods</a:t>
            </a:r>
          </a:p>
          <a:p>
            <a:r>
              <a:rPr lang="en-US" dirty="0"/>
              <a:t>Residents should have a weekly meeting with their inpatient attending apart from rounding and should get a mid-rotation review</a:t>
            </a:r>
          </a:p>
          <a:p>
            <a:pPr lvl="1"/>
            <a:r>
              <a:rPr lang="en-US" dirty="0"/>
              <a:t>Outpatient psychotherapy supervisors/ adjunct faculty</a:t>
            </a:r>
          </a:p>
          <a:p>
            <a:r>
              <a:rPr lang="en-US" dirty="0"/>
              <a:t>Residents meet with the training directors twice a year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do you make clear expectations, discuss goals, monitor and track progress related to expectations and goals, and modify these as changes occur?</a:t>
            </a:r>
          </a:p>
        </p:txBody>
      </p:sp>
    </p:spTree>
    <p:extLst>
      <p:ext uri="{BB962C8B-B14F-4D97-AF65-F5344CB8AC3E}">
        <p14:creationId xmlns:p14="http://schemas.microsoft.com/office/powerpoint/2010/main" val="159361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Milestones emphasize that different learners can progress at different speeds on different educational levels</a:t>
            </a:r>
          </a:p>
          <a:p>
            <a:pPr lvl="1"/>
            <a:r>
              <a:rPr lang="en-US" dirty="0"/>
              <a:t>Only 68% of evaluations are completed by faculty</a:t>
            </a:r>
          </a:p>
          <a:p>
            <a:r>
              <a:rPr lang="en-US" dirty="0"/>
              <a:t>Areas of improvement</a:t>
            </a:r>
          </a:p>
          <a:p>
            <a:pPr lvl="1"/>
            <a:r>
              <a:rPr lang="en-US" dirty="0"/>
              <a:t>Most trainees respond to feedback</a:t>
            </a:r>
          </a:p>
          <a:p>
            <a:pPr lvl="1"/>
            <a:r>
              <a:rPr lang="en-US" dirty="0"/>
              <a:t>Evaluations should match performance</a:t>
            </a:r>
          </a:p>
          <a:p>
            <a:pPr lvl="1"/>
            <a:r>
              <a:rPr lang="en-US" dirty="0"/>
              <a:t>Specific feedback should include a path to improvement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are effective strategies for giving positive feedback, as well as feedback related to areas needing improvement?</a:t>
            </a:r>
          </a:p>
        </p:txBody>
      </p:sp>
    </p:spTree>
    <p:extLst>
      <p:ext uri="{BB962C8B-B14F-4D97-AF65-F5344CB8AC3E}">
        <p14:creationId xmlns:p14="http://schemas.microsoft.com/office/powerpoint/2010/main" val="299304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forward concerns to Dr. Schwartz who gathers data and presents information to the bimonthly Clinical Competency Committee</a:t>
            </a:r>
          </a:p>
          <a:p>
            <a:r>
              <a:rPr lang="en-US" dirty="0"/>
              <a:t>Resident meets with two training directors and is given a summary of the meeting and a clear path to remediation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handle trainees who are not responsive to feedback?</a:t>
            </a:r>
          </a:p>
        </p:txBody>
      </p:sp>
    </p:spTree>
    <p:extLst>
      <p:ext uri="{BB962C8B-B14F-4D97-AF65-F5344CB8AC3E}">
        <p14:creationId xmlns:p14="http://schemas.microsoft.com/office/powerpoint/2010/main" val="55146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609600"/>
            <a:ext cx="7772400" cy="1780108"/>
          </a:xfrm>
        </p:spPr>
        <p:txBody>
          <a:bodyPr>
            <a:normAutofit/>
          </a:bodyPr>
          <a:lstStyle/>
          <a:p>
            <a:r>
              <a:rPr lang="en-US" b="1" dirty="0"/>
              <a:t>Giving Feedback to Trainees: Challenges &amp;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95600"/>
            <a:ext cx="6629400" cy="24637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October 3, 2018</a:t>
            </a:r>
          </a:p>
          <a:p>
            <a:r>
              <a:rPr lang="en-US" b="1" dirty="0"/>
              <a:t>Mar Sanchez</a:t>
            </a:r>
          </a:p>
          <a:p>
            <a:r>
              <a:rPr lang="en-US" b="1" dirty="0"/>
              <a:t>Professor</a:t>
            </a:r>
          </a:p>
          <a:p>
            <a:r>
              <a:rPr lang="en-US" b="1" dirty="0"/>
              <a:t>Dept. of Psychiatry &amp; Behavioral Sciences, SOM</a:t>
            </a:r>
          </a:p>
          <a:p>
            <a:r>
              <a:rPr lang="en-US" b="1" dirty="0"/>
              <a:t>and</a:t>
            </a:r>
          </a:p>
          <a:p>
            <a:r>
              <a:rPr lang="en-US" b="1" dirty="0"/>
              <a:t>Core Scientist</a:t>
            </a:r>
          </a:p>
          <a:p>
            <a:r>
              <a:rPr lang="en-US" b="1" dirty="0"/>
              <a:t>Yerkes National Primate Research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6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780108"/>
          </a:xfrm>
        </p:spPr>
        <p:txBody>
          <a:bodyPr>
            <a:normAutofit/>
          </a:bodyPr>
          <a:lstStyle/>
          <a:p>
            <a:r>
              <a:rPr lang="en-US" b="1" dirty="0"/>
              <a:t>Giving Feedback to Trainees: Challenges &amp; Opportunities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819" y="1618182"/>
            <a:ext cx="4593605" cy="50874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584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8" y="-76200"/>
            <a:ext cx="8991600" cy="1252728"/>
          </a:xfrm>
        </p:spPr>
        <p:txBody>
          <a:bodyPr>
            <a:normAutofit/>
          </a:bodyPr>
          <a:lstStyle/>
          <a:p>
            <a:r>
              <a:rPr lang="en-US" sz="2800" dirty="0"/>
              <a:t>First: post this “</a:t>
            </a:r>
            <a:r>
              <a:rPr lang="en-US" sz="2800" b="1" u="sng" dirty="0"/>
              <a:t>Translation Guide</a:t>
            </a:r>
            <a:r>
              <a:rPr lang="en-US" sz="2800" dirty="0"/>
              <a:t>” on your office door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7" r="3333" b="16667"/>
          <a:stretch/>
        </p:blipFill>
        <p:spPr>
          <a:xfrm>
            <a:off x="1447800" y="780472"/>
            <a:ext cx="6501384" cy="6019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Oval 5"/>
          <p:cNvSpPr/>
          <p:nvPr/>
        </p:nvSpPr>
        <p:spPr>
          <a:xfrm>
            <a:off x="2029692" y="1579419"/>
            <a:ext cx="5029200" cy="439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55355" y="2059803"/>
            <a:ext cx="5143500" cy="4432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93900" y="2743200"/>
            <a:ext cx="4953000" cy="579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20456" y="4599708"/>
            <a:ext cx="4917208" cy="3768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79600" y="6350851"/>
            <a:ext cx="5181600" cy="462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4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258</TotalTime>
  <Words>1254</Words>
  <Application>Microsoft Office PowerPoint</Application>
  <PresentationFormat>On-screen Show (4:3)</PresentationFormat>
  <Paragraphs>162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Aharoni</vt:lpstr>
      <vt:lpstr>Candara</vt:lpstr>
      <vt:lpstr>Symbol</vt:lpstr>
      <vt:lpstr>Waveform</vt:lpstr>
      <vt:lpstr>Worksheet</vt:lpstr>
      <vt:lpstr>Giving Feedback to Trainees: Challenges &amp; Opportunities</vt:lpstr>
      <vt:lpstr>Chronicle of Higher Education</vt:lpstr>
      <vt:lpstr>What is your philosophy for trainee development?</vt:lpstr>
      <vt:lpstr>How do you make clear expectations, discuss goals, monitor and track progress related to expectations and goals, and modify these as changes occur?</vt:lpstr>
      <vt:lpstr>What are effective strategies for giving positive feedback, as well as feedback related to areas needing improvement?</vt:lpstr>
      <vt:lpstr>How do you handle trainees who are not responsive to feedback?</vt:lpstr>
      <vt:lpstr>Giving Feedback to Trainees: Challenges &amp; Opportunities</vt:lpstr>
      <vt:lpstr>Giving Feedback to Trainees: Challenges &amp; Opportunities</vt:lpstr>
      <vt:lpstr>First: post this “Translation Guide” on your office door</vt:lpstr>
      <vt:lpstr>What is your philosophy for trainee development?</vt:lpstr>
      <vt:lpstr>What is your philosophy for trainee development?</vt:lpstr>
      <vt:lpstr>What is your philosophy for trainee development?</vt:lpstr>
      <vt:lpstr>How do you make clear expectations, discuss goals, monitor and track progress related to expectations and goals, and modify these as changes occur?</vt:lpstr>
      <vt:lpstr>What are effective strategies for giving positive feedback, as well as feedback related to areas needing improvement?</vt:lpstr>
      <vt:lpstr>How do you handle trainees who are not responsive to feedback?</vt:lpstr>
      <vt:lpstr>Recommended resources for  Research Mentoring</vt:lpstr>
      <vt:lpstr>PowerPoint Presentation</vt:lpstr>
      <vt:lpstr>PowerPoint Presentation</vt:lpstr>
      <vt:lpstr>Giving Feedback to Trainees: Challenges &amp; Opportunities</vt:lpstr>
      <vt:lpstr>What is your philosophy for trainee development?</vt:lpstr>
      <vt:lpstr>What is your philosophy for trainee development?</vt:lpstr>
      <vt:lpstr>What is your philosophy for trainee development?</vt:lpstr>
      <vt:lpstr>How do you make clear expectations, discuss goals, monitor and track progress related to expectations and goals, and modify these as changes occur?</vt:lpstr>
      <vt:lpstr>What are effective strategies for giving positive feedback, as well as feedback related to areas needing improvement?</vt:lpstr>
      <vt:lpstr>What are effective strategies for giving positive feedback, as well as feedback related to areas needing improvement?</vt:lpstr>
      <vt:lpstr>How do you handle trainees who are not responsive to feedback?</vt:lpstr>
    </vt:vector>
  </TitlesOfParts>
  <Company>Grady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Feedback to Trainees: Challenges &amp; Opportunities</dc:title>
  <dc:creator>Rachel Ammirati</dc:creator>
  <cp:lastModifiedBy>Kaslow, Nadine</cp:lastModifiedBy>
  <cp:revision>22</cp:revision>
  <dcterms:created xsi:type="dcterms:W3CDTF">2018-08-20T21:32:27Z</dcterms:created>
  <dcterms:modified xsi:type="dcterms:W3CDTF">2018-10-03T14:26:03Z</dcterms:modified>
</cp:coreProperties>
</file>