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sldIdLst>
    <p:sldId id="305" r:id="rId5"/>
    <p:sldId id="256" r:id="rId6"/>
    <p:sldId id="325" r:id="rId7"/>
    <p:sldId id="318" r:id="rId8"/>
    <p:sldId id="316" r:id="rId9"/>
    <p:sldId id="326" r:id="rId10"/>
    <p:sldId id="327" r:id="rId11"/>
    <p:sldId id="328" r:id="rId12"/>
    <p:sldId id="329" r:id="rId13"/>
    <p:sldId id="330" r:id="rId14"/>
    <p:sldId id="321" r:id="rId15"/>
    <p:sldId id="322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2" r:id="rId25"/>
    <p:sldId id="343" r:id="rId26"/>
    <p:sldId id="332" r:id="rId27"/>
    <p:sldId id="344" r:id="rId28"/>
    <p:sldId id="312" r:id="rId29"/>
    <p:sldId id="320" r:id="rId30"/>
    <p:sldId id="314" r:id="rId31"/>
    <p:sldId id="333" r:id="rId32"/>
    <p:sldId id="32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1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9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20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2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1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7E833E-1B6D-415F-AD29-75AE8C43BD0D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5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52596F-08A7-4B70-989A-F2B1CF31E66B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1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4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6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6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co.library.emory.edu/open-access-publishing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co.library.emory.edu/open-access-publishing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416" y="843702"/>
            <a:ext cx="3161016" cy="1329655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EBEBEB"/>
                </a:solidFill>
              </a:rPr>
              <a:t>SERVICE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8996" y="2305878"/>
            <a:ext cx="3819672" cy="39081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FACULTY DEVELOPMENT COMMITTEE</a:t>
            </a:r>
          </a:p>
          <a:p>
            <a:pPr algn="ctr"/>
            <a:r>
              <a:rPr lang="en-US" i="1" dirty="0"/>
              <a:t>January 6, 2021</a:t>
            </a:r>
          </a:p>
          <a:p>
            <a:pPr algn="ctr"/>
            <a:endParaRPr lang="en-US" i="1" dirty="0"/>
          </a:p>
          <a:p>
            <a:pPr algn="ctr"/>
            <a:r>
              <a:rPr lang="en-US" dirty="0"/>
              <a:t>Marianne Celano, PhD, ABPP</a:t>
            </a:r>
          </a:p>
          <a:p>
            <a:pPr algn="ctr"/>
            <a:r>
              <a:rPr lang="en-US" dirty="0"/>
              <a:t>ANDREW FURMAN, MD</a:t>
            </a:r>
          </a:p>
          <a:p>
            <a:pPr algn="ctr"/>
            <a:r>
              <a:rPr lang="en-US" dirty="0"/>
              <a:t>Julie Kable, PhD</a:t>
            </a:r>
          </a:p>
          <a:p>
            <a:pPr algn="ctr"/>
            <a:r>
              <a:rPr lang="en-US" dirty="0"/>
              <a:t>NADINE KASLOW, PhD, ABPP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09763" y="1616856"/>
            <a:ext cx="6443180" cy="36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D0ADB-4814-48B5-8FF7-941FC47D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Service-Related Guidelines – National/</a:t>
            </a:r>
            <a:b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International: Table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12E7B-E320-4350-9021-EC0CB9BEC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" y="970671"/>
            <a:ext cx="7230794" cy="49377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74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Portfolio: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5878"/>
            <a:ext cx="10838263" cy="4108174"/>
          </a:xfrm>
        </p:spPr>
        <p:txBody>
          <a:bodyPr>
            <a:normAutofit/>
          </a:bodyPr>
          <a:lstStyle/>
          <a:p>
            <a:r>
              <a:rPr lang="en-US" dirty="0"/>
              <a:t>Ensure your CV and Service Portfolio are the same by copying the information from the CV to the Service Portfolio and then adding detail</a:t>
            </a:r>
          </a:p>
          <a:p>
            <a:r>
              <a:rPr lang="en-US" dirty="0"/>
              <a:t>Follow the guidelines exactly</a:t>
            </a:r>
          </a:p>
          <a:p>
            <a:pPr lvl="1"/>
            <a:r>
              <a:rPr lang="en-US" sz="1800" dirty="0"/>
              <a:t>Chronological order – oldest to newest</a:t>
            </a:r>
          </a:p>
          <a:p>
            <a:r>
              <a:rPr lang="en-US" dirty="0"/>
              <a:t>Use this as your opportunity to explain unique or exceptional roles – definitions of roles differ across departments and institutions</a:t>
            </a:r>
          </a:p>
          <a:p>
            <a:r>
              <a:rPr lang="en-US" dirty="0"/>
              <a:t>Remember you have 10 pages</a:t>
            </a:r>
          </a:p>
          <a:p>
            <a:r>
              <a:rPr lang="en-US" dirty="0"/>
              <a:t>Attachments</a:t>
            </a:r>
          </a:p>
          <a:p>
            <a:pPr lvl="1"/>
            <a:r>
              <a:rPr lang="en-US" sz="1800" dirty="0"/>
              <a:t>Consider 4-5 letters of support - Have letters be only 1 page to maximize their impact</a:t>
            </a:r>
          </a:p>
          <a:p>
            <a:pPr lvl="1"/>
            <a:r>
              <a:rPr lang="en-US" sz="1800" dirty="0"/>
              <a:t>Reports showing impact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2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Portfolio: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5635"/>
            <a:ext cx="10599724" cy="3674165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Current Administrative/Clinical Appointments</a:t>
            </a:r>
          </a:p>
          <a:p>
            <a:r>
              <a:rPr lang="en-US" sz="7200" dirty="0"/>
              <a:t>Clinical Service Contributions </a:t>
            </a:r>
          </a:p>
          <a:p>
            <a:r>
              <a:rPr lang="en-US" sz="7200" dirty="0"/>
              <a:t>Society Memberships </a:t>
            </a:r>
          </a:p>
          <a:p>
            <a:r>
              <a:rPr lang="en-US" sz="7200" dirty="0"/>
              <a:t>Committee Memberships </a:t>
            </a:r>
          </a:p>
          <a:p>
            <a:r>
              <a:rPr lang="en-US" sz="7200" dirty="0"/>
              <a:t>Peer Review Activities (grants, manuscripts, conference abstracts)</a:t>
            </a:r>
          </a:p>
          <a:p>
            <a:r>
              <a:rPr lang="en-US" sz="7200" dirty="0"/>
              <a:t>Editorships and Editorial Boards</a:t>
            </a:r>
          </a:p>
          <a:p>
            <a:r>
              <a:rPr lang="en-US" sz="7200" dirty="0"/>
              <a:t>Organization of Conferences</a:t>
            </a:r>
          </a:p>
          <a:p>
            <a:r>
              <a:rPr lang="en-US" sz="7200" dirty="0"/>
              <a:t>Consultantships/Advisory Boards</a:t>
            </a:r>
          </a:p>
          <a:p>
            <a:r>
              <a:rPr lang="en-US" sz="7200" dirty="0"/>
              <a:t>Service-Related Honors and Awards</a:t>
            </a:r>
            <a:endParaRPr lang="en-US" sz="6800" dirty="0"/>
          </a:p>
          <a:p>
            <a:r>
              <a:rPr lang="en-US" sz="6800" dirty="0"/>
              <a:t>Community Outreach (local charities, community clinics, religious or service organizations, media appearances)</a:t>
            </a:r>
          </a:p>
          <a:p>
            <a:r>
              <a:rPr lang="en-US" sz="6800" i="1" dirty="0"/>
              <a:t> </a:t>
            </a:r>
            <a:r>
              <a:rPr lang="en-US" sz="6800" dirty="0"/>
              <a:t>Attachments</a:t>
            </a:r>
          </a:p>
          <a:p>
            <a:pPr lvl="1"/>
            <a:endParaRPr lang="en-US" sz="6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46785" cy="706964"/>
          </a:xfrm>
        </p:spPr>
        <p:txBody>
          <a:bodyPr/>
          <a:lstStyle/>
          <a:p>
            <a:r>
              <a:rPr lang="en-US" dirty="0"/>
              <a:t>Component: Current Appointments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345635"/>
            <a:ext cx="11158330" cy="3674165"/>
          </a:xfrm>
        </p:spPr>
        <p:txBody>
          <a:bodyPr>
            <a:normAutofit/>
          </a:bodyPr>
          <a:lstStyle/>
          <a:p>
            <a:r>
              <a:rPr lang="en-US" dirty="0"/>
              <a:t>Current Administrative/Clinical Appointments (your title, location, and brief description of the role)</a:t>
            </a:r>
          </a:p>
          <a:p>
            <a:pPr lvl="1"/>
            <a:r>
              <a:rPr lang="en-US" sz="1800" b="1" dirty="0"/>
              <a:t>Director, Division of </a:t>
            </a:r>
            <a:r>
              <a:rPr lang="en-US" sz="1800" b="1" dirty="0" smtClean="0"/>
              <a:t>X </a:t>
            </a:r>
            <a:endParaRPr lang="en-US" sz="1800" b="1" dirty="0"/>
          </a:p>
          <a:p>
            <a:pPr lvl="2"/>
            <a:r>
              <a:rPr lang="en-US" sz="1800" dirty="0"/>
              <a:t>In this role I oversee X. I directly supervise X. I interact with X and Y to ensure X.</a:t>
            </a:r>
          </a:p>
          <a:p>
            <a:pPr lvl="1"/>
            <a:r>
              <a:rPr lang="en-US" sz="1800" dirty="0"/>
              <a:t>You may add in recently held positions that are particularly noteworthy under a “Previously held” category</a:t>
            </a:r>
          </a:p>
          <a:p>
            <a:pPr lvl="2"/>
            <a:r>
              <a:rPr lang="en-US" sz="1800" dirty="0"/>
              <a:t>Previously held: Interim X, 10/17-12/19</a:t>
            </a:r>
          </a:p>
          <a:p>
            <a:pPr lvl="1"/>
            <a:endParaRPr lang="en-US" sz="6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02159" cy="706964"/>
          </a:xfrm>
        </p:spPr>
        <p:txBody>
          <a:bodyPr/>
          <a:lstStyle/>
          <a:p>
            <a:r>
              <a:rPr lang="en-US" dirty="0"/>
              <a:t>Component: Clinical Service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345635"/>
            <a:ext cx="11158330" cy="4312860"/>
          </a:xfrm>
        </p:spPr>
        <p:txBody>
          <a:bodyPr>
            <a:normAutofit/>
          </a:bodyPr>
          <a:lstStyle/>
          <a:p>
            <a:r>
              <a:rPr lang="en-US" dirty="0" smtClean="0"/>
              <a:t>Clinical Service Contributions (patient </a:t>
            </a:r>
            <a:r>
              <a:rPr lang="en-US" dirty="0" smtClean="0"/>
              <a:t>care responsibilities, new programs created, impact for </a:t>
            </a:r>
            <a:r>
              <a:rPr lang="en-US" dirty="0" smtClean="0"/>
              <a:t>department/school)</a:t>
            </a:r>
            <a:endParaRPr lang="en-US" dirty="0" smtClean="0"/>
          </a:p>
          <a:p>
            <a:pPr lvl="1"/>
            <a:r>
              <a:rPr lang="en-US" sz="1800" b="1" dirty="0" smtClean="0"/>
              <a:t>Service Z</a:t>
            </a:r>
          </a:p>
          <a:p>
            <a:pPr lvl="2"/>
            <a:r>
              <a:rPr lang="en-US" sz="1600" dirty="0" smtClean="0"/>
              <a:t>Created the Z service and serve as the A. </a:t>
            </a:r>
          </a:p>
          <a:p>
            <a:pPr lvl="2"/>
            <a:r>
              <a:rPr lang="en-US" sz="1600" dirty="0" smtClean="0"/>
              <a:t>This service offers B,C, and D interventions to E patients from around the region.</a:t>
            </a:r>
          </a:p>
          <a:p>
            <a:pPr lvl="2"/>
            <a:r>
              <a:rPr lang="en-US" sz="1600" dirty="0" smtClean="0"/>
              <a:t>This service has seen #patients since Y date.</a:t>
            </a:r>
          </a:p>
          <a:p>
            <a:pPr lvl="1"/>
            <a:r>
              <a:rPr lang="en-US" sz="1800" b="1" dirty="0" smtClean="0"/>
              <a:t>Service Q</a:t>
            </a:r>
          </a:p>
          <a:p>
            <a:pPr lvl="2"/>
            <a:r>
              <a:rPr lang="en-US" sz="1800" dirty="0" smtClean="0"/>
              <a:t>See E, F, and G patients</a:t>
            </a:r>
            <a:endParaRPr lang="en-US" sz="1800" dirty="0" smtClean="0"/>
          </a:p>
          <a:p>
            <a:pPr lvl="2"/>
            <a:r>
              <a:rPr lang="en-US" sz="1800" dirty="0" smtClean="0"/>
              <a:t>Provide H services</a:t>
            </a:r>
          </a:p>
          <a:p>
            <a:pPr lvl="2"/>
            <a:r>
              <a:rPr lang="en-US" sz="1800" dirty="0" smtClean="0"/>
              <a:t>Have received quality metrics ….</a:t>
            </a:r>
            <a:endParaRPr lang="en-US" sz="1800" dirty="0" smtClean="0"/>
          </a:p>
          <a:p>
            <a:endParaRPr lang="en-US" sz="1800" dirty="0"/>
          </a:p>
          <a:p>
            <a:pPr lvl="1"/>
            <a:endParaRPr lang="en-US" dirty="0"/>
          </a:p>
          <a:p>
            <a:pPr lvl="1"/>
            <a:endParaRPr lang="en-US" sz="6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6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Component:  Society Memberships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Society Memberships (office held if any, Society, year(s))</a:t>
            </a:r>
          </a:p>
          <a:p>
            <a:pPr lvl="1"/>
            <a:r>
              <a:rPr lang="en-US" sz="1800" b="1" dirty="0" smtClean="0"/>
              <a:t>American Psychiatric Association/American Psychological Association</a:t>
            </a:r>
            <a:endParaRPr lang="en-US" sz="1800" b="1" dirty="0" smtClean="0"/>
          </a:p>
          <a:p>
            <a:pPr lvl="2"/>
            <a:r>
              <a:rPr lang="en-US" sz="1800" dirty="0" smtClean="0"/>
              <a:t>Member, </a:t>
            </a:r>
            <a:r>
              <a:rPr lang="en-US" sz="1800" dirty="0" err="1" smtClean="0"/>
              <a:t>xxxx</a:t>
            </a:r>
            <a:r>
              <a:rPr lang="en-US" sz="1800" dirty="0" smtClean="0"/>
              <a:t>-present</a:t>
            </a:r>
          </a:p>
          <a:p>
            <a:pPr lvl="2"/>
            <a:r>
              <a:rPr lang="en-US" sz="1800" dirty="0" smtClean="0"/>
              <a:t>Office, years. </a:t>
            </a:r>
            <a:r>
              <a:rPr lang="en-US" sz="1800" dirty="0" smtClean="0"/>
              <a:t>I </a:t>
            </a:r>
            <a:r>
              <a:rPr lang="en-US" sz="1800" dirty="0" smtClean="0"/>
              <a:t>was </a:t>
            </a:r>
            <a:r>
              <a:rPr lang="en-US" sz="1800" dirty="0" smtClean="0"/>
              <a:t>elected </a:t>
            </a:r>
            <a:r>
              <a:rPr lang="en-US" sz="1800" dirty="0" smtClean="0"/>
              <a:t>in a competitive process by the </a:t>
            </a:r>
            <a:r>
              <a:rPr lang="en-US" sz="1800" dirty="0" smtClean="0"/>
              <a:t>members of X society to </a:t>
            </a:r>
            <a:r>
              <a:rPr lang="en-US" sz="1800" dirty="0" smtClean="0"/>
              <a:t>a three year term of office.</a:t>
            </a:r>
          </a:p>
          <a:p>
            <a:pPr lvl="1"/>
            <a:r>
              <a:rPr lang="en-US" sz="1800" b="1" dirty="0" smtClean="0"/>
              <a:t>Society X</a:t>
            </a:r>
          </a:p>
          <a:p>
            <a:pPr lvl="2"/>
            <a:r>
              <a:rPr lang="en-US" sz="1800" dirty="0" smtClean="0"/>
              <a:t>Member, </a:t>
            </a:r>
            <a:r>
              <a:rPr lang="en-US" sz="1800" dirty="0" err="1" smtClean="0"/>
              <a:t>xxxx</a:t>
            </a:r>
            <a:r>
              <a:rPr lang="en-US" sz="1800" dirty="0" smtClean="0"/>
              <a:t>-present</a:t>
            </a:r>
          </a:p>
          <a:p>
            <a:pPr lvl="2"/>
            <a:r>
              <a:rPr lang="en-US" sz="1800" dirty="0" smtClean="0"/>
              <a:t>Fellow X, </a:t>
            </a:r>
            <a:r>
              <a:rPr lang="en-US" sz="1800" dirty="0" err="1" smtClean="0"/>
              <a:t>xxxx</a:t>
            </a:r>
            <a:r>
              <a:rPr lang="en-US" sz="1800" dirty="0" smtClean="0"/>
              <a:t>-present.  This recognition is based on </a:t>
            </a:r>
            <a:r>
              <a:rPr lang="en-US" sz="1800" dirty="0" smtClean="0"/>
              <a:t>M and N.</a:t>
            </a:r>
            <a:endParaRPr lang="en-US" sz="1800" dirty="0" smtClean="0"/>
          </a:p>
          <a:p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121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11759" cy="706964"/>
          </a:xfrm>
        </p:spPr>
        <p:txBody>
          <a:bodyPr/>
          <a:lstStyle/>
          <a:p>
            <a:r>
              <a:rPr lang="en-US" dirty="0" smtClean="0"/>
              <a:t>Component:  Committee Memberships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053145"/>
              </p:ext>
            </p:extLst>
          </p:nvPr>
        </p:nvGraphicFramePr>
        <p:xfrm>
          <a:off x="1154954" y="2370744"/>
          <a:ext cx="10199485" cy="42980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718">
                  <a:extLst>
                    <a:ext uri="{9D8B030D-6E8A-4147-A177-3AD203B41FA5}">
                      <a16:colId xmlns:a16="http://schemas.microsoft.com/office/drawing/2014/main" val="1823453015"/>
                    </a:ext>
                  </a:extLst>
                </a:gridCol>
                <a:gridCol w="7489767">
                  <a:extLst>
                    <a:ext uri="{9D8B030D-6E8A-4147-A177-3AD203B41FA5}">
                      <a16:colId xmlns:a16="http://schemas.microsoft.com/office/drawing/2014/main" val="2718139133"/>
                    </a:ext>
                  </a:extLst>
                </a:gridCol>
              </a:tblGrid>
              <a:tr h="3429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a)</a:t>
                      </a:r>
                      <a:r>
                        <a:rPr lang="en-US" baseline="0" dirty="0" smtClean="0"/>
                        <a:t> National and International [office held if any, committee year(s)]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Member,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Nominations Committee, 2007-09 (Elected)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Founder and Chair, </a:t>
                      </a:r>
                      <a:r>
                        <a:rPr lang="en-US" baseline="0" dirty="0" smtClean="0"/>
                        <a:t>Fellowship Program Directors Committee, </a:t>
                      </a:r>
                      <a:r>
                        <a:rPr lang="en-US" baseline="0" dirty="0" smtClean="0"/>
                        <a:t>2017-present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937404"/>
                  </a:ext>
                </a:extLst>
              </a:tr>
              <a:tr h="13719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b) Regional and State [office held if any, committee, year(s)]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Vice President, Georgia Psychological/Psychiatric Physicians Association, 2014-2019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97480"/>
                  </a:ext>
                </a:extLst>
              </a:tr>
              <a:tr h="857459">
                <a:tc>
                  <a:txBody>
                    <a:bodyPr/>
                    <a:lstStyle/>
                    <a:p>
                      <a:r>
                        <a:rPr lang="en-US" dirty="0" smtClean="0"/>
                        <a:t> c) Institutional [office held if any, committee, year(s)]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Director, X Fellowship, </a:t>
                      </a:r>
                      <a:r>
                        <a:rPr lang="en-US" dirty="0" smtClean="0"/>
                        <a:t>2015-present</a:t>
                      </a:r>
                      <a:endParaRPr lang="en-US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Member, Emory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University </a:t>
                      </a:r>
                      <a:r>
                        <a:rPr lang="en-US" baseline="0" dirty="0" smtClean="0"/>
                        <a:t>School of Medicine </a:t>
                      </a:r>
                      <a:r>
                        <a:rPr lang="en-US" baseline="0" dirty="0" smtClean="0"/>
                        <a:t>Faculty Development Advisory Committee, February </a:t>
                      </a:r>
                      <a:r>
                        <a:rPr lang="en-US" baseline="0" dirty="0" smtClean="0"/>
                        <a:t>2017-present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President, Emory University Senate, 2020-present (Elected)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7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32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Component:  </a:t>
            </a:r>
            <a:r>
              <a:rPr lang="en-US" dirty="0"/>
              <a:t>Peer Review </a:t>
            </a:r>
            <a:r>
              <a:rPr lang="en-US" dirty="0" smtClean="0"/>
              <a:t>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698825"/>
              </p:ext>
            </p:extLst>
          </p:nvPr>
        </p:nvGraphicFramePr>
        <p:xfrm>
          <a:off x="1155700" y="2603500"/>
          <a:ext cx="9991667" cy="329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6016">
                  <a:extLst>
                    <a:ext uri="{9D8B030D-6E8A-4147-A177-3AD203B41FA5}">
                      <a16:colId xmlns:a16="http://schemas.microsoft.com/office/drawing/2014/main" val="55982259"/>
                    </a:ext>
                  </a:extLst>
                </a:gridCol>
                <a:gridCol w="7805651">
                  <a:extLst>
                    <a:ext uri="{9D8B030D-6E8A-4147-A177-3AD203B41FA5}">
                      <a16:colId xmlns:a16="http://schemas.microsoft.com/office/drawing/2014/main" val="2300117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US" dirty="0" smtClean="0"/>
                        <a:t>Grants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    i.  National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    ii.</a:t>
                      </a:r>
                      <a:r>
                        <a:rPr lang="en-US" baseline="0" dirty="0" smtClean="0"/>
                        <a:t> Regional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iii. </a:t>
                      </a:r>
                      <a:r>
                        <a:rPr lang="en-US" baseline="0" dirty="0" smtClean="0"/>
                        <a:t>Institutional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 Hoc Review, NIH </a:t>
                      </a:r>
                      <a:r>
                        <a:rPr lang="en-US" dirty="0" smtClean="0"/>
                        <a:t>Study Section, Neurosciences, </a:t>
                      </a:r>
                      <a:r>
                        <a:rPr lang="en-US" dirty="0" err="1" smtClean="0"/>
                        <a:t>xxxx</a:t>
                      </a:r>
                      <a:r>
                        <a:rPr lang="en-US" dirty="0" smtClean="0"/>
                        <a:t>-present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Member, University </a:t>
                      </a:r>
                      <a:r>
                        <a:rPr lang="en-US" dirty="0" smtClean="0"/>
                        <a:t>Research Committee, </a:t>
                      </a:r>
                      <a:r>
                        <a:rPr lang="en-US" dirty="0" smtClean="0"/>
                        <a:t>2012-2015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b)  Manuscripts*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 Hoc Reviewer,</a:t>
                      </a:r>
                      <a:r>
                        <a:rPr lang="en-US" baseline="0" dirty="0" smtClean="0"/>
                        <a:t> Journal X, 2018-present</a:t>
                      </a:r>
                    </a:p>
                    <a:p>
                      <a:r>
                        <a:rPr lang="en-US" baseline="0" dirty="0" smtClean="0"/>
                        <a:t>Ad Hoc Review, Journal Y, 2015-2019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1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LcParenR" startAt="3"/>
                      </a:pPr>
                      <a:r>
                        <a:rPr lang="en-US" dirty="0" smtClean="0"/>
                        <a:t>Conference Abstracts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    i.  National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    ii.</a:t>
                      </a:r>
                      <a:r>
                        <a:rPr lang="en-US" baseline="0" dirty="0" smtClean="0"/>
                        <a:t> Regional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/>
                        <a:t>    iii. Institutional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Conference Abstracts means you reviewed</a:t>
                      </a:r>
                      <a:r>
                        <a:rPr lang="en-US" b="1" baseline="0" dirty="0" smtClean="0"/>
                        <a:t> abstracts for a meeting.  It isn’t asking for abstracts you had accepted.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0606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74524"/>
              </p:ext>
            </p:extLst>
          </p:nvPr>
        </p:nvGraphicFramePr>
        <p:xfrm>
          <a:off x="1163782" y="5902036"/>
          <a:ext cx="99835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231">
                  <a:extLst>
                    <a:ext uri="{9D8B030D-6E8A-4147-A177-3AD203B41FA5}">
                      <a16:colId xmlns:a16="http://schemas.microsoft.com/office/drawing/2014/main" val="4231668600"/>
                    </a:ext>
                  </a:extLst>
                </a:gridCol>
                <a:gridCol w="4958354">
                  <a:extLst>
                    <a:ext uri="{9D8B030D-6E8A-4147-A177-3AD203B41FA5}">
                      <a16:colId xmlns:a16="http://schemas.microsoft.com/office/drawing/2014/main" val="473499748"/>
                    </a:ext>
                  </a:extLst>
                </a:gridCol>
              </a:tblGrid>
              <a:tr h="912784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*Non-predatory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journals, impact factor is considered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http://sco.library.emory.edu/open-access-publishing/index.html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12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70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10" y="1066455"/>
            <a:ext cx="10150355" cy="706964"/>
          </a:xfrm>
        </p:spPr>
        <p:txBody>
          <a:bodyPr/>
          <a:lstStyle/>
          <a:p>
            <a:r>
              <a:rPr lang="en-US" dirty="0" smtClean="0"/>
              <a:t>Component:  Editorships and Editorial Boards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013796"/>
              </p:ext>
            </p:extLst>
          </p:nvPr>
        </p:nvGraphicFramePr>
        <p:xfrm>
          <a:off x="1155700" y="2603500"/>
          <a:ext cx="9692640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28778">
                  <a:extLst>
                    <a:ext uri="{9D8B030D-6E8A-4147-A177-3AD203B41FA5}">
                      <a16:colId xmlns:a16="http://schemas.microsoft.com/office/drawing/2014/main" val="3515849094"/>
                    </a:ext>
                  </a:extLst>
                </a:gridCol>
                <a:gridCol w="7163862">
                  <a:extLst>
                    <a:ext uri="{9D8B030D-6E8A-4147-A177-3AD203B41FA5}">
                      <a16:colId xmlns:a16="http://schemas.microsoft.com/office/drawing/2014/main" val="405722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Editorships and Editorial 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Editorial board*, </a:t>
                      </a:r>
                      <a:r>
                        <a:rPr lang="en-US" dirty="0" smtClean="0"/>
                        <a:t>Lancet Psychiatry, 2020-present</a:t>
                      </a:r>
                    </a:p>
                    <a:p>
                      <a:r>
                        <a:rPr lang="en-US" dirty="0" smtClean="0"/>
                        <a:t>Senior Section Head, New </a:t>
                      </a:r>
                      <a:r>
                        <a:rPr lang="en-US" dirty="0" smtClean="0"/>
                        <a:t>England</a:t>
                      </a:r>
                      <a:r>
                        <a:rPr lang="en-US" baseline="0" dirty="0" smtClean="0"/>
                        <a:t> Journal of </a:t>
                      </a:r>
                      <a:r>
                        <a:rPr lang="en-US" baseline="0" dirty="0" smtClean="0"/>
                        <a:t>Medicine, 2020-present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55914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1604"/>
              </p:ext>
            </p:extLst>
          </p:nvPr>
        </p:nvGraphicFramePr>
        <p:xfrm>
          <a:off x="1155700" y="5424670"/>
          <a:ext cx="969338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693">
                  <a:extLst>
                    <a:ext uri="{9D8B030D-6E8A-4147-A177-3AD203B41FA5}">
                      <a16:colId xmlns:a16="http://schemas.microsoft.com/office/drawing/2014/main" val="364457614"/>
                    </a:ext>
                  </a:extLst>
                </a:gridCol>
                <a:gridCol w="4846693">
                  <a:extLst>
                    <a:ext uri="{9D8B030D-6E8A-4147-A177-3AD203B41FA5}">
                      <a16:colId xmlns:a16="http://schemas.microsoft.com/office/drawing/2014/main" val="3493547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*Non-predatory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journals, impact factor is considered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http://sco.library.emory.edu/open-access-publishing/index.html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955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41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22" y="973668"/>
            <a:ext cx="9734203" cy="706964"/>
          </a:xfrm>
        </p:spPr>
        <p:txBody>
          <a:bodyPr/>
          <a:lstStyle/>
          <a:p>
            <a:r>
              <a:rPr lang="en-US" dirty="0" smtClean="0"/>
              <a:t>Component:  Organization of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205" y="2295929"/>
            <a:ext cx="8825659" cy="34163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Session/conference you organized or sessions you served as Chair – list administrative position or session as chair for each conference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a.  National and </a:t>
            </a:r>
            <a:r>
              <a:rPr lang="en-US" sz="1800" dirty="0" smtClean="0"/>
              <a:t>International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Program Committee, X Scientific Sessions, </a:t>
            </a:r>
            <a:r>
              <a:rPr lang="en-US" sz="1800" dirty="0" smtClean="0"/>
              <a:t>2015-2018.  </a:t>
            </a:r>
            <a:r>
              <a:rPr lang="en-US" sz="1800" dirty="0"/>
              <a:t>As leadership team member for X, I served on the program committee for the full meeting.  X manages a one day session during each meeting and members are also included on other panels as appropriate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b.  </a:t>
            </a:r>
            <a:r>
              <a:rPr lang="en-US" sz="1800" dirty="0" smtClean="0"/>
              <a:t>Regional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Scientific Sessions Chair, </a:t>
            </a:r>
            <a:r>
              <a:rPr lang="en-US" sz="1800" dirty="0" smtClean="0"/>
              <a:t>GPA/GPPA, 2015-2020, Responsible </a:t>
            </a:r>
            <a:r>
              <a:rPr lang="en-US" sz="1800" dirty="0"/>
              <a:t>for all aspects of X Annual Meeting for two years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Moderator, X Panel, X Annual Meeting, </a:t>
            </a:r>
            <a:r>
              <a:rPr lang="en-US" sz="1800" dirty="0" err="1"/>
              <a:t>xxxx</a:t>
            </a:r>
            <a:r>
              <a:rPr lang="en-US" sz="1800" dirty="0"/>
              <a:t>-present: Selected panelists, reviewed and graded submissions, mentored presenters and moderated </a:t>
            </a:r>
            <a:r>
              <a:rPr lang="en-US" sz="1800" dirty="0" smtClean="0"/>
              <a:t>session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c</a:t>
            </a:r>
            <a:r>
              <a:rPr lang="en-US" sz="1800" dirty="0" smtClean="0"/>
              <a:t>.  Institutional</a:t>
            </a:r>
          </a:p>
          <a:p>
            <a:pPr marL="914400" lvl="2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9755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service</a:t>
            </a:r>
          </a:p>
          <a:p>
            <a:r>
              <a:rPr lang="en-US" dirty="0"/>
              <a:t>Present the relevant guidelines</a:t>
            </a:r>
          </a:p>
          <a:p>
            <a:r>
              <a:rPr lang="en-US" dirty="0"/>
              <a:t>Detail the Service Portfolio</a:t>
            </a:r>
          </a:p>
          <a:p>
            <a:r>
              <a:rPr lang="en-US" dirty="0"/>
              <a:t>Describe ways to gain valuable experiences for the Service Portfolio</a:t>
            </a:r>
          </a:p>
          <a:p>
            <a:r>
              <a:rPr lang="en-US" dirty="0"/>
              <a:t>Offer advice for creating a strong Service Portfolio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77" y="764771"/>
            <a:ext cx="10997739" cy="915861"/>
          </a:xfrm>
        </p:spPr>
        <p:txBody>
          <a:bodyPr/>
          <a:lstStyle/>
          <a:p>
            <a:r>
              <a:rPr lang="en-US" dirty="0" smtClean="0"/>
              <a:t>Component:  </a:t>
            </a:r>
            <a:r>
              <a:rPr lang="en-US" dirty="0" err="1" smtClean="0"/>
              <a:t>Consultantships</a:t>
            </a:r>
            <a:r>
              <a:rPr lang="en-US" dirty="0" smtClean="0"/>
              <a:t>/Advisory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Consultantships</a:t>
            </a:r>
            <a:r>
              <a:rPr lang="en-US" dirty="0" smtClean="0"/>
              <a:t> (title, company or agency, year(s))</a:t>
            </a:r>
          </a:p>
          <a:p>
            <a:pPr lvl="1"/>
            <a:r>
              <a:rPr lang="en-US" sz="1800" b="1" dirty="0" err="1" smtClean="0"/>
              <a:t>Skyland</a:t>
            </a:r>
            <a:r>
              <a:rPr lang="en-US" sz="1800" b="1" dirty="0" smtClean="0"/>
              <a:t> Trails</a:t>
            </a:r>
            <a:endParaRPr lang="en-US" sz="1800" b="1" dirty="0" smtClean="0"/>
          </a:p>
          <a:p>
            <a:pPr lvl="2"/>
            <a:r>
              <a:rPr lang="en-US" sz="1800" dirty="0" smtClean="0"/>
              <a:t>Board member, Description of organization and roles/responsibilities, </a:t>
            </a:r>
            <a:r>
              <a:rPr lang="en-US" sz="1800" dirty="0" err="1" smtClean="0"/>
              <a:t>xxxx</a:t>
            </a:r>
            <a:r>
              <a:rPr lang="en-US" sz="1800" dirty="0" smtClean="0"/>
              <a:t>-present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65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Component:  Service Related Honors and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Award/Honor (name, year, short explanation of award will be helpful to reviewers)</a:t>
            </a:r>
          </a:p>
          <a:p>
            <a:pPr lvl="1"/>
            <a:r>
              <a:rPr lang="en-US" sz="1800" dirty="0" smtClean="0"/>
              <a:t>Department </a:t>
            </a:r>
            <a:r>
              <a:rPr lang="en-US" sz="1800" dirty="0" smtClean="0"/>
              <a:t>of Psychiatry </a:t>
            </a:r>
            <a:r>
              <a:rPr lang="en-US" sz="1800" dirty="0" smtClean="0"/>
              <a:t>and Behavioral Sciences Award for Distinguished Service, 2018 – This award was in recognition for my leadership and involvement with program X, which provides services to frontline healthcare workers during the pandemic.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225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Component:  Community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03748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 smtClean="0"/>
              <a:t>Charities</a:t>
            </a:r>
            <a:r>
              <a:rPr lang="en-US" dirty="0"/>
              <a:t>, </a:t>
            </a:r>
            <a:r>
              <a:rPr lang="en-US" dirty="0" smtClean="0"/>
              <a:t>Community Clinics</a:t>
            </a:r>
            <a:r>
              <a:rPr lang="en-US" dirty="0"/>
              <a:t>, </a:t>
            </a:r>
            <a:r>
              <a:rPr lang="en-US" dirty="0" smtClean="0"/>
              <a:t>Religious </a:t>
            </a:r>
            <a:r>
              <a:rPr lang="en-US" dirty="0"/>
              <a:t>or </a:t>
            </a:r>
            <a:r>
              <a:rPr lang="en-US" dirty="0" smtClean="0"/>
              <a:t>Service Organizations</a:t>
            </a:r>
            <a:r>
              <a:rPr lang="en-US" dirty="0"/>
              <a:t>, </a:t>
            </a:r>
            <a:r>
              <a:rPr lang="en-US" dirty="0" smtClean="0"/>
              <a:t>Media </a:t>
            </a:r>
            <a:r>
              <a:rPr lang="en-US" dirty="0" smtClean="0"/>
              <a:t>Appearances (title, organization, year(s))</a:t>
            </a:r>
            <a:endParaRPr lang="en-US" dirty="0" smtClean="0"/>
          </a:p>
          <a:p>
            <a:pPr lvl="1"/>
            <a:r>
              <a:rPr lang="en-US" sz="1800" dirty="0" smtClean="0"/>
              <a:t>CNN</a:t>
            </a:r>
            <a:r>
              <a:rPr lang="en-US" sz="1800" dirty="0" smtClean="0"/>
              <a:t>, health updates, </a:t>
            </a:r>
            <a:r>
              <a:rPr lang="en-US" sz="1800" dirty="0" err="1" smtClean="0"/>
              <a:t>xxxx</a:t>
            </a:r>
            <a:r>
              <a:rPr lang="en-US" sz="1800" dirty="0" smtClean="0"/>
              <a:t>-present</a:t>
            </a:r>
          </a:p>
          <a:p>
            <a:pPr lvl="1"/>
            <a:r>
              <a:rPr lang="en-US" sz="1800" dirty="0" smtClean="0"/>
              <a:t>Volunteer, Habitat for Humanity, </a:t>
            </a:r>
            <a:r>
              <a:rPr lang="en-US" sz="1800" dirty="0" err="1" smtClean="0"/>
              <a:t>xxxx</a:t>
            </a:r>
            <a:r>
              <a:rPr lang="en-US" sz="1800" dirty="0" smtClean="0"/>
              <a:t>-present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2153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Component: Attachments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5878"/>
            <a:ext cx="10838263" cy="4108174"/>
          </a:xfrm>
        </p:spPr>
        <p:txBody>
          <a:bodyPr>
            <a:normAutofit/>
          </a:bodyPr>
          <a:lstStyle/>
          <a:p>
            <a:r>
              <a:rPr lang="en-US" dirty="0"/>
              <a:t>Attachments</a:t>
            </a:r>
          </a:p>
          <a:p>
            <a:pPr lvl="1"/>
            <a:r>
              <a:rPr lang="en-US" sz="1800" dirty="0" smtClean="0"/>
              <a:t>4-5 </a:t>
            </a:r>
            <a:r>
              <a:rPr lang="en-US" sz="1800" dirty="0"/>
              <a:t>letters of support </a:t>
            </a:r>
            <a:r>
              <a:rPr lang="en-US" sz="1800" dirty="0" smtClean="0"/>
              <a:t>from colleagues or societies – </a:t>
            </a:r>
            <a:r>
              <a:rPr lang="en-US" sz="1800" dirty="0"/>
              <a:t>1 page to maximize their </a:t>
            </a:r>
            <a:r>
              <a:rPr lang="en-US" sz="1800" dirty="0" smtClean="0"/>
              <a:t>impact</a:t>
            </a:r>
          </a:p>
          <a:p>
            <a:pPr lvl="1"/>
            <a:r>
              <a:rPr lang="en-US" sz="1800" dirty="0" smtClean="0"/>
              <a:t>Letters must be on official stationery, signed, and in your portfolio</a:t>
            </a:r>
            <a:endParaRPr lang="en-US" sz="1800" dirty="0"/>
          </a:p>
          <a:p>
            <a:pPr lvl="2"/>
            <a:r>
              <a:rPr lang="en-US" sz="1800" dirty="0"/>
              <a:t>Select letters from the following types of individuals (not external referees):</a:t>
            </a:r>
          </a:p>
          <a:p>
            <a:pPr lvl="3"/>
            <a:r>
              <a:rPr lang="en-US" sz="1800" dirty="0"/>
              <a:t>Non-Emory faculty with whom you’ve served on regional/national committees</a:t>
            </a:r>
          </a:p>
          <a:p>
            <a:pPr lvl="3"/>
            <a:r>
              <a:rPr lang="en-US" sz="1800" dirty="0"/>
              <a:t>Emory faculty from a different </a:t>
            </a:r>
            <a:r>
              <a:rPr lang="en-US" sz="1800" dirty="0" smtClean="0"/>
              <a:t>department </a:t>
            </a:r>
            <a:r>
              <a:rPr lang="en-US" sz="1800" dirty="0"/>
              <a:t>who can attest to the growth and excellence of your clinical program</a:t>
            </a:r>
          </a:p>
          <a:p>
            <a:pPr lvl="3"/>
            <a:r>
              <a:rPr lang="en-US" sz="1800" dirty="0"/>
              <a:t>Journal editors who </a:t>
            </a:r>
            <a:r>
              <a:rPr lang="en-US" sz="1800" dirty="0" smtClean="0"/>
              <a:t>comment </a:t>
            </a:r>
            <a:r>
              <a:rPr lang="en-US" sz="1800" dirty="0"/>
              <a:t>on your service as a reviewer or editorial board member</a:t>
            </a:r>
          </a:p>
          <a:p>
            <a:pPr lvl="3"/>
            <a:r>
              <a:rPr lang="en-US" sz="1800" dirty="0"/>
              <a:t>Leaders of community/patient advocacy groups </a:t>
            </a:r>
            <a:r>
              <a:rPr lang="en-US" sz="1800" dirty="0" smtClean="0"/>
              <a:t>to describe </a:t>
            </a:r>
            <a:r>
              <a:rPr lang="en-US" sz="1800" dirty="0"/>
              <a:t>your unique contributions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Component: Attachments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5878"/>
            <a:ext cx="10838263" cy="4108174"/>
          </a:xfrm>
        </p:spPr>
        <p:txBody>
          <a:bodyPr>
            <a:normAutofit/>
          </a:bodyPr>
          <a:lstStyle/>
          <a:p>
            <a:r>
              <a:rPr lang="en-US" dirty="0"/>
              <a:t>Attachments</a:t>
            </a:r>
          </a:p>
          <a:p>
            <a:pPr lvl="1"/>
            <a:r>
              <a:rPr lang="en-US" sz="1800" dirty="0" smtClean="0"/>
              <a:t>Report </a:t>
            </a:r>
            <a:r>
              <a:rPr lang="en-US" sz="1800" dirty="0"/>
              <a:t>showing impact to your service line/program of your effort on </a:t>
            </a:r>
            <a:r>
              <a:rPr lang="en-US" sz="1800" dirty="0" smtClean="0"/>
              <a:t>projects, for example increased the number of patients seen/regional reach of the program, …. </a:t>
            </a:r>
            <a:endParaRPr lang="en-US" sz="18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6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F14E-6E90-48C7-9BD7-EA989A2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I GAIN VALUABLE EXPERIENCES FOR MY SERVICE PORTFOLIO?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991-A4E5-44EA-9876-1D989D3B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69578"/>
          </a:xfrm>
        </p:spPr>
        <p:txBody>
          <a:bodyPr>
            <a:normAutofit/>
          </a:bodyPr>
          <a:lstStyle/>
          <a:p>
            <a:r>
              <a:rPr lang="en-US" dirty="0"/>
              <a:t>Serve on committees</a:t>
            </a:r>
          </a:p>
          <a:p>
            <a:pPr lvl="1"/>
            <a:r>
              <a:rPr lang="en-US" dirty="0"/>
              <a:t>Departmental</a:t>
            </a:r>
          </a:p>
          <a:p>
            <a:pPr lvl="1"/>
            <a:r>
              <a:rPr lang="en-US" dirty="0"/>
              <a:t>Institutional (e.g., IRB)</a:t>
            </a:r>
          </a:p>
          <a:p>
            <a:pPr lvl="1"/>
            <a:r>
              <a:rPr lang="en-US" dirty="0"/>
              <a:t>Regional</a:t>
            </a:r>
          </a:p>
          <a:p>
            <a:pPr lvl="1"/>
            <a:r>
              <a:rPr lang="en-US" dirty="0"/>
              <a:t>National</a:t>
            </a:r>
          </a:p>
          <a:p>
            <a:pPr lvl="1"/>
            <a:r>
              <a:rPr lang="en-US" dirty="0"/>
              <a:t>International</a:t>
            </a:r>
          </a:p>
          <a:p>
            <a:r>
              <a:rPr lang="en-US" dirty="0"/>
              <a:t>Review manuscripts submitted for publication (ad hoc, editorial board)</a:t>
            </a:r>
          </a:p>
          <a:p>
            <a:r>
              <a:rPr lang="en-US" dirty="0"/>
              <a:t>Develop/lead clinical program that attracts patients regionally</a:t>
            </a:r>
          </a:p>
          <a:p>
            <a:r>
              <a:rPr lang="en-US" dirty="0"/>
              <a:t>Lead accredited training program (counts in education too)</a:t>
            </a:r>
          </a:p>
          <a:p>
            <a:r>
              <a:rPr lang="en-US" dirty="0"/>
              <a:t>Advise community/patient advocacy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62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37116" cy="706964"/>
          </a:xfrm>
        </p:spPr>
        <p:txBody>
          <a:bodyPr/>
          <a:lstStyle/>
          <a:p>
            <a:r>
              <a:rPr lang="en-US" dirty="0"/>
              <a:t>HOW CAN I GAIN VALUABLE EXPERIENCES FOR MY SERVICE PORTFOLIO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Build/direct programs</a:t>
            </a:r>
          </a:p>
          <a:p>
            <a:r>
              <a:rPr lang="en-US" dirty="0"/>
              <a:t>Engage in committee work</a:t>
            </a:r>
          </a:p>
          <a:p>
            <a:r>
              <a:rPr lang="en-US" dirty="0"/>
              <a:t>Assume administrative roles</a:t>
            </a:r>
          </a:p>
          <a:p>
            <a:r>
              <a:rPr lang="en-US" dirty="0"/>
              <a:t>Be active/taking leadership roles in professional societies/organizations outside of the institution is very important, and necessary for promotion toa associate professor (regional) or professor (national/international) if area of distinction is Service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42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F14E-6E90-48C7-9BD7-EA989A2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ADVICE FOR CREATING A STRONG SERVICE PORTFOLIO?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991-A4E5-44EA-9876-1D989D3B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early</a:t>
            </a:r>
          </a:p>
          <a:p>
            <a:r>
              <a:rPr lang="en-US" dirty="0"/>
              <a:t>Identify your clinical niche and develop a clinical program</a:t>
            </a:r>
          </a:p>
          <a:p>
            <a:pPr lvl="1"/>
            <a:r>
              <a:rPr lang="en-US" dirty="0"/>
              <a:t>Collect data on patient care (number served/year, from where, outcomes)</a:t>
            </a:r>
          </a:p>
          <a:p>
            <a:r>
              <a:rPr lang="en-US" dirty="0"/>
              <a:t>Ask your mentor or senior faculty members in your specialty how you can:</a:t>
            </a:r>
          </a:p>
          <a:p>
            <a:pPr lvl="1"/>
            <a:r>
              <a:rPr lang="en-US" dirty="0"/>
              <a:t>Get involved in relevant regional and national committees</a:t>
            </a:r>
          </a:p>
          <a:p>
            <a:pPr lvl="1"/>
            <a:r>
              <a:rPr lang="en-US" dirty="0"/>
              <a:t>Review manuscripts or conference program submissions</a:t>
            </a:r>
          </a:p>
          <a:p>
            <a:r>
              <a:rPr lang="en-US" dirty="0"/>
              <a:t>Identify an opportunity for quality improvement in patient care, assemble a team to fix it</a:t>
            </a:r>
          </a:p>
          <a:p>
            <a:r>
              <a:rPr lang="en-US" dirty="0"/>
              <a:t>Document all community outreach and service activities</a:t>
            </a:r>
          </a:p>
          <a:p>
            <a:r>
              <a:rPr lang="en-US" dirty="0"/>
              <a:t>Save emails in which faculty or patients thank you for your clinical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F14E-6E90-48C7-9BD7-EA989A2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ADVICE FOR CREATING A STRONG SERVICE PORTFOLIO?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D991-A4E5-44EA-9876-1D989D3B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Differentiate Service from Teaching and Scholarship</a:t>
            </a:r>
          </a:p>
          <a:p>
            <a:pPr lvl="1"/>
            <a:r>
              <a:rPr lang="en-US" dirty="0"/>
              <a:t>Remember Program Directors/Associate Program Directors do both</a:t>
            </a:r>
          </a:p>
          <a:p>
            <a:pPr lvl="2"/>
            <a:r>
              <a:rPr lang="en-US" dirty="0"/>
              <a:t>Include administrative functions under Service</a:t>
            </a:r>
          </a:p>
          <a:p>
            <a:pPr lvl="2"/>
            <a:r>
              <a:rPr lang="en-US" dirty="0"/>
              <a:t>Include teaching, supervising, mentoring, thesis committees under Teaching</a:t>
            </a:r>
          </a:p>
          <a:p>
            <a:pPr lvl="1"/>
            <a:r>
              <a:rPr lang="en-US" dirty="0"/>
              <a:t>Place moderating a panel under Service, whereas giving a lecture is Teaching, and lecturing related to your research is Scholarship</a:t>
            </a:r>
          </a:p>
          <a:p>
            <a:r>
              <a:rPr lang="en-US" dirty="0"/>
              <a:t>Remember, list item in only one place – No double dipping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66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CAAA6-5A95-4E21-89B5-51E438C3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QUESTIONS AND 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8F5363-9988-43C2-B155-B24025697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607499"/>
            <a:ext cx="6470907" cy="36398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066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4DF98-AE6F-3D4A-8333-6CCC1C27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CA2479-E921-AD40-A839-C76DDA3C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is </a:t>
            </a:r>
            <a:r>
              <a:rPr lang="en-US" b="1" dirty="0"/>
              <a:t>not</a:t>
            </a:r>
            <a:r>
              <a:rPr lang="en-US" dirty="0"/>
              <a:t> synonymous with outstanding patient care</a:t>
            </a:r>
          </a:p>
          <a:p>
            <a:r>
              <a:rPr lang="en-US" dirty="0"/>
              <a:t>Service is distinct from Teaching- only overlap is program director, which is both</a:t>
            </a:r>
          </a:p>
          <a:p>
            <a:r>
              <a:rPr lang="en-US" dirty="0"/>
              <a:t>Service means going above and beyond</a:t>
            </a:r>
          </a:p>
          <a:p>
            <a:r>
              <a:rPr lang="en-US" dirty="0"/>
              <a:t>More faculty go up on Service than Teaching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4DC9-13C0-4393-9162-C1D27BBA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912A-B985-4CF4-83FA-D48A877D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of your skill and knowledge (who you see, why your service is special, and awards that you may have received)</a:t>
            </a:r>
          </a:p>
          <a:p>
            <a:r>
              <a:rPr lang="en-US" dirty="0"/>
              <a:t>Humanistic concern for patients and families (public advocacy)</a:t>
            </a:r>
          </a:p>
          <a:p>
            <a:r>
              <a:rPr lang="en-US" dirty="0"/>
              <a:t>Collegiality and the innovation application of techniques and knowledge (modifications, changes, improvements, manuals,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Citizenship (committee work, conference organization, peer review (manuscripts and grants)</a:t>
            </a:r>
          </a:p>
          <a:p>
            <a:r>
              <a:rPr lang="en-US" dirty="0"/>
              <a:t>Letters from people who have seen the benefits of your action</a:t>
            </a:r>
          </a:p>
        </p:txBody>
      </p:sp>
    </p:spTree>
    <p:extLst>
      <p:ext uri="{BB962C8B-B14F-4D97-AF65-F5344CB8AC3E}">
        <p14:creationId xmlns:p14="http://schemas.microsoft.com/office/powerpoint/2010/main" val="144125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67E-445D-4E10-8AA5-84C49A56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Guidelines</a:t>
            </a:r>
          </a:p>
        </p:txBody>
      </p:sp>
      <p:pic>
        <p:nvPicPr>
          <p:cNvPr id="6" name="Picture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38292E6-9499-428E-AF6D-BB45786F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917" y="138544"/>
            <a:ext cx="3750594" cy="4853709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52AE034-0048-4C96-B379-19E92F3E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3" t="62088" r="6066" b="11246"/>
          <a:stretch/>
        </p:blipFill>
        <p:spPr>
          <a:xfrm>
            <a:off x="543339" y="2515755"/>
            <a:ext cx="8203096" cy="38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67E-445D-4E10-8AA5-84C49A56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Guidelines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A4624-FF02-410A-842D-D809BBDF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37" y="2995677"/>
            <a:ext cx="8867726" cy="26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1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D0ADB-4814-48B5-8FF7-941FC47D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103" y="1360047"/>
            <a:ext cx="2891441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Service-Related Guidelines – Institutional/Regional: Table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B0B3B7-C6E8-43DD-979F-580752F92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851" y="888392"/>
            <a:ext cx="7695026" cy="48055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40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D0ADB-4814-48B5-8FF7-941FC47D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103" y="1360047"/>
            <a:ext cx="2891441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Service-Related Guidelines – Institutional/Regional: Table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4CEC8-958A-48E8-BB56-058F2E68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27" y="659299"/>
            <a:ext cx="6359008" cy="50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3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D0ADB-4814-48B5-8FF7-941FC47D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345" y="1360047"/>
            <a:ext cx="3257199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Service-Related Guidelines – National/</a:t>
            </a:r>
            <a:b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International: Table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C2841-3E9A-424A-BC31-59F5911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18" y="1320426"/>
            <a:ext cx="7032028" cy="45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87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purl.org/dc/terms/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1484</Words>
  <Application>Microsoft Office PowerPoint</Application>
  <PresentationFormat>Widescreen</PresentationFormat>
  <Paragraphs>182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 Boardroom</vt:lpstr>
      <vt:lpstr>SERVICE PORTFOLIO</vt:lpstr>
      <vt:lpstr>Objectives</vt:lpstr>
      <vt:lpstr>Service</vt:lpstr>
      <vt:lpstr>Elements of Service</vt:lpstr>
      <vt:lpstr>Promotion Guidelines</vt:lpstr>
      <vt:lpstr>Promotion Guidelines</vt:lpstr>
      <vt:lpstr>Service-Related Guidelines – Institutional/Regional: Table 3</vt:lpstr>
      <vt:lpstr>Service-Related Guidelines – Institutional/Regional: Table 3</vt:lpstr>
      <vt:lpstr>Service-Related Guidelines – National/ International: Table 5</vt:lpstr>
      <vt:lpstr>Service-Related Guidelines – National/ International: Table 5</vt:lpstr>
      <vt:lpstr>Service Portfolio: Format</vt:lpstr>
      <vt:lpstr>Service Portfolio: Components</vt:lpstr>
      <vt:lpstr>Component: Current Appointments</vt:lpstr>
      <vt:lpstr>Component: Clinical Service Contributions</vt:lpstr>
      <vt:lpstr>Component:  Society Memberships</vt:lpstr>
      <vt:lpstr>Component:  Committee Memberships</vt:lpstr>
      <vt:lpstr>Component:  Peer Review Activities</vt:lpstr>
      <vt:lpstr>Component:  Editorships and Editorial Boards</vt:lpstr>
      <vt:lpstr>Component:  Organization of Conferences</vt:lpstr>
      <vt:lpstr>Component:  Consultantships/Advisory Boards</vt:lpstr>
      <vt:lpstr>Component:  Service Related Honors and Awards</vt:lpstr>
      <vt:lpstr>Component:  Community Outreach</vt:lpstr>
      <vt:lpstr>Component: Attachments</vt:lpstr>
      <vt:lpstr>Component: Attachments</vt:lpstr>
      <vt:lpstr>HOW CAN I GAIN VALUABLE EXPERIENCES FOR MY SERVICE PORTFOLIO?</vt:lpstr>
      <vt:lpstr>HOW CAN I GAIN VALUABLE EXPERIENCES FOR MY SERVICE PORTFOLIO</vt:lpstr>
      <vt:lpstr>WHAT IS YOUR ADVICE FOR CREATING A STRONG SERVICE PORTFOLIO?</vt:lpstr>
      <vt:lpstr>WHAT IS YOUR ADVICE FOR CREATING A STRONG SERVICE PORTFOLIO?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PORTFOLIO</dc:title>
  <dc:creator>Kaslow, Nadine</dc:creator>
  <cp:lastModifiedBy>Kaslow, Nadine</cp:lastModifiedBy>
  <cp:revision>43</cp:revision>
  <dcterms:created xsi:type="dcterms:W3CDTF">2021-02-27T23:42:10Z</dcterms:created>
  <dcterms:modified xsi:type="dcterms:W3CDTF">2021-03-07T23:53:49Z</dcterms:modified>
</cp:coreProperties>
</file>