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6" r:id="rId1"/>
  </p:sldMasterIdLst>
  <p:sldIdLst>
    <p:sldId id="256" r:id="rId2"/>
    <p:sldId id="257" r:id="rId3"/>
    <p:sldId id="260" r:id="rId4"/>
    <p:sldId id="263" r:id="rId5"/>
    <p:sldId id="258" r:id="rId6"/>
    <p:sldId id="261" r:id="rId7"/>
    <p:sldId id="264" r:id="rId8"/>
    <p:sldId id="259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2" d="100"/>
          <a:sy n="72" d="100"/>
        </p:scale>
        <p:origin x="130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03B9BEC-FF92-475F-9B0D-959450540246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859DE99-EFDE-419C-8DCE-7DA359F0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77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BEC-FF92-475F-9B0D-959450540246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DE99-EFDE-419C-8DCE-7DA359F0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7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BEC-FF92-475F-9B0D-959450540246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DE99-EFDE-419C-8DCE-7DA359F0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3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BEC-FF92-475F-9B0D-959450540246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DE99-EFDE-419C-8DCE-7DA359F0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9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03B9BEC-FF92-475F-9B0D-959450540246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0859DE99-EFDE-419C-8DCE-7DA359F0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84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BEC-FF92-475F-9B0D-959450540246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DE99-EFDE-419C-8DCE-7DA359F0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5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BEC-FF92-475F-9B0D-959450540246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DE99-EFDE-419C-8DCE-7DA359F0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8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BEC-FF92-475F-9B0D-959450540246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DE99-EFDE-419C-8DCE-7DA359F0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64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BEC-FF92-475F-9B0D-959450540246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DE99-EFDE-419C-8DCE-7DA359F0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0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BEC-FF92-475F-9B0D-959450540246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46008" y="6302326"/>
            <a:ext cx="1097280" cy="274320"/>
          </a:xfrm>
        </p:spPr>
        <p:txBody>
          <a:bodyPr/>
          <a:lstStyle/>
          <a:p>
            <a:fld id="{0859DE99-EFDE-419C-8DCE-7DA359F0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5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03B9BEC-FF92-475F-9B0D-959450540246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859DE99-EFDE-419C-8DCE-7DA359F0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292608" y="292608"/>
            <a:ext cx="8558784" cy="627278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142" y="6302326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03B9BEC-FF92-475F-9B0D-959450540246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2326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3042" y="6302326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859DE99-EFDE-419C-8DCE-7DA359F06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5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Autofit/>
          </a:bodyPr>
          <a:lstStyle/>
          <a:p>
            <a:br>
              <a:rPr lang="en-US" sz="3600" dirty="0"/>
            </a:br>
            <a:r>
              <a:rPr lang="en-US" sz="3600" dirty="0"/>
              <a:t>beyond supervision: How to seek and engage in consultation as a faculty member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530120"/>
          </a:xfrm>
        </p:spPr>
        <p:txBody>
          <a:bodyPr>
            <a:normAutofit/>
          </a:bodyPr>
          <a:lstStyle/>
          <a:p>
            <a:r>
              <a:rPr lang="en-US" sz="2300" dirty="0"/>
              <a:t>December 4, 2019</a:t>
            </a:r>
          </a:p>
          <a:p>
            <a:r>
              <a:rPr lang="en-US" sz="2300" dirty="0"/>
              <a:t>Peter Ash, MD; Toby Goldsmith, MD; Marsha Stern, MD, MPH</a:t>
            </a:r>
          </a:p>
          <a:p>
            <a:r>
              <a:rPr lang="en-US" sz="2300" dirty="0"/>
              <a:t>Psychiatry and Behavioral Sciences</a:t>
            </a:r>
          </a:p>
        </p:txBody>
      </p:sp>
    </p:spTree>
    <p:extLst>
      <p:ext uri="{BB962C8B-B14F-4D97-AF65-F5344CB8AC3E}">
        <p14:creationId xmlns:p14="http://schemas.microsoft.com/office/powerpoint/2010/main" val="411242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What advice do you have for being an effective consultant?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Communicate with the individual asking for consultation:</a:t>
            </a:r>
          </a:p>
          <a:p>
            <a:pPr lvl="1"/>
            <a:r>
              <a:rPr lang="en-US" dirty="0"/>
              <a:t>clarification of the question/ latent questions</a:t>
            </a:r>
          </a:p>
          <a:p>
            <a:pPr lvl="1"/>
            <a:r>
              <a:rPr lang="en-US" dirty="0"/>
              <a:t>needs of the primary provider</a:t>
            </a:r>
          </a:p>
          <a:p>
            <a:pPr lvl="1"/>
            <a:r>
              <a:rPr lang="en-US" dirty="0"/>
              <a:t>determine urgency </a:t>
            </a:r>
          </a:p>
          <a:p>
            <a:pPr lvl="1"/>
            <a:r>
              <a:rPr lang="en-US" dirty="0"/>
              <a:t>Setting expectations </a:t>
            </a:r>
          </a:p>
          <a:p>
            <a:r>
              <a:rPr lang="en-US" dirty="0"/>
              <a:t>Provide clear recommendations that include a multi-modal approach and shared decision making, when possible</a:t>
            </a:r>
          </a:p>
          <a:p>
            <a:r>
              <a:rPr lang="en-US" dirty="0"/>
              <a:t>Educational component </a:t>
            </a:r>
          </a:p>
          <a:p>
            <a:r>
              <a:rPr lang="en-US" dirty="0"/>
              <a:t>Medication and behavioral approaches </a:t>
            </a:r>
          </a:p>
          <a:p>
            <a:r>
              <a:rPr lang="en-US" dirty="0"/>
              <a:t>Social work, community resources </a:t>
            </a:r>
          </a:p>
          <a:p>
            <a:r>
              <a:rPr lang="en-US" dirty="0"/>
              <a:t>Closing the loop</a:t>
            </a:r>
          </a:p>
          <a:p>
            <a:pPr marL="0" indent="0" algn="r">
              <a:buNone/>
            </a:pPr>
            <a:r>
              <a:rPr lang="en-US" dirty="0"/>
              <a:t>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5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How do I know when to seek informal and/or formal consultation and from whom to seek such consultation?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Famous forensic psychiatrists say:</a:t>
            </a:r>
          </a:p>
          <a:p>
            <a:pPr lvl="1"/>
            <a:r>
              <a:rPr lang="en-US" sz="2400" dirty="0"/>
              <a:t>“When in doubt, shout!” (Jonas Rappaport)</a:t>
            </a:r>
          </a:p>
          <a:p>
            <a:pPr lvl="1"/>
            <a:r>
              <a:rPr lang="en-US" sz="2400" dirty="0"/>
              <a:t>“Never worry alone.” (Thomas Gutheil)</a:t>
            </a:r>
          </a:p>
          <a:p>
            <a:r>
              <a:rPr lang="en-US" sz="2800" dirty="0"/>
              <a:t>Who to consult?</a:t>
            </a:r>
          </a:p>
          <a:p>
            <a:pPr lvl="1"/>
            <a:r>
              <a:rPr lang="en-US" sz="2400" dirty="0"/>
              <a:t>For information: Someone who knows more that you do</a:t>
            </a:r>
          </a:p>
          <a:p>
            <a:pPr lvl="1"/>
            <a:r>
              <a:rPr lang="en-US" sz="2400" dirty="0"/>
              <a:t>To protect from liability: “A reasonable clinician.”</a:t>
            </a:r>
          </a:p>
          <a:p>
            <a:pPr lvl="1"/>
            <a:endParaRPr lang="en-US" sz="2400" dirty="0"/>
          </a:p>
          <a:p>
            <a:pPr marL="274320" lvl="1" indent="0" algn="r">
              <a:buNone/>
            </a:pPr>
            <a:r>
              <a:rPr lang="en-US" sz="2400" dirty="0"/>
              <a:t>PA</a:t>
            </a:r>
          </a:p>
        </p:txBody>
      </p:sp>
    </p:spTree>
    <p:extLst>
      <p:ext uri="{BB962C8B-B14F-4D97-AF65-F5344CB8AC3E}">
        <p14:creationId xmlns:p14="http://schemas.microsoft.com/office/powerpoint/2010/main" val="1220305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How do </a:t>
            </a:r>
            <a:r>
              <a:rPr lang="en-US" sz="2800" b="1" dirty="0"/>
              <a:t>I</a:t>
            </a:r>
            <a:r>
              <a:rPr lang="en-US" sz="2800" dirty="0"/>
              <a:t> know when to seek informal and/or formal consultation and from whom to seek such consultation?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WHEN</a:t>
            </a:r>
          </a:p>
          <a:p>
            <a:r>
              <a:rPr lang="en-US" dirty="0"/>
              <a:t>When my countertransference starts getting in the way</a:t>
            </a:r>
          </a:p>
          <a:p>
            <a:r>
              <a:rPr lang="en-US" dirty="0"/>
              <a:t>When my </a:t>
            </a:r>
            <a:r>
              <a:rPr lang="en-US" dirty="0" err="1"/>
              <a:t>DDx</a:t>
            </a:r>
            <a:r>
              <a:rPr lang="en-US" dirty="0"/>
              <a:t>  and medication lists grow</a:t>
            </a:r>
          </a:p>
          <a:p>
            <a:r>
              <a:rPr lang="en-US" dirty="0"/>
              <a:t>When if this were my family member, I would be questioning their care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WHO</a:t>
            </a:r>
          </a:p>
          <a:p>
            <a:pPr marL="0" indent="0">
              <a:buNone/>
            </a:pPr>
            <a:r>
              <a:rPr lang="en-US" dirty="0"/>
              <a:t>Informal:  Any trusted colleague or former teacher</a:t>
            </a:r>
          </a:p>
          <a:p>
            <a:pPr marL="0" indent="0">
              <a:buNone/>
            </a:pPr>
            <a:r>
              <a:rPr lang="en-US" dirty="0"/>
              <a:t>	Psychiatry Network on FB (with appropriate information deleted).</a:t>
            </a:r>
          </a:p>
          <a:p>
            <a:pPr marL="0" indent="0">
              <a:buNone/>
            </a:pPr>
            <a:r>
              <a:rPr lang="en-US" dirty="0"/>
              <a:t>Formal:   Expert in a particular field</a:t>
            </a:r>
          </a:p>
          <a:p>
            <a:pPr marL="0" indent="0">
              <a:buNone/>
            </a:pPr>
            <a:r>
              <a:rPr lang="en-US" dirty="0"/>
              <a:t>	Ask trusted colleagues for suggestions</a:t>
            </a:r>
          </a:p>
          <a:p>
            <a:pPr marL="0" indent="0" algn="r">
              <a:buNone/>
            </a:pPr>
            <a:r>
              <a:rPr lang="en-US" dirty="0"/>
              <a:t>TDG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52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How do I know when to seek informal and/or formal consultation and from whom to seek such consultation?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Seeking Consultation</a:t>
            </a:r>
          </a:p>
          <a:p>
            <a:pPr lvl="1"/>
            <a:r>
              <a:rPr lang="en-US" dirty="0"/>
              <a:t>Formal vs Informal</a:t>
            </a:r>
          </a:p>
          <a:p>
            <a:pPr lvl="2"/>
            <a:r>
              <a:rPr lang="en-US" dirty="0"/>
              <a:t>Nature of the question</a:t>
            </a:r>
          </a:p>
          <a:p>
            <a:pPr lvl="2"/>
            <a:r>
              <a:rPr lang="en-US" dirty="0"/>
              <a:t>Timing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/>
              <a:t>From Whom to seek consultation:</a:t>
            </a:r>
          </a:p>
          <a:p>
            <a:pPr lvl="1"/>
            <a:r>
              <a:rPr lang="en-US" dirty="0"/>
              <a:t>	Colleagues</a:t>
            </a:r>
          </a:p>
          <a:p>
            <a:pPr lvl="1"/>
            <a:r>
              <a:rPr lang="en-US" dirty="0"/>
              <a:t>	Mentors</a:t>
            </a:r>
          </a:p>
          <a:p>
            <a:pPr lvl="1"/>
            <a:r>
              <a:rPr lang="en-US" dirty="0"/>
              <a:t>	Interdepartmental consultation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74320" lvl="1" indent="0" algn="r">
              <a:buNone/>
            </a:pPr>
            <a:r>
              <a:rPr lang="en-US" dirty="0"/>
              <a:t>MS </a:t>
            </a:r>
          </a:p>
        </p:txBody>
      </p:sp>
    </p:spTree>
    <p:extLst>
      <p:ext uri="{BB962C8B-B14F-4D97-AF65-F5344CB8AC3E}">
        <p14:creationId xmlns:p14="http://schemas.microsoft.com/office/powerpoint/2010/main" val="4288702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What are some instances in which you sought consultation and how have those consultations been helpful/not helpful?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The unwanted but helpful consult:</a:t>
            </a:r>
          </a:p>
          <a:p>
            <a:pPr lvl="1"/>
            <a:r>
              <a:rPr lang="en-US" sz="2400" dirty="0"/>
              <a:t>“Dr. Ash really has a tiger by the tail on this one.”</a:t>
            </a:r>
          </a:p>
          <a:p>
            <a:r>
              <a:rPr lang="en-US" sz="2600" dirty="0"/>
              <a:t>Group consultations</a:t>
            </a:r>
          </a:p>
          <a:p>
            <a:pPr lvl="1"/>
            <a:r>
              <a:rPr lang="en-US" sz="2400" dirty="0"/>
              <a:t>Case presentations</a:t>
            </a:r>
          </a:p>
          <a:p>
            <a:r>
              <a:rPr lang="en-US" sz="2600" dirty="0"/>
              <a:t>Subspecialty experts</a:t>
            </a:r>
          </a:p>
          <a:p>
            <a:r>
              <a:rPr lang="en-US" sz="2800" dirty="0" err="1"/>
              <a:t>Psychopharm</a:t>
            </a:r>
            <a:endParaRPr lang="en-US" sz="2800" dirty="0"/>
          </a:p>
          <a:p>
            <a:endParaRPr lang="en-US" sz="2800" dirty="0"/>
          </a:p>
          <a:p>
            <a:pPr marL="0" indent="0" algn="r">
              <a:buNone/>
            </a:pPr>
            <a:r>
              <a:rPr lang="en-US" sz="2800" dirty="0"/>
              <a:t>PA</a:t>
            </a:r>
          </a:p>
        </p:txBody>
      </p:sp>
    </p:spTree>
    <p:extLst>
      <p:ext uri="{BB962C8B-B14F-4D97-AF65-F5344CB8AC3E}">
        <p14:creationId xmlns:p14="http://schemas.microsoft.com/office/powerpoint/2010/main" val="1593618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What are some instances in which you sought consultation and how have those consultations been helpful/not helpful?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SOUGHT HELP</a:t>
            </a:r>
          </a:p>
          <a:p>
            <a:r>
              <a:rPr lang="en-US" dirty="0"/>
              <a:t>Patients with bipolar disorder questioning their diagnosis.</a:t>
            </a:r>
          </a:p>
          <a:p>
            <a:r>
              <a:rPr lang="en-US" dirty="0"/>
              <a:t>Patients who just are not getting better.</a:t>
            </a:r>
          </a:p>
          <a:p>
            <a:r>
              <a:rPr lang="en-US" dirty="0"/>
              <a:t>Patients with comorbid medical symptoms</a:t>
            </a:r>
          </a:p>
          <a:p>
            <a:pPr marL="0" indent="0">
              <a:buNone/>
            </a:pPr>
            <a:r>
              <a:rPr lang="en-US" dirty="0"/>
              <a:t>UNHELPFUL</a:t>
            </a:r>
          </a:p>
          <a:p>
            <a:r>
              <a:rPr lang="en-US" dirty="0"/>
              <a:t>Not reading my records, patient history and telling me to do things which have been done</a:t>
            </a:r>
          </a:p>
          <a:p>
            <a:r>
              <a:rPr lang="en-US" dirty="0"/>
              <a:t>Not giving clear recommendations</a:t>
            </a:r>
          </a:p>
          <a:p>
            <a:pPr marL="0" indent="0">
              <a:buNone/>
            </a:pPr>
            <a:r>
              <a:rPr lang="en-US" dirty="0"/>
              <a:t>HELPFUL</a:t>
            </a:r>
          </a:p>
          <a:p>
            <a:r>
              <a:rPr lang="en-US" dirty="0"/>
              <a:t>Clear recommendations which arrive shortly after the consultation</a:t>
            </a:r>
          </a:p>
          <a:p>
            <a:pPr marL="0" indent="0" algn="r">
              <a:buNone/>
            </a:pPr>
            <a:r>
              <a:rPr lang="en-US" dirty="0"/>
              <a:t>TDG</a:t>
            </a:r>
          </a:p>
        </p:txBody>
      </p:sp>
    </p:spTree>
    <p:extLst>
      <p:ext uri="{BB962C8B-B14F-4D97-AF65-F5344CB8AC3E}">
        <p14:creationId xmlns:p14="http://schemas.microsoft.com/office/powerpoint/2010/main" val="290686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What are some instances in which you sought consultation and how have those consultations been helpful/not helpful?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Instances:</a:t>
            </a:r>
          </a:p>
          <a:p>
            <a:pPr lvl="1"/>
            <a:r>
              <a:rPr lang="en-US" dirty="0"/>
              <a:t>Diagnostic Clarification</a:t>
            </a:r>
          </a:p>
          <a:p>
            <a:endParaRPr lang="en-US" dirty="0"/>
          </a:p>
          <a:p>
            <a:pPr lvl="1"/>
            <a:r>
              <a:rPr lang="en-US" dirty="0"/>
              <a:t>Treatment Resistant Disorders</a:t>
            </a:r>
          </a:p>
          <a:p>
            <a:endParaRPr lang="en-US" dirty="0"/>
          </a:p>
          <a:p>
            <a:r>
              <a:rPr lang="en-US" dirty="0"/>
              <a:t>Helpful:</a:t>
            </a:r>
          </a:p>
          <a:p>
            <a:pPr lvl="1"/>
            <a:r>
              <a:rPr lang="en-US" dirty="0"/>
              <a:t> Succinct, Informative,  Educational </a:t>
            </a:r>
          </a:p>
          <a:p>
            <a:endParaRPr lang="en-US" dirty="0"/>
          </a:p>
          <a:p>
            <a:r>
              <a:rPr lang="en-US" dirty="0"/>
              <a:t>Not Helpful:</a:t>
            </a:r>
          </a:p>
          <a:p>
            <a:pPr lvl="1"/>
            <a:r>
              <a:rPr lang="en-US" dirty="0"/>
              <a:t> Does not address the question, recommendations not concrete</a:t>
            </a:r>
          </a:p>
          <a:p>
            <a:pPr lvl="1"/>
            <a:endParaRPr lang="en-US" dirty="0"/>
          </a:p>
          <a:p>
            <a:pPr marL="274320" lvl="1" indent="0" algn="r">
              <a:buNone/>
            </a:pPr>
            <a:r>
              <a:rPr lang="en-US" dirty="0"/>
              <a:t>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09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What advice do you have for being an effective consultant?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Become known for a particular subject area</a:t>
            </a:r>
          </a:p>
          <a:p>
            <a:r>
              <a:rPr lang="en-US" sz="2400" dirty="0"/>
              <a:t>Respond quickly</a:t>
            </a:r>
          </a:p>
          <a:p>
            <a:r>
              <a:rPr lang="en-US" sz="2400" dirty="0"/>
              <a:t>Be clear on the question</a:t>
            </a:r>
          </a:p>
          <a:p>
            <a:r>
              <a:rPr lang="en-US" sz="2400" dirty="0"/>
              <a:t>Be sure you understand the relevant aspects of the situation you’re being asked to consult on</a:t>
            </a:r>
          </a:p>
          <a:p>
            <a:r>
              <a:rPr lang="en-US" sz="2400" dirty="0"/>
              <a:t>In most cases, lay out pros and cons of various options</a:t>
            </a:r>
          </a:p>
          <a:p>
            <a:r>
              <a:rPr lang="en-US" sz="2400" dirty="0"/>
              <a:t>Don’t sound more certain than you are</a:t>
            </a:r>
          </a:p>
          <a:p>
            <a:pPr marL="0" indent="0" algn="r">
              <a:buNone/>
            </a:pPr>
            <a:r>
              <a:rPr lang="en-US" sz="2400" dirty="0"/>
              <a:t>PA</a:t>
            </a:r>
            <a:endParaRPr lang="en-US" sz="2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43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What advice do you have for being an effective consultant?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1520" y="2103120"/>
            <a:ext cx="7680960" cy="4221480"/>
          </a:xfrm>
        </p:spPr>
        <p:txBody>
          <a:bodyPr>
            <a:normAutofit/>
          </a:bodyPr>
          <a:lstStyle/>
          <a:p>
            <a:r>
              <a:rPr lang="en-US" dirty="0"/>
              <a:t>SPECIFIC QUESTION:  What is being asked of the consultant? </a:t>
            </a:r>
          </a:p>
          <a:p>
            <a:r>
              <a:rPr lang="en-US" dirty="0"/>
              <a:t>READ RECORDS</a:t>
            </a:r>
          </a:p>
          <a:p>
            <a:r>
              <a:rPr lang="en-US" dirty="0"/>
              <a:t>START FROM THE BEGINNING</a:t>
            </a:r>
          </a:p>
          <a:p>
            <a:r>
              <a:rPr lang="en-US" dirty="0"/>
              <a:t>IF YOU NEED TO TELL THE CONSULTING PHYSICIAN THAT THEY ARE WRONG BE SURE TO HAVE EVIDENCE.</a:t>
            </a:r>
          </a:p>
          <a:p>
            <a:r>
              <a:rPr lang="en-US" dirty="0"/>
              <a:t>TIMELINESS OF THE LETTER</a:t>
            </a:r>
          </a:p>
          <a:p>
            <a:r>
              <a:rPr lang="en-US" dirty="0"/>
              <a:t>GIVE OPTIONS AND WHAT-IFS</a:t>
            </a:r>
          </a:p>
          <a:p>
            <a:r>
              <a:rPr lang="en-US" dirty="0"/>
              <a:t>IF YOU ARE OPEN TO SEEING THE PATIENT AGAIN LET CONULTING PHYSICIAN KNOW.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TDG</a:t>
            </a:r>
          </a:p>
        </p:txBody>
      </p:sp>
    </p:spTree>
    <p:extLst>
      <p:ext uri="{BB962C8B-B14F-4D97-AF65-F5344CB8AC3E}">
        <p14:creationId xmlns:p14="http://schemas.microsoft.com/office/powerpoint/2010/main" val="4169442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64</TotalTime>
  <Words>551</Words>
  <Application>Microsoft Office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Garamond</vt:lpstr>
      <vt:lpstr>Savon</vt:lpstr>
      <vt:lpstr> beyond supervision: How to seek and engage in consultation as a faculty member </vt:lpstr>
      <vt:lpstr>How do I know when to seek informal and/or formal consultation and from whom to seek such consultation?</vt:lpstr>
      <vt:lpstr>How do I know when to seek informal and/or formal consultation and from whom to seek such consultation?</vt:lpstr>
      <vt:lpstr>How do I know when to seek informal and/or formal consultation and from whom to seek such consultation?</vt:lpstr>
      <vt:lpstr>What are some instances in which you sought consultation and how have those consultations been helpful/not helpful?</vt:lpstr>
      <vt:lpstr>What are some instances in which you sought consultation and how have those consultations been helpful/not helpful?</vt:lpstr>
      <vt:lpstr>What are some instances in which you sought consultation and how have those consultations been helpful/not helpful?</vt:lpstr>
      <vt:lpstr>What advice do you have for being an effective consultant?</vt:lpstr>
      <vt:lpstr>What advice do you have for being an effective consultant?</vt:lpstr>
      <vt:lpstr>What advice do you have for being an effective consultant?</vt:lpstr>
    </vt:vector>
  </TitlesOfParts>
  <Company>Grady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Giving Feedback to Trainees: Challenges &amp; Opportunities</dc:title>
  <dc:creator>Rachel Ammirati</dc:creator>
  <cp:lastModifiedBy>Kaslow, Nadine</cp:lastModifiedBy>
  <cp:revision>12</cp:revision>
  <dcterms:created xsi:type="dcterms:W3CDTF">2018-08-20T21:32:27Z</dcterms:created>
  <dcterms:modified xsi:type="dcterms:W3CDTF">2019-12-27T06:55:31Z</dcterms:modified>
</cp:coreProperties>
</file>