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59" r:id="rId4"/>
    <p:sldId id="270" r:id="rId5"/>
    <p:sldId id="260" r:id="rId6"/>
    <p:sldId id="261" r:id="rId7"/>
    <p:sldId id="267" r:id="rId8"/>
    <p:sldId id="265" r:id="rId9"/>
    <p:sldId id="266" r:id="rId10"/>
    <p:sldId id="262" r:id="rId11"/>
    <p:sldId id="269"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08" y="-252"/>
      </p:cViewPr>
      <p:guideLst>
        <p:guide orient="horz" pos="2160"/>
        <p:guide pos="2880"/>
      </p:guideLst>
    </p:cSldViewPr>
  </p:slideViewPr>
  <p:notesTextViewPr>
    <p:cViewPr>
      <p:scale>
        <a:sx n="1" d="1"/>
        <a:sy n="1" d="1"/>
      </p:scale>
      <p:origin x="0" y="0"/>
    </p:cViewPr>
  </p:notesTextViewPr>
  <p:sorterViewPr>
    <p:cViewPr>
      <p:scale>
        <a:sx n="100" d="100"/>
        <a:sy n="100" d="100"/>
      </p:scale>
      <p:origin x="0" y="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693C23E-FAB2-4374-8C57-D95364B4384A}" type="datetimeFigureOut">
              <a:rPr lang="en-US" smtClean="0"/>
              <a:pPr/>
              <a:t>3/7/2013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79B1F3B-D898-44F1-8DB8-945FE3F5F61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93C23E-FAB2-4374-8C57-D95364B4384A}"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B1F3B-D898-44F1-8DB8-945FE3F5F613}" type="slidenum">
              <a:rPr lang="en-US" smtClean="0"/>
              <a:pPr/>
              <a:t>‹#›</a:t>
            </a:fld>
            <a:endParaRPr lang="en-US"/>
          </a:p>
        </p:txBody>
      </p:sp>
    </p:spTree>
  </p:cSld>
  <p:clrMapOvr>
    <a:masterClrMapping/>
  </p:clrMapOvr>
  <p:transition spd="slow"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93C23E-FAB2-4374-8C57-D95364B4384A}"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B1F3B-D898-44F1-8DB8-945FE3F5F613}" type="slidenum">
              <a:rPr lang="en-US" smtClean="0"/>
              <a:pPr/>
              <a:t>‹#›</a:t>
            </a:fld>
            <a:endParaRPr lang="en-US"/>
          </a:p>
        </p:txBody>
      </p:sp>
    </p:spTree>
  </p:cSld>
  <p:clrMapOvr>
    <a:masterClrMapping/>
  </p:clrMapOvr>
  <p:transition spd="slow"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93C23E-FAB2-4374-8C57-D95364B4384A}"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B1F3B-D898-44F1-8DB8-945FE3F5F613}" type="slidenum">
              <a:rPr lang="en-US" smtClean="0"/>
              <a:pPr/>
              <a:t>‹#›</a:t>
            </a:fld>
            <a:endParaRPr lang="en-US"/>
          </a:p>
        </p:txBody>
      </p:sp>
    </p:spTree>
  </p:cSld>
  <p:clrMapOvr>
    <a:masterClrMapping/>
  </p:clrMapOvr>
  <p:transition spd="slow"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693C23E-FAB2-4374-8C57-D95364B4384A}"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79B1F3B-D898-44F1-8DB8-945FE3F5F61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693C23E-FAB2-4374-8C57-D95364B4384A}" type="datetimeFigureOut">
              <a:rPr lang="en-US" smtClean="0"/>
              <a:pPr/>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B1F3B-D898-44F1-8DB8-945FE3F5F613}" type="slidenum">
              <a:rPr lang="en-US" smtClean="0"/>
              <a:pPr/>
              <a:t>‹#›</a:t>
            </a:fld>
            <a:endParaRPr lang="en-US"/>
          </a:p>
        </p:txBody>
      </p:sp>
    </p:spTree>
  </p:cSld>
  <p:clrMapOvr>
    <a:masterClrMapping/>
  </p:clrMapOvr>
  <p:transition spd="slow"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693C23E-FAB2-4374-8C57-D95364B4384A}" type="datetimeFigureOut">
              <a:rPr lang="en-US" smtClean="0"/>
              <a:pPr/>
              <a:t>3/7/2013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9B1F3B-D898-44F1-8DB8-945FE3F5F613}" type="slidenum">
              <a:rPr lang="en-US" smtClean="0"/>
              <a:pPr/>
              <a:t>‹#›</a:t>
            </a:fld>
            <a:endParaRPr lang="en-US"/>
          </a:p>
        </p:txBody>
      </p:sp>
    </p:spTree>
  </p:cSld>
  <p:clrMapOvr>
    <a:masterClrMapping/>
  </p:clrMapOvr>
  <p:transition spd="slow"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693C23E-FAB2-4374-8C57-D95364B4384A}" type="datetimeFigureOut">
              <a:rPr lang="en-US" smtClean="0"/>
              <a:pPr/>
              <a:t>3/7/2013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9B1F3B-D898-44F1-8DB8-945FE3F5F613}" type="slidenum">
              <a:rPr lang="en-US" smtClean="0"/>
              <a:pPr/>
              <a:t>‹#›</a:t>
            </a:fld>
            <a:endParaRPr lang="en-US"/>
          </a:p>
        </p:txBody>
      </p:sp>
    </p:spTree>
  </p:cSld>
  <p:clrMapOvr>
    <a:masterClrMapping/>
  </p:clrMapOvr>
  <p:transition spd="slow"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3C23E-FAB2-4374-8C57-D95364B4384A}" type="datetimeFigureOut">
              <a:rPr lang="en-US" smtClean="0"/>
              <a:pPr/>
              <a:t>3/7/2013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9B1F3B-D898-44F1-8DB8-945FE3F5F613}" type="slidenum">
              <a:rPr lang="en-US" smtClean="0"/>
              <a:pPr/>
              <a:t>‹#›</a:t>
            </a:fld>
            <a:endParaRPr lang="en-US"/>
          </a:p>
        </p:txBody>
      </p:sp>
    </p:spTree>
  </p:cSld>
  <p:clrMapOvr>
    <a:masterClrMapping/>
  </p:clrMapOvr>
  <p:transition spd="slow"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693C23E-FAB2-4374-8C57-D95364B4384A}" type="datetimeFigureOut">
              <a:rPr lang="en-US" smtClean="0"/>
              <a:pPr/>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B1F3B-D898-44F1-8DB8-945FE3F5F613}" type="slidenum">
              <a:rPr lang="en-US" smtClean="0"/>
              <a:pPr/>
              <a:t>‹#›</a:t>
            </a:fld>
            <a:endParaRPr lang="en-US"/>
          </a:p>
        </p:txBody>
      </p:sp>
    </p:spTree>
  </p:cSld>
  <p:clrMapOvr>
    <a:masterClrMapping/>
  </p:clrMapOvr>
  <p:transition spd="slow"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693C23E-FAB2-4374-8C57-D95364B4384A}" type="datetimeFigureOut">
              <a:rPr lang="en-US" smtClean="0"/>
              <a:pPr/>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B1F3B-D898-44F1-8DB8-945FE3F5F613}" type="slidenum">
              <a:rPr lang="en-US" smtClean="0"/>
              <a:pPr/>
              <a:t>‹#›</a:t>
            </a:fld>
            <a:endParaRPr lang="en-US"/>
          </a:p>
        </p:txBody>
      </p:sp>
    </p:spTree>
  </p:cSld>
  <p:clrMapOvr>
    <a:masterClrMapping/>
  </p:clrMapOvr>
  <p:transition spd="slow"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693C23E-FAB2-4374-8C57-D95364B4384A}" type="datetimeFigureOut">
              <a:rPr lang="en-US" smtClean="0"/>
              <a:pPr/>
              <a:t>3/7/2013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79B1F3B-D898-44F1-8DB8-945FE3F5F61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500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Doctors and Dads </a:t>
            </a:r>
            <a:r>
              <a:rPr lang="en-US" sz="2800" dirty="0" smtClean="0"/>
              <a:t>(D.A.D)</a:t>
            </a:r>
            <a:r>
              <a:rPr lang="en-US" sz="2800" dirty="0"/>
              <a:t/>
            </a:r>
            <a:br>
              <a:rPr lang="en-US" sz="2800" dirty="0"/>
            </a:br>
            <a:r>
              <a:rPr lang="en-US" sz="2800" dirty="0"/>
              <a:t>Dads are Important</a:t>
            </a:r>
            <a:r>
              <a:rPr lang="en-US" sz="2800" dirty="0" smtClean="0"/>
              <a:t>!</a:t>
            </a:r>
            <a:endParaRPr lang="en-US" sz="2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76" b="1876"/>
          <a:stretch>
            <a:fillRect/>
          </a:stretch>
        </p:blipFill>
        <p:spPr>
          <a:xfrm>
            <a:off x="1828800" y="2286000"/>
            <a:ext cx="5486400" cy="3962400"/>
          </a:xfrm>
        </p:spPr>
      </p:pic>
      <p:sp>
        <p:nvSpPr>
          <p:cNvPr id="4" name="Text Placeholder 3"/>
          <p:cNvSpPr>
            <a:spLocks noGrp="1"/>
          </p:cNvSpPr>
          <p:nvPr>
            <p:ph type="body" sz="half" idx="2"/>
          </p:nvPr>
        </p:nvSpPr>
        <p:spPr>
          <a:xfrm>
            <a:off x="1828800" y="1447800"/>
            <a:ext cx="5486400" cy="554139"/>
          </a:xfrm>
        </p:spPr>
        <p:txBody>
          <a:bodyPr>
            <a:normAutofit lnSpcReduction="10000"/>
          </a:bodyPr>
          <a:lstStyle/>
          <a:p>
            <a:r>
              <a:rPr lang="en-US" dirty="0"/>
              <a:t>Emory University </a:t>
            </a:r>
            <a:r>
              <a:rPr lang="en-US" dirty="0" smtClean="0"/>
              <a:t>Department of Pediatrics Urban </a:t>
            </a:r>
            <a:r>
              <a:rPr lang="en-US" dirty="0"/>
              <a:t>Health Program</a:t>
            </a:r>
          </a:p>
          <a:p>
            <a:r>
              <a:rPr lang="en-US" dirty="0"/>
              <a:t>June 14, 2012</a:t>
            </a:r>
          </a:p>
          <a:p>
            <a:endParaRPr lang="en-US" dirty="0"/>
          </a:p>
        </p:txBody>
      </p:sp>
    </p:spTree>
    <p:extLst>
      <p:ext uri="{BB962C8B-B14F-4D97-AF65-F5344CB8AC3E}">
        <p14:creationId xmlns:p14="http://schemas.microsoft.com/office/powerpoint/2010/main" val="4093063236"/>
      </p:ext>
    </p:extLst>
  </p:cSld>
  <p:clrMapOvr>
    <a:masterClrMapping/>
  </p:clrMapOvr>
  <p:transition spd="slow"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Workshop Closing</a:t>
            </a:r>
            <a:endParaRPr lang="en-US" sz="2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76" b="1876"/>
          <a:stretch>
            <a:fillRect/>
          </a:stretch>
        </p:blipFill>
        <p:spPr>
          <a:xfrm>
            <a:off x="4724400" y="2209800"/>
            <a:ext cx="3505200" cy="2531533"/>
          </a:xfrm>
        </p:spPr>
      </p:pic>
      <p:sp>
        <p:nvSpPr>
          <p:cNvPr id="6" name="TextBox 5"/>
          <p:cNvSpPr txBox="1"/>
          <p:nvPr/>
        </p:nvSpPr>
        <p:spPr>
          <a:xfrm>
            <a:off x="1066800" y="2209800"/>
            <a:ext cx="3124200" cy="3416320"/>
          </a:xfrm>
          <a:prstGeom prst="rect">
            <a:avLst/>
          </a:prstGeom>
          <a:noFill/>
        </p:spPr>
        <p:txBody>
          <a:bodyPr wrap="square" rtlCol="0">
            <a:spAutoFit/>
          </a:bodyPr>
          <a:lstStyle/>
          <a:p>
            <a:r>
              <a:rPr lang="en-US" dirty="0" smtClean="0"/>
              <a:t>Author,   </a:t>
            </a:r>
            <a:r>
              <a:rPr lang="en-US" dirty="0"/>
              <a:t>Gerry L. </a:t>
            </a:r>
            <a:r>
              <a:rPr lang="en-US" dirty="0" smtClean="0"/>
              <a:t>White, led the fathers in a rousing  group recitation of fatherhood pledge of </a:t>
            </a:r>
          </a:p>
          <a:p>
            <a:r>
              <a:rPr lang="en-US" dirty="0" smtClean="0"/>
              <a:t>caring, commitment and </a:t>
            </a:r>
            <a:r>
              <a:rPr lang="en-US" smtClean="0"/>
              <a:t>consistency entitled </a:t>
            </a:r>
            <a:endParaRPr lang="en-US" dirty="0" smtClean="0"/>
          </a:p>
          <a:p>
            <a:r>
              <a:rPr lang="en-US" b="1" dirty="0" smtClean="0"/>
              <a:t>Honoring </a:t>
            </a:r>
            <a:r>
              <a:rPr lang="en-US" b="1" dirty="0"/>
              <a:t>"YOU" A New </a:t>
            </a:r>
            <a:r>
              <a:rPr lang="en-US" b="1" dirty="0" smtClean="0"/>
              <a:t>Father</a:t>
            </a:r>
            <a:r>
              <a:rPr lang="en-US" dirty="0" smtClean="0"/>
              <a:t>, which emphasized those values.  Then each father received a Certificate of Recognition for attending the D.A. D. program.</a:t>
            </a:r>
            <a:endParaRPr lang="en-US" dirty="0"/>
          </a:p>
        </p:txBody>
      </p:sp>
      <p:sp>
        <p:nvSpPr>
          <p:cNvPr id="7" name="TextBox 6"/>
          <p:cNvSpPr txBox="1"/>
          <p:nvPr/>
        </p:nvSpPr>
        <p:spPr>
          <a:xfrm>
            <a:off x="4953000" y="5029200"/>
            <a:ext cx="3124200" cy="584775"/>
          </a:xfrm>
          <a:prstGeom prst="rect">
            <a:avLst/>
          </a:prstGeom>
          <a:noFill/>
        </p:spPr>
        <p:txBody>
          <a:bodyPr wrap="square" rtlCol="0">
            <a:spAutoFit/>
          </a:bodyPr>
          <a:lstStyle/>
          <a:p>
            <a:pPr algn="ctr"/>
            <a:r>
              <a:rPr lang="en-US" sz="1600" dirty="0" smtClean="0">
                <a:solidFill>
                  <a:schemeClr val="accent1">
                    <a:lumMod val="60000"/>
                    <a:lumOff val="40000"/>
                  </a:schemeClr>
                </a:solidFill>
              </a:rPr>
              <a:t>Certificates of Recognition, ready for pick-up!</a:t>
            </a:r>
            <a:endParaRPr lang="en-US" sz="1600" dirty="0">
              <a:solidFill>
                <a:schemeClr val="accent1">
                  <a:lumMod val="60000"/>
                  <a:lumOff val="40000"/>
                </a:schemeClr>
              </a:solidFill>
            </a:endParaRPr>
          </a:p>
        </p:txBody>
      </p:sp>
    </p:spTree>
    <p:extLst>
      <p:ext uri="{BB962C8B-B14F-4D97-AF65-F5344CB8AC3E}">
        <p14:creationId xmlns:p14="http://schemas.microsoft.com/office/powerpoint/2010/main" val="4164781908"/>
      </p:ext>
    </p:extLst>
  </p:cSld>
  <p:clrMapOvr>
    <a:masterClrMapping/>
  </p:clrMapOvr>
  <p:transition spd="slow"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0"/>
            <a:ext cx="6705600" cy="522288"/>
          </a:xfrm>
        </p:spPr>
        <p:txBody>
          <a:bodyPr>
            <a:noAutofit/>
          </a:bodyPr>
          <a:lstStyle/>
          <a:p>
            <a:r>
              <a:rPr lang="en-US" sz="2800" dirty="0" smtClean="0"/>
              <a:t>Children are Winners when Fathers are Part of Their Lives!</a:t>
            </a:r>
            <a:endParaRPr lang="en-US" sz="2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76" b="1876"/>
          <a:stretch>
            <a:fillRect/>
          </a:stretch>
        </p:blipFill>
        <p:spPr>
          <a:xfrm>
            <a:off x="2667000" y="1981200"/>
            <a:ext cx="3962400" cy="2861733"/>
          </a:xfrm>
        </p:spPr>
      </p:pic>
      <p:sp>
        <p:nvSpPr>
          <p:cNvPr id="4" name="Text Placeholder 3"/>
          <p:cNvSpPr>
            <a:spLocks noGrp="1"/>
          </p:cNvSpPr>
          <p:nvPr>
            <p:ph type="body" sz="half" idx="2"/>
          </p:nvPr>
        </p:nvSpPr>
        <p:spPr>
          <a:xfrm>
            <a:off x="1905000" y="5105400"/>
            <a:ext cx="5334000" cy="530352"/>
          </a:xfrm>
        </p:spPr>
        <p:txBody>
          <a:bodyPr/>
          <a:lstStyle/>
          <a:p>
            <a:r>
              <a:rPr lang="en-US" dirty="0" smtClean="0">
                <a:solidFill>
                  <a:schemeClr val="accent1">
                    <a:lumMod val="60000"/>
                    <a:lumOff val="40000"/>
                  </a:schemeClr>
                </a:solidFill>
              </a:rPr>
              <a:t>Dr. Veda Johnson, Executive Director of the Urban Health Program, congratulates the winners of the door prizes.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218928404"/>
      </p:ext>
    </p:extLst>
  </p:cSld>
  <p:clrMapOvr>
    <a:masterClrMapping/>
  </p:clrMapOvr>
  <p:transition spd="slow"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600200"/>
            <a:ext cx="6705600" cy="685800"/>
          </a:xfrm>
        </p:spPr>
        <p:txBody>
          <a:bodyPr>
            <a:normAutofit fontScale="90000"/>
          </a:bodyPr>
          <a:lstStyle/>
          <a:p>
            <a:r>
              <a:rPr lang="en-US" sz="3600" dirty="0" smtClean="0"/>
              <a:t>Special Thanks to</a:t>
            </a:r>
            <a:br>
              <a:rPr lang="en-US" sz="3600" dirty="0" smtClean="0"/>
            </a:br>
            <a:r>
              <a:rPr lang="en-US" dirty="0" smtClean="0"/>
              <a:t/>
            </a:r>
            <a:br>
              <a:rPr lang="en-US" dirty="0" smtClean="0"/>
            </a:br>
            <a:endParaRPr lang="en-US" dirty="0"/>
          </a:p>
        </p:txBody>
      </p:sp>
      <p:sp>
        <p:nvSpPr>
          <p:cNvPr id="3" name="TextBox 2"/>
          <p:cNvSpPr txBox="1"/>
          <p:nvPr/>
        </p:nvSpPr>
        <p:spPr>
          <a:xfrm>
            <a:off x="1600200" y="2209800"/>
            <a:ext cx="6324600" cy="2862322"/>
          </a:xfrm>
          <a:prstGeom prst="rect">
            <a:avLst/>
          </a:prstGeom>
          <a:noFill/>
        </p:spPr>
        <p:txBody>
          <a:bodyPr wrap="square" rtlCol="0">
            <a:spAutoFit/>
          </a:bodyPr>
          <a:lstStyle/>
          <a:p>
            <a:r>
              <a:rPr lang="en-US" dirty="0" smtClean="0"/>
              <a:t>*Urban Health Program staff, especially Katilia Harden   (Behavioral Health Coordinator), who planned the program after conducting a needs assessment with fathers. </a:t>
            </a:r>
          </a:p>
          <a:p>
            <a:endParaRPr lang="en-US" dirty="0" smtClean="0"/>
          </a:p>
          <a:p>
            <a:r>
              <a:rPr lang="en-US" dirty="0" smtClean="0"/>
              <a:t>*Sondra Brooks and Children’s Healthcare of Atlanta at Hughes Spalding</a:t>
            </a:r>
          </a:p>
          <a:p>
            <a:endParaRPr lang="en-US" dirty="0" smtClean="0"/>
          </a:p>
          <a:p>
            <a:r>
              <a:rPr lang="en-US" dirty="0" smtClean="0"/>
              <a:t>*Other prize donors (Dr. William Bennett, Atlanta Hawks)</a:t>
            </a:r>
          </a:p>
          <a:p>
            <a:r>
              <a:rPr lang="en-US" dirty="0" smtClean="0"/>
              <a:t/>
            </a:r>
            <a:br>
              <a:rPr lang="en-US" dirty="0" smtClean="0"/>
            </a:br>
            <a:r>
              <a:rPr lang="en-US" dirty="0" smtClean="0"/>
              <a:t>*All of the volunteers!</a:t>
            </a:r>
            <a:endParaRPr lang="en-US" dirty="0"/>
          </a:p>
        </p:txBody>
      </p:sp>
    </p:spTree>
    <p:extLst>
      <p:ext uri="{BB962C8B-B14F-4D97-AF65-F5344CB8AC3E}">
        <p14:creationId xmlns:p14="http://schemas.microsoft.com/office/powerpoint/2010/main" val="2859163915"/>
      </p:ext>
    </p:extLst>
  </p:cSld>
  <p:clrMapOvr>
    <a:masterClrMapping/>
  </p:clrMapOvr>
  <p:transition spd="slow"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Rationale for Program</a:t>
            </a:r>
            <a:endParaRPr lang="en-US" sz="2800" dirty="0"/>
          </a:p>
        </p:txBody>
      </p:sp>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76" b="1876"/>
          <a:stretch>
            <a:fillRect/>
          </a:stretch>
        </p:blipFill>
        <p:spPr>
          <a:xfrm>
            <a:off x="5181600" y="2209800"/>
            <a:ext cx="3486150" cy="2517775"/>
          </a:xfrm>
        </p:spPr>
      </p:pic>
      <p:sp>
        <p:nvSpPr>
          <p:cNvPr id="6" name="Text Placeholder 5"/>
          <p:cNvSpPr>
            <a:spLocks noGrp="1"/>
          </p:cNvSpPr>
          <p:nvPr>
            <p:ph type="body" sz="half" idx="2"/>
          </p:nvPr>
        </p:nvSpPr>
        <p:spPr>
          <a:xfrm>
            <a:off x="5257800" y="4953000"/>
            <a:ext cx="3429000" cy="530352"/>
          </a:xfrm>
        </p:spPr>
        <p:txBody>
          <a:bodyPr>
            <a:noAutofit/>
          </a:bodyPr>
          <a:lstStyle/>
          <a:p>
            <a:pPr algn="l"/>
            <a:r>
              <a:rPr lang="en-US" dirty="0" smtClean="0">
                <a:solidFill>
                  <a:schemeClr val="accent1">
                    <a:lumMod val="60000"/>
                    <a:lumOff val="40000"/>
                  </a:schemeClr>
                </a:solidFill>
              </a:rPr>
              <a:t>Volunteer Leigh Johnson assists at the Registration table.  Every father received a gift bag with handouts and fun freebies from Children’s Healthcare.</a:t>
            </a:r>
            <a:endParaRPr lang="en-US" dirty="0">
              <a:solidFill>
                <a:schemeClr val="accent1">
                  <a:lumMod val="60000"/>
                  <a:lumOff val="40000"/>
                </a:schemeClr>
              </a:solidFill>
            </a:endParaRPr>
          </a:p>
        </p:txBody>
      </p:sp>
      <p:sp>
        <p:nvSpPr>
          <p:cNvPr id="5" name="TextBox 4"/>
          <p:cNvSpPr txBox="1"/>
          <p:nvPr/>
        </p:nvSpPr>
        <p:spPr>
          <a:xfrm>
            <a:off x="990600" y="1905000"/>
            <a:ext cx="3581400" cy="3477875"/>
          </a:xfrm>
          <a:prstGeom prst="rect">
            <a:avLst/>
          </a:prstGeom>
          <a:noFill/>
        </p:spPr>
        <p:txBody>
          <a:bodyPr wrap="square" rtlCol="0">
            <a:spAutoFit/>
          </a:bodyPr>
          <a:lstStyle/>
          <a:p>
            <a:r>
              <a:rPr lang="en-US" sz="2000" dirty="0" smtClean="0"/>
              <a:t>Involved fathers can  have a huge impact on a child’s life.  Emory’s Urban Health Program sponsored a workshop to honor and inform fathers whose children receive Pediatric Primary  Care at Children’s Healthcare of Atlanta.  The program was held in June, the week before Father’s Day.</a:t>
            </a:r>
            <a:endParaRPr lang="en-US" sz="2000" dirty="0"/>
          </a:p>
        </p:txBody>
      </p:sp>
    </p:spTree>
    <p:extLst>
      <p:ext uri="{BB962C8B-B14F-4D97-AF65-F5344CB8AC3E}">
        <p14:creationId xmlns:p14="http://schemas.microsoft.com/office/powerpoint/2010/main" val="320884525"/>
      </p:ext>
    </p:extLst>
  </p:cSld>
  <p:clrMapOvr>
    <a:masterClrMapping/>
  </p:clrMapOvr>
  <p:transition spd="slow"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Exhibitors</a:t>
            </a:r>
            <a:endParaRPr lang="en-US" sz="2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76" b="1876"/>
          <a:stretch>
            <a:fillRect/>
          </a:stretch>
        </p:blipFill>
        <p:spPr>
          <a:xfrm>
            <a:off x="2895600" y="3429000"/>
            <a:ext cx="3311769" cy="2391833"/>
          </a:xfrm>
        </p:spPr>
      </p:pic>
      <p:sp>
        <p:nvSpPr>
          <p:cNvPr id="4" name="Text Placeholder 3"/>
          <p:cNvSpPr>
            <a:spLocks noGrp="1"/>
          </p:cNvSpPr>
          <p:nvPr>
            <p:ph type="body" sz="half" idx="2"/>
          </p:nvPr>
        </p:nvSpPr>
        <p:spPr>
          <a:xfrm>
            <a:off x="2895600" y="6019800"/>
            <a:ext cx="3276600" cy="530352"/>
          </a:xfrm>
        </p:spPr>
        <p:txBody>
          <a:bodyPr>
            <a:normAutofit lnSpcReduction="10000"/>
          </a:bodyPr>
          <a:lstStyle/>
          <a:p>
            <a:r>
              <a:rPr lang="en-US" dirty="0">
                <a:solidFill>
                  <a:schemeClr val="accent1">
                    <a:lumMod val="60000"/>
                    <a:lumOff val="40000"/>
                  </a:schemeClr>
                </a:solidFill>
              </a:rPr>
              <a:t>Let Us Make </a:t>
            </a:r>
            <a:r>
              <a:rPr lang="en-US" dirty="0" smtClean="0">
                <a:solidFill>
                  <a:schemeClr val="accent1">
                    <a:lumMod val="60000"/>
                    <a:lumOff val="40000"/>
                  </a:schemeClr>
                </a:solidFill>
              </a:rPr>
              <a:t>Man  exhibitor </a:t>
            </a:r>
          </a:p>
          <a:p>
            <a:r>
              <a:rPr lang="en-US" dirty="0" smtClean="0">
                <a:solidFill>
                  <a:schemeClr val="accent1">
                    <a:lumMod val="60000"/>
                    <a:lumOff val="40000"/>
                  </a:schemeClr>
                </a:solidFill>
              </a:rPr>
              <a:t>Doug Evans poses with his son</a:t>
            </a:r>
            <a:endParaRPr lang="en-US" dirty="0">
              <a:solidFill>
                <a:schemeClr val="accent1">
                  <a:lumMod val="60000"/>
                  <a:lumOff val="40000"/>
                </a:schemeClr>
              </a:solidFill>
            </a:endParaRPr>
          </a:p>
        </p:txBody>
      </p:sp>
      <p:sp>
        <p:nvSpPr>
          <p:cNvPr id="7" name="TextBox 6"/>
          <p:cNvSpPr txBox="1"/>
          <p:nvPr/>
        </p:nvSpPr>
        <p:spPr>
          <a:xfrm>
            <a:off x="1219200" y="1447800"/>
            <a:ext cx="7239000" cy="1938992"/>
          </a:xfrm>
          <a:prstGeom prst="rect">
            <a:avLst/>
          </a:prstGeom>
          <a:noFill/>
        </p:spPr>
        <p:txBody>
          <a:bodyPr wrap="square" rtlCol="0">
            <a:spAutoFit/>
          </a:bodyPr>
          <a:lstStyle/>
          <a:p>
            <a:r>
              <a:rPr lang="en-US" sz="2000" dirty="0" smtClean="0"/>
              <a:t>Two exhibitors representing Fatherhood programs were present, in addition to the hospital chaplain:</a:t>
            </a:r>
          </a:p>
          <a:p>
            <a:r>
              <a:rPr lang="en-US" sz="2000" dirty="0" smtClean="0"/>
              <a:t>     *   Let Us Make Man</a:t>
            </a:r>
          </a:p>
          <a:p>
            <a:r>
              <a:rPr lang="en-US" sz="2000" dirty="0" smtClean="0"/>
              <a:t>     *   We Dare to Care</a:t>
            </a:r>
          </a:p>
          <a:p>
            <a:r>
              <a:rPr lang="en-US" sz="2000" dirty="0" smtClean="0"/>
              <a:t>          (Comprehensive Men’s Health  Initiative)</a:t>
            </a:r>
          </a:p>
          <a:p>
            <a:r>
              <a:rPr lang="en-US" sz="2000" dirty="0" smtClean="0"/>
              <a:t>        </a:t>
            </a:r>
          </a:p>
        </p:txBody>
      </p:sp>
    </p:spTree>
    <p:extLst>
      <p:ext uri="{BB962C8B-B14F-4D97-AF65-F5344CB8AC3E}">
        <p14:creationId xmlns:p14="http://schemas.microsoft.com/office/powerpoint/2010/main" val="3764790178"/>
      </p:ext>
    </p:extLst>
  </p:cSld>
  <p:clrMapOvr>
    <a:masterClrMapping/>
  </p:clrMapOvr>
  <p:transition spd="slow"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6096000" cy="522288"/>
          </a:xfrm>
        </p:spPr>
        <p:txBody>
          <a:bodyPr>
            <a:normAutofit/>
          </a:bodyPr>
          <a:lstStyle/>
          <a:p>
            <a:r>
              <a:rPr lang="en-US" sz="3100" dirty="0" smtClean="0"/>
              <a:t>Atlanta Fulton County Library</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76" b="1876"/>
          <a:stretch>
            <a:fillRect/>
          </a:stretch>
        </p:blipFill>
        <p:spPr>
          <a:xfrm>
            <a:off x="2819400" y="1371600"/>
            <a:ext cx="3534507" cy="2552700"/>
          </a:xfrm>
        </p:spPr>
      </p:pic>
      <p:sp>
        <p:nvSpPr>
          <p:cNvPr id="4" name="Text Placeholder 3"/>
          <p:cNvSpPr>
            <a:spLocks noGrp="1"/>
          </p:cNvSpPr>
          <p:nvPr>
            <p:ph type="body" sz="half" idx="2"/>
          </p:nvPr>
        </p:nvSpPr>
        <p:spPr>
          <a:xfrm>
            <a:off x="1981200" y="4267200"/>
            <a:ext cx="4953000" cy="609600"/>
          </a:xfrm>
        </p:spPr>
        <p:txBody>
          <a:bodyPr>
            <a:noAutofit/>
          </a:bodyPr>
          <a:lstStyle/>
          <a:p>
            <a:r>
              <a:rPr lang="en-US" sz="2000" dirty="0" smtClean="0"/>
              <a:t>Reading with children is an a great activity that fathers can do to promote learning skills.  The Atlanta-Fulton Public Library </a:t>
            </a:r>
            <a:r>
              <a:rPr lang="en-US" sz="2000" dirty="0"/>
              <a:t>provided library card registration </a:t>
            </a:r>
            <a:r>
              <a:rPr lang="en-US" sz="2000" dirty="0" smtClean="0"/>
              <a:t>onsite.  Fathers were provided with a book list of great books with father-child themes!</a:t>
            </a:r>
            <a:endParaRPr lang="en-US" sz="2000" dirty="0"/>
          </a:p>
        </p:txBody>
      </p:sp>
    </p:spTree>
    <p:extLst>
      <p:ext uri="{BB962C8B-B14F-4D97-AF65-F5344CB8AC3E}">
        <p14:creationId xmlns:p14="http://schemas.microsoft.com/office/powerpoint/2010/main" val="3821091598"/>
      </p:ext>
    </p:extLst>
  </p:cSld>
  <p:clrMapOvr>
    <a:masterClrMapping/>
  </p:clrMapOvr>
  <p:transition spd="slow"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315200" cy="522288"/>
          </a:xfrm>
        </p:spPr>
        <p:txBody>
          <a:bodyPr>
            <a:noAutofit/>
          </a:bodyPr>
          <a:lstStyle/>
          <a:p>
            <a:r>
              <a:rPr lang="en-US" sz="2800" dirty="0" smtClean="0"/>
              <a:t>Facilitating Fathers’ Full Involvement</a:t>
            </a:r>
            <a:endParaRPr lang="en-US" sz="2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76" b="1876"/>
          <a:stretch>
            <a:fillRect/>
          </a:stretch>
        </p:blipFill>
        <p:spPr>
          <a:xfrm>
            <a:off x="2924908" y="2362200"/>
            <a:ext cx="2958611" cy="2136775"/>
          </a:xfrm>
        </p:spPr>
      </p:pic>
      <p:sp>
        <p:nvSpPr>
          <p:cNvPr id="4" name="Text Placeholder 3"/>
          <p:cNvSpPr>
            <a:spLocks noGrp="1"/>
          </p:cNvSpPr>
          <p:nvPr>
            <p:ph type="body" sz="half" idx="2"/>
          </p:nvPr>
        </p:nvSpPr>
        <p:spPr>
          <a:xfrm>
            <a:off x="1752600" y="4648200"/>
            <a:ext cx="5486400" cy="530352"/>
          </a:xfrm>
        </p:spPr>
        <p:txBody>
          <a:bodyPr/>
          <a:lstStyle/>
          <a:p>
            <a:r>
              <a:rPr lang="en-US" dirty="0" smtClean="0">
                <a:solidFill>
                  <a:schemeClr val="accent1">
                    <a:lumMod val="60000"/>
                    <a:lumOff val="40000"/>
                  </a:schemeClr>
                </a:solidFill>
              </a:rPr>
              <a:t>Fathers participate in the workshops.</a:t>
            </a:r>
            <a:endParaRPr lang="en-US" dirty="0">
              <a:solidFill>
                <a:schemeClr val="accent1">
                  <a:lumMod val="60000"/>
                  <a:lumOff val="40000"/>
                </a:schemeClr>
              </a:solidFill>
            </a:endParaRPr>
          </a:p>
        </p:txBody>
      </p:sp>
      <p:sp>
        <p:nvSpPr>
          <p:cNvPr id="6" name="TextBox 5"/>
          <p:cNvSpPr txBox="1"/>
          <p:nvPr/>
        </p:nvSpPr>
        <p:spPr>
          <a:xfrm>
            <a:off x="1295400" y="1295400"/>
            <a:ext cx="6858000" cy="923330"/>
          </a:xfrm>
          <a:prstGeom prst="rect">
            <a:avLst/>
          </a:prstGeom>
          <a:noFill/>
        </p:spPr>
        <p:txBody>
          <a:bodyPr wrap="square" rtlCol="0">
            <a:spAutoFit/>
          </a:bodyPr>
          <a:lstStyle/>
          <a:p>
            <a:r>
              <a:rPr lang="en-US" dirty="0" err="1" smtClean="0"/>
              <a:t>Payal</a:t>
            </a:r>
            <a:r>
              <a:rPr lang="en-US" dirty="0" smtClean="0"/>
              <a:t> </a:t>
            </a:r>
            <a:r>
              <a:rPr lang="en-US" dirty="0" err="1" smtClean="0"/>
              <a:t>Kapoor</a:t>
            </a:r>
            <a:r>
              <a:rPr lang="en-US" dirty="0" smtClean="0"/>
              <a:t> spoke about how attorneys with the Health Law Partnership (</a:t>
            </a:r>
            <a:r>
              <a:rPr lang="en-US" dirty="0" err="1" smtClean="0"/>
              <a:t>HeLP</a:t>
            </a:r>
            <a:r>
              <a:rPr lang="en-US" dirty="0" smtClean="0"/>
              <a:t>) can help fathers with  legal barriers to  participate more fully in their children’s lives.</a:t>
            </a:r>
            <a:endParaRPr lang="en-US" dirty="0"/>
          </a:p>
        </p:txBody>
      </p:sp>
      <p:sp>
        <p:nvSpPr>
          <p:cNvPr id="8" name="TextBox 7"/>
          <p:cNvSpPr txBox="1"/>
          <p:nvPr/>
        </p:nvSpPr>
        <p:spPr>
          <a:xfrm>
            <a:off x="1524000" y="5257800"/>
            <a:ext cx="6400800" cy="1200329"/>
          </a:xfrm>
          <a:prstGeom prst="rect">
            <a:avLst/>
          </a:prstGeom>
          <a:noFill/>
        </p:spPr>
        <p:txBody>
          <a:bodyPr wrap="square" rtlCol="0">
            <a:spAutoFit/>
          </a:bodyPr>
          <a:lstStyle/>
          <a:p>
            <a:r>
              <a:rPr lang="en-US" dirty="0" smtClean="0"/>
              <a:t>Mark Lee from the Georgia Fatherhood Program acknowledged that most fathers want to provide financial support for their children and discussed how his organization tries to help overcome barriers to employment.</a:t>
            </a:r>
            <a:endParaRPr lang="en-US" dirty="0"/>
          </a:p>
        </p:txBody>
      </p:sp>
    </p:spTree>
    <p:extLst>
      <p:ext uri="{BB962C8B-B14F-4D97-AF65-F5344CB8AC3E}">
        <p14:creationId xmlns:p14="http://schemas.microsoft.com/office/powerpoint/2010/main" val="2152019802"/>
      </p:ext>
    </p:extLst>
  </p:cSld>
  <p:clrMapOvr>
    <a:masterClrMapping/>
  </p:clrMapOvr>
  <p:transition spd="slow"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Teach Me, Dad!</a:t>
            </a:r>
            <a:endParaRPr lang="en-US" sz="2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76" b="1876"/>
          <a:stretch>
            <a:fillRect/>
          </a:stretch>
        </p:blipFill>
        <p:spPr>
          <a:xfrm>
            <a:off x="609600" y="1447800"/>
            <a:ext cx="3697165" cy="2670175"/>
          </a:xfrm>
        </p:spPr>
      </p:pic>
      <p:sp>
        <p:nvSpPr>
          <p:cNvPr id="4" name="Text Placeholder 3"/>
          <p:cNvSpPr>
            <a:spLocks noGrp="1"/>
          </p:cNvSpPr>
          <p:nvPr>
            <p:ph type="body" sz="half" idx="2"/>
          </p:nvPr>
        </p:nvSpPr>
        <p:spPr>
          <a:xfrm>
            <a:off x="4800600" y="1752600"/>
            <a:ext cx="4191000" cy="1447800"/>
          </a:xfrm>
        </p:spPr>
        <p:txBody>
          <a:bodyPr>
            <a:noAutofit/>
          </a:bodyPr>
          <a:lstStyle/>
          <a:p>
            <a:pPr algn="l"/>
            <a:r>
              <a:rPr lang="en-US" sz="2000" dirty="0" smtClean="0"/>
              <a:t>Dr. Jason Thomas, Morehouse pediatric resident, provided insightful information as a doctor and father.  He focused on how to find teachable moments during everyday activities to build children’s characters and knowledge base.</a:t>
            </a:r>
            <a:endParaRPr lang="en-US" sz="2000" dirty="0"/>
          </a:p>
        </p:txBody>
      </p:sp>
      <p:sp>
        <p:nvSpPr>
          <p:cNvPr id="7" name="TextBox 6"/>
          <p:cNvSpPr txBox="1"/>
          <p:nvPr/>
        </p:nvSpPr>
        <p:spPr>
          <a:xfrm>
            <a:off x="914400" y="4800600"/>
            <a:ext cx="7772400" cy="1323439"/>
          </a:xfrm>
          <a:prstGeom prst="rect">
            <a:avLst/>
          </a:prstGeom>
          <a:noFill/>
        </p:spPr>
        <p:txBody>
          <a:bodyPr wrap="square" rtlCol="0">
            <a:spAutoFit/>
          </a:bodyPr>
          <a:lstStyle/>
          <a:p>
            <a:r>
              <a:rPr lang="en-US" sz="2000" dirty="0" smtClean="0"/>
              <a:t>Dr. Ann Hazzard, Emory psychologist, talked about hands-on activities than are fun to do with children of different ages.  Handouts covered educational websites , math games and rhymes, and fun low-cost recreational activities for families.</a:t>
            </a:r>
            <a:endParaRPr lang="en-US" sz="2000" dirty="0"/>
          </a:p>
        </p:txBody>
      </p:sp>
    </p:spTree>
    <p:extLst>
      <p:ext uri="{BB962C8B-B14F-4D97-AF65-F5344CB8AC3E}">
        <p14:creationId xmlns:p14="http://schemas.microsoft.com/office/powerpoint/2010/main" val="2726876658"/>
      </p:ext>
    </p:extLst>
  </p:cSld>
  <p:clrMapOvr>
    <a:masterClrMapping/>
  </p:clrMapOvr>
  <p:transition spd="slow"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6629400" cy="522288"/>
          </a:xfrm>
        </p:spPr>
        <p:txBody>
          <a:bodyPr>
            <a:noAutofit/>
          </a:bodyPr>
          <a:lstStyle/>
          <a:p>
            <a:r>
              <a:rPr lang="en-US" sz="2800" dirty="0" smtClean="0"/>
              <a:t>Positive Discipline That Works</a:t>
            </a:r>
            <a:endParaRPr lang="en-US" sz="2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76" b="1876"/>
          <a:stretch>
            <a:fillRect/>
          </a:stretch>
        </p:blipFill>
        <p:spPr>
          <a:xfrm>
            <a:off x="838200" y="1219200"/>
            <a:ext cx="2971800" cy="2146300"/>
          </a:xfrm>
        </p:spPr>
      </p:pic>
      <p:sp>
        <p:nvSpPr>
          <p:cNvPr id="4" name="Text Placeholder 3"/>
          <p:cNvSpPr>
            <a:spLocks noGrp="1"/>
          </p:cNvSpPr>
          <p:nvPr>
            <p:ph type="body" sz="half" idx="2"/>
          </p:nvPr>
        </p:nvSpPr>
        <p:spPr>
          <a:xfrm>
            <a:off x="685800" y="4267200"/>
            <a:ext cx="7696200" cy="1828800"/>
          </a:xfrm>
        </p:spPr>
        <p:txBody>
          <a:bodyPr>
            <a:noAutofit/>
          </a:bodyPr>
          <a:lstStyle/>
          <a:p>
            <a:pPr algn="l"/>
            <a:r>
              <a:rPr lang="en-US" sz="2000" dirty="0" smtClean="0"/>
              <a:t>Dr. Lynn Gardner (Emory) discussed helpful information  for fathers to provide when they are bringing children in for their medical appointments.  Dr. Kevin Mason (Morehouse) spoke about his own experiences as an adoptive father and the importance of open communication with children, including discussing challenging topics such as responsible sexual decision-making.</a:t>
            </a:r>
            <a:endParaRPr lang="en-US" sz="2000" dirty="0"/>
          </a:p>
        </p:txBody>
      </p:sp>
      <p:sp>
        <p:nvSpPr>
          <p:cNvPr id="6" name="TextBox 5"/>
          <p:cNvSpPr txBox="1"/>
          <p:nvPr/>
        </p:nvSpPr>
        <p:spPr>
          <a:xfrm>
            <a:off x="4114800" y="1219200"/>
            <a:ext cx="4267200" cy="1938992"/>
          </a:xfrm>
          <a:prstGeom prst="rect">
            <a:avLst/>
          </a:prstGeom>
          <a:noFill/>
        </p:spPr>
        <p:txBody>
          <a:bodyPr wrap="square" rtlCol="0">
            <a:spAutoFit/>
          </a:bodyPr>
          <a:lstStyle/>
          <a:p>
            <a:r>
              <a:rPr lang="en-US" sz="2000" dirty="0" smtClean="0"/>
              <a:t>Psychologist Uma Dorn and social worker Rob Magbee discussed how important it is to praise your child often and why alternatives to spanking are often most effective in improving children's behavior.</a:t>
            </a:r>
            <a:endParaRPr lang="en-US" sz="2000" dirty="0"/>
          </a:p>
        </p:txBody>
      </p:sp>
      <p:sp>
        <p:nvSpPr>
          <p:cNvPr id="7" name="TextBox 6"/>
          <p:cNvSpPr txBox="1"/>
          <p:nvPr/>
        </p:nvSpPr>
        <p:spPr>
          <a:xfrm>
            <a:off x="990600" y="3581400"/>
            <a:ext cx="7239000" cy="523220"/>
          </a:xfrm>
          <a:prstGeom prst="rect">
            <a:avLst/>
          </a:prstGeom>
          <a:noFill/>
        </p:spPr>
        <p:txBody>
          <a:bodyPr wrap="square" rtlCol="0">
            <a:spAutoFit/>
          </a:bodyPr>
          <a:lstStyle/>
          <a:p>
            <a:pPr algn="ctr"/>
            <a:r>
              <a:rPr lang="en-US" sz="2800" b="1" dirty="0" smtClean="0">
                <a:solidFill>
                  <a:schemeClr val="accent1">
                    <a:lumMod val="60000"/>
                    <a:lumOff val="40000"/>
                  </a:schemeClr>
                </a:solidFill>
                <a:effectLst>
                  <a:outerShdw blurRad="38100" dist="38100" dir="2700000" algn="tl">
                    <a:srgbClr val="000000">
                      <a:alpha val="43137"/>
                    </a:srgbClr>
                  </a:outerShdw>
                </a:effectLst>
                <a:latin typeface="+mj-lt"/>
              </a:rPr>
              <a:t>Just What the Doctor Ordered</a:t>
            </a:r>
            <a:endParaRPr lang="en-US" sz="2800" b="1" dirty="0">
              <a:solidFill>
                <a:schemeClr val="accent1">
                  <a:lumMod val="60000"/>
                  <a:lumOff val="4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485458114"/>
      </p:ext>
    </p:extLst>
  </p:cSld>
  <p:clrMapOvr>
    <a:masterClrMapping/>
  </p:clrMapOvr>
  <p:transition spd="slow"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Lunch Break!</a:t>
            </a:r>
            <a:endParaRPr lang="en-US" sz="2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76" b="1876"/>
          <a:stretch>
            <a:fillRect/>
          </a:stretch>
        </p:blipFill>
        <p:spPr>
          <a:xfrm>
            <a:off x="1828800" y="1447800"/>
            <a:ext cx="5486400" cy="3962400"/>
          </a:xfrm>
        </p:spPr>
      </p:pic>
      <p:sp>
        <p:nvSpPr>
          <p:cNvPr id="4" name="Text Placeholder 3"/>
          <p:cNvSpPr>
            <a:spLocks noGrp="1"/>
          </p:cNvSpPr>
          <p:nvPr>
            <p:ph type="body" sz="half" idx="2"/>
          </p:nvPr>
        </p:nvSpPr>
        <p:spPr>
          <a:xfrm>
            <a:off x="1905000" y="5867400"/>
            <a:ext cx="5486400" cy="530352"/>
          </a:xfrm>
        </p:spPr>
        <p:txBody>
          <a:bodyPr/>
          <a:lstStyle/>
          <a:p>
            <a:r>
              <a:rPr lang="en-US" dirty="0" smtClean="0">
                <a:solidFill>
                  <a:schemeClr val="accent1">
                    <a:lumMod val="60000"/>
                    <a:lumOff val="40000"/>
                  </a:schemeClr>
                </a:solidFill>
              </a:rPr>
              <a:t>Presenters and workshop participants networked informally over lunch.  Thanks </a:t>
            </a:r>
            <a:r>
              <a:rPr lang="en-US" dirty="0">
                <a:solidFill>
                  <a:schemeClr val="accent1">
                    <a:lumMod val="60000"/>
                    <a:lumOff val="40000"/>
                  </a:schemeClr>
                </a:solidFill>
              </a:rPr>
              <a:t>to </a:t>
            </a:r>
            <a:r>
              <a:rPr lang="en-US" dirty="0" err="1" smtClean="0">
                <a:solidFill>
                  <a:schemeClr val="accent1">
                    <a:lumMod val="60000"/>
                    <a:lumOff val="40000"/>
                  </a:schemeClr>
                </a:solidFill>
              </a:rPr>
              <a:t>Blimpies</a:t>
            </a:r>
            <a:r>
              <a:rPr lang="en-US" dirty="0" smtClean="0">
                <a:solidFill>
                  <a:schemeClr val="accent1">
                    <a:lumMod val="60000"/>
                    <a:lumOff val="40000"/>
                  </a:schemeClr>
                </a:solidFill>
              </a:rPr>
              <a:t> </a:t>
            </a:r>
            <a:r>
              <a:rPr lang="en-US" dirty="0">
                <a:solidFill>
                  <a:schemeClr val="accent1">
                    <a:lumMod val="60000"/>
                    <a:lumOff val="40000"/>
                  </a:schemeClr>
                </a:solidFill>
              </a:rPr>
              <a:t>for </a:t>
            </a:r>
            <a:r>
              <a:rPr lang="en-US" dirty="0" smtClean="0">
                <a:solidFill>
                  <a:schemeClr val="accent1">
                    <a:lumMod val="60000"/>
                    <a:lumOff val="40000"/>
                  </a:schemeClr>
                </a:solidFill>
              </a:rPr>
              <a:t>donating two deli sandwich trays.</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977142318"/>
      </p:ext>
    </p:extLst>
  </p:cSld>
  <p:clrMapOvr>
    <a:masterClrMapping/>
  </p:clrMapOvr>
  <p:transition spd="slow"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5486400" cy="522288"/>
          </a:xfrm>
        </p:spPr>
        <p:txBody>
          <a:bodyPr>
            <a:normAutofit/>
          </a:bodyPr>
          <a:lstStyle/>
          <a:p>
            <a:r>
              <a:rPr lang="en-US" sz="2800" dirty="0" smtClean="0"/>
              <a:t>Employment Tips</a:t>
            </a:r>
            <a:endParaRPr lang="en-US" sz="2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876" b="1876"/>
          <a:stretch>
            <a:fillRect/>
          </a:stretch>
        </p:blipFill>
        <p:spPr>
          <a:xfrm>
            <a:off x="2895600" y="3276600"/>
            <a:ext cx="3059723" cy="2209800"/>
          </a:xfrm>
        </p:spPr>
      </p:pic>
      <p:sp>
        <p:nvSpPr>
          <p:cNvPr id="4" name="Text Placeholder 3"/>
          <p:cNvSpPr>
            <a:spLocks noGrp="1"/>
          </p:cNvSpPr>
          <p:nvPr>
            <p:ph type="body" sz="half" idx="2"/>
          </p:nvPr>
        </p:nvSpPr>
        <p:spPr>
          <a:xfrm>
            <a:off x="2362200" y="5638800"/>
            <a:ext cx="4572000" cy="530352"/>
          </a:xfrm>
        </p:spPr>
        <p:txBody>
          <a:bodyPr>
            <a:noAutofit/>
          </a:bodyPr>
          <a:lstStyle/>
          <a:p>
            <a:pPr algn="l"/>
            <a:r>
              <a:rPr lang="en-US" dirty="0" smtClean="0">
                <a:solidFill>
                  <a:schemeClr val="accent1">
                    <a:lumMod val="60000"/>
                    <a:lumOff val="40000"/>
                  </a:schemeClr>
                </a:solidFill>
              </a:rPr>
              <a:t>A panelist shares his own experience of unemployment , noting that the stress of joblessness can lead to mental health problems for men. </a:t>
            </a:r>
            <a:endParaRPr lang="en-US" dirty="0">
              <a:solidFill>
                <a:schemeClr val="accent1">
                  <a:lumMod val="60000"/>
                  <a:lumOff val="40000"/>
                </a:schemeClr>
              </a:solidFill>
            </a:endParaRPr>
          </a:p>
          <a:p>
            <a:pPr algn="l"/>
            <a:endParaRPr lang="en-US" dirty="0">
              <a:solidFill>
                <a:schemeClr val="accent1">
                  <a:lumMod val="60000"/>
                  <a:lumOff val="40000"/>
                </a:schemeClr>
              </a:solidFill>
            </a:endParaRPr>
          </a:p>
        </p:txBody>
      </p:sp>
      <p:sp>
        <p:nvSpPr>
          <p:cNvPr id="6" name="TextBox 5"/>
          <p:cNvSpPr txBox="1"/>
          <p:nvPr/>
        </p:nvSpPr>
        <p:spPr>
          <a:xfrm>
            <a:off x="990600" y="1143000"/>
            <a:ext cx="7086600" cy="2031325"/>
          </a:xfrm>
          <a:prstGeom prst="rect">
            <a:avLst/>
          </a:prstGeom>
          <a:noFill/>
        </p:spPr>
        <p:txBody>
          <a:bodyPr wrap="square" rtlCol="0">
            <a:spAutoFit/>
          </a:bodyPr>
          <a:lstStyle/>
          <a:p>
            <a:r>
              <a:rPr lang="en-US" dirty="0" smtClean="0"/>
              <a:t>Employment specialists with two agencies discussed the services their organizations provide, including job training, interviewing and resume tips, and job referrals:</a:t>
            </a:r>
          </a:p>
          <a:p>
            <a:r>
              <a:rPr lang="en-US" dirty="0" smtClean="0"/>
              <a:t>     *     Adrianna Watkins &amp; </a:t>
            </a:r>
            <a:r>
              <a:rPr lang="en-US" dirty="0" err="1" smtClean="0"/>
              <a:t>Rashida</a:t>
            </a:r>
            <a:r>
              <a:rPr lang="en-US" dirty="0" smtClean="0"/>
              <a:t> Carter</a:t>
            </a:r>
          </a:p>
          <a:p>
            <a:r>
              <a:rPr lang="en-US" dirty="0" smtClean="0"/>
              <a:t>            </a:t>
            </a:r>
            <a:r>
              <a:rPr lang="en-US" dirty="0" smtClean="0">
                <a:solidFill>
                  <a:schemeClr val="accent1">
                    <a:lumMod val="60000"/>
                    <a:lumOff val="40000"/>
                  </a:schemeClr>
                </a:solidFill>
              </a:rPr>
              <a:t>Goodwill of North Georgia</a:t>
            </a:r>
          </a:p>
          <a:p>
            <a:r>
              <a:rPr lang="en-US" dirty="0" smtClean="0"/>
              <a:t>     *     Randy White</a:t>
            </a:r>
          </a:p>
          <a:p>
            <a:r>
              <a:rPr lang="en-US" dirty="0" smtClean="0">
                <a:solidFill>
                  <a:schemeClr val="accent1">
                    <a:lumMod val="60000"/>
                    <a:lumOff val="40000"/>
                  </a:schemeClr>
                </a:solidFill>
              </a:rPr>
              <a:t>            Atlanta Urban League/Salvation Army</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1836184177"/>
      </p:ext>
    </p:extLst>
  </p:cSld>
  <p:clrMapOvr>
    <a:masterClrMapping/>
  </p:clrMapOvr>
  <p:transition spd="slow" advTm="5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590</TotalTime>
  <Words>686</Words>
  <Application>Microsoft Office PowerPoint</Application>
  <PresentationFormat>On-screen Show (4:3)</PresentationFormat>
  <Paragraphs>50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Apex</vt:lpstr>
      <vt:lpstr>Doctors and Dads (D.A.D) Dads are Important!</vt:lpstr>
      <vt:lpstr>Rationale for Program</vt:lpstr>
      <vt:lpstr>Exhibitors</vt:lpstr>
      <vt:lpstr>Atlanta Fulton County Library</vt:lpstr>
      <vt:lpstr>Facilitating Fathers’ Full Involvement</vt:lpstr>
      <vt:lpstr>Teach Me, Dad!</vt:lpstr>
      <vt:lpstr>Positive Discipline That Works</vt:lpstr>
      <vt:lpstr>Lunch Break!</vt:lpstr>
      <vt:lpstr>Employment Tips</vt:lpstr>
      <vt:lpstr>Workshop Closing</vt:lpstr>
      <vt:lpstr>Children are Winners when Fathers are Part of Their Lives!</vt:lpstr>
      <vt:lpstr>Special Thanks to  </vt:lpstr>
    </vt:vector>
  </TitlesOfParts>
  <Company>Emory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Katilia Harden</dc:creator>
  <cp:lastModifiedBy>Ruth S. Ellis</cp:lastModifiedBy>
  <cp:revision>16</cp:revision>
  <dcterms:created xsi:type="dcterms:W3CDTF">2012-07-10T20:50:51Z</dcterms:created>
  <dcterms:modified xsi:type="dcterms:W3CDTF">2013-03-07T18:09:42Z</dcterms:modified>
</cp:coreProperties>
</file>