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51206400" cy="43891200"/>
  <p:notesSz cx="9144000" cy="6858000"/>
  <p:defaultTextStyle>
    <a:defPPr>
      <a:defRPr lang="en-US"/>
    </a:defPPr>
    <a:lvl1pPr algn="l" defTabSz="5434013" rtl="0" fontAlgn="base">
      <a:spcBef>
        <a:spcPct val="0"/>
      </a:spcBef>
      <a:spcAft>
        <a:spcPct val="0"/>
      </a:spcAft>
      <a:defRPr sz="10700" kern="1200">
        <a:solidFill>
          <a:schemeClr val="tx1"/>
        </a:solidFill>
        <a:latin typeface="Arial" charset="0"/>
        <a:ea typeface="+mn-ea"/>
        <a:cs typeface="+mn-cs"/>
      </a:defRPr>
    </a:lvl1pPr>
    <a:lvl2pPr marL="2716213" indent="-2259013" algn="l" defTabSz="5434013" rtl="0" fontAlgn="base">
      <a:spcBef>
        <a:spcPct val="0"/>
      </a:spcBef>
      <a:spcAft>
        <a:spcPct val="0"/>
      </a:spcAft>
      <a:defRPr sz="10700" kern="1200">
        <a:solidFill>
          <a:schemeClr val="tx1"/>
        </a:solidFill>
        <a:latin typeface="Arial" charset="0"/>
        <a:ea typeface="+mn-ea"/>
        <a:cs typeface="+mn-cs"/>
      </a:defRPr>
    </a:lvl2pPr>
    <a:lvl3pPr marL="5434013" indent="-4519613" algn="l" defTabSz="5434013" rtl="0" fontAlgn="base">
      <a:spcBef>
        <a:spcPct val="0"/>
      </a:spcBef>
      <a:spcAft>
        <a:spcPct val="0"/>
      </a:spcAft>
      <a:defRPr sz="10700" kern="1200">
        <a:solidFill>
          <a:schemeClr val="tx1"/>
        </a:solidFill>
        <a:latin typeface="Arial" charset="0"/>
        <a:ea typeface="+mn-ea"/>
        <a:cs typeface="+mn-cs"/>
      </a:defRPr>
    </a:lvl3pPr>
    <a:lvl4pPr marL="8150225" indent="-6778625" algn="l" defTabSz="5434013" rtl="0" fontAlgn="base">
      <a:spcBef>
        <a:spcPct val="0"/>
      </a:spcBef>
      <a:spcAft>
        <a:spcPct val="0"/>
      </a:spcAft>
      <a:defRPr sz="10700" kern="1200">
        <a:solidFill>
          <a:schemeClr val="tx1"/>
        </a:solidFill>
        <a:latin typeface="Arial" charset="0"/>
        <a:ea typeface="+mn-ea"/>
        <a:cs typeface="+mn-cs"/>
      </a:defRPr>
    </a:lvl4pPr>
    <a:lvl5pPr marL="10868025" indent="-9039225" algn="l" defTabSz="5434013" rtl="0" fontAlgn="base">
      <a:spcBef>
        <a:spcPct val="0"/>
      </a:spcBef>
      <a:spcAft>
        <a:spcPct val="0"/>
      </a:spcAft>
      <a:defRPr sz="10700" kern="1200">
        <a:solidFill>
          <a:schemeClr val="tx1"/>
        </a:solidFill>
        <a:latin typeface="Arial" charset="0"/>
        <a:ea typeface="+mn-ea"/>
        <a:cs typeface="+mn-cs"/>
      </a:defRPr>
    </a:lvl5pPr>
    <a:lvl6pPr marL="2286000" algn="l" defTabSz="914400" rtl="0" eaLnBrk="1" latinLnBrk="0" hangingPunct="1">
      <a:defRPr sz="10700" kern="1200">
        <a:solidFill>
          <a:schemeClr val="tx1"/>
        </a:solidFill>
        <a:latin typeface="Arial" charset="0"/>
        <a:ea typeface="+mn-ea"/>
        <a:cs typeface="+mn-cs"/>
      </a:defRPr>
    </a:lvl6pPr>
    <a:lvl7pPr marL="2743200" algn="l" defTabSz="914400" rtl="0" eaLnBrk="1" latinLnBrk="0" hangingPunct="1">
      <a:defRPr sz="10700" kern="1200">
        <a:solidFill>
          <a:schemeClr val="tx1"/>
        </a:solidFill>
        <a:latin typeface="Arial" charset="0"/>
        <a:ea typeface="+mn-ea"/>
        <a:cs typeface="+mn-cs"/>
      </a:defRPr>
    </a:lvl7pPr>
    <a:lvl8pPr marL="3200400" algn="l" defTabSz="914400" rtl="0" eaLnBrk="1" latinLnBrk="0" hangingPunct="1">
      <a:defRPr sz="10700" kern="1200">
        <a:solidFill>
          <a:schemeClr val="tx1"/>
        </a:solidFill>
        <a:latin typeface="Arial" charset="0"/>
        <a:ea typeface="+mn-ea"/>
        <a:cs typeface="+mn-cs"/>
      </a:defRPr>
    </a:lvl8pPr>
    <a:lvl9pPr marL="3657600" algn="l" defTabSz="914400" rtl="0" eaLnBrk="1" latinLnBrk="0" hangingPunct="1">
      <a:defRPr sz="107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G" initials="P" lastIdx="2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8" autoAdjust="0"/>
    <p:restoredTop sz="94660"/>
  </p:normalViewPr>
  <p:slideViewPr>
    <p:cSldViewPr>
      <p:cViewPr varScale="1">
        <p:scale>
          <a:sx n="17" d="100"/>
          <a:sy n="17" d="100"/>
        </p:scale>
        <p:origin x="342" y="132"/>
      </p:cViewPr>
      <p:guideLst>
        <p:guide orient="horz" pos="13824"/>
        <p:guide pos="16128"/>
      </p:guideLst>
    </p:cSldViewPr>
  </p:slideViewPr>
  <p:notesTextViewPr>
    <p:cViewPr>
      <p:scale>
        <a:sx n="100" d="100"/>
        <a:sy n="100" d="100"/>
      </p:scale>
      <p:origin x="0" y="0"/>
    </p:cViewPr>
  </p:notesText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5-27T18:25:33.128" idx="1">
    <p:pos x="23419" y="7185"/>
    <p:text>must have  (not of)</p:text>
  </p:cm>
  <p:cm authorId="0" dt="2013-05-27T18:27:46.024" idx="2">
    <p:pos x="23025" y="14370"/>
    <p:text>during
</p:text>
  </p:cm>
  <p:cm authorId="0" dt="2013-05-27T18:28:30.861" idx="3">
    <p:pos x="27512" y="7958"/>
    <p:text>how many?</p:text>
  </p:cm>
  <p:cm authorId="0" dt="2013-05-27T18:29:23.080" idx="4">
    <p:pos x="27208" y="9565"/>
    <p:text>phrase incorrcet I think
</p:text>
  </p:cm>
  <p:cm authorId="0" dt="2013-05-27T18:30:00.279" idx="5">
    <p:pos x="30983" y="11535"/>
    <p:text>to</p:text>
  </p:cm>
  <p:cm authorId="0" dt="2013-05-27T18:30:42.006" idx="6">
    <p:pos x="31225" y="12081"/>
    <p:text>of is not needed
</p:text>
  </p:cm>
  <p:cm authorId="0" dt="2013-05-27T18:31:23.838" idx="7">
    <p:pos x="27800" y="14233"/>
    <p:text>involvement</p:text>
  </p:cm>
  <p:cm authorId="0" dt="2013-05-27T18:31:35.494" idx="8">
    <p:pos x="28648" y="14491"/>
    <p:text>that</p:text>
  </p:cm>
  <p:cm authorId="0" dt="2013-05-27T18:34:54.036" idx="9">
    <p:pos x="6548" y="5336"/>
    <p:text>to the effects of a compound on cognition and/or emotions</p:text>
  </p:cm>
  <p:cm authorId="0" dt="2013-05-27T18:35:34.957" idx="10">
    <p:pos x="5760" y="8155"/>
    <p:text>forensic neuropsychology</p:text>
  </p:cm>
  <p:cm authorId="0" dt="2013-05-27T18:35:54.916" idx="11">
    <p:pos x="5245" y="8973"/>
    <p:text>issues</p:text>
  </p:cm>
  <p:cm authorId="0" dt="2013-05-27T18:37:02.876" idx="12">
    <p:pos x="1470" y="10307"/>
    <p:text>Kelly An et al (2012) reported poor effort in over half of the undergaduates volunteering for a cognitive experiment at a university.</p:text>
  </p:cm>
  <p:cm authorId="0" dt="2013-05-27T18:37:41.338" idx="13">
    <p:pos x="5184" y="10989"/>
    <p:text>how to gain control of these factors</p:text>
  </p:cm>
  <p:cm authorId="0" dt="2013-05-27T18:37:58.020" idx="14">
    <p:pos x="3896" y="11793"/>
    <p:text>trial</p:text>
  </p:cm>
  <p:cm authorId="0" dt="2013-05-27T18:39:19.307" idx="15">
    <p:pos x="4229" y="15158"/>
    <p:text>no "and" needed here</p:text>
  </p:cm>
  <p:cm authorId="0" dt="2013-05-27T18:39:40.499" idx="16">
    <p:pos x="1410" y="16098"/>
    <p:text>suggest</p:text>
  </p:cm>
  <p:cm authorId="0" dt="2013-05-27T18:40:39.002" idx="17">
    <p:pos x="9701" y="4760"/>
    <p:text>test</p:text>
  </p:cm>
  <p:cm authorId="0" dt="2013-05-27T18:41:38.602" idx="18">
    <p:pos x="9474" y="5972"/>
    <p:text>through exceptionally low or even atypically high motivation</p:text>
  </p:cm>
  <p:cm authorId="0" dt="2013-05-27T18:41:47.599" idx="19">
    <p:pos x="13551" y="6381"/>
    <p:text>affected</p:text>
  </p:cm>
  <p:cm authorId="0" dt="2013-05-27T18:42:12.545" idx="20">
    <p:pos x="9731" y="9201"/>
    <p:text>purposes</p:text>
  </p:cm>
  <p:cm authorId="0" dt="2013-05-27T18:42:47.914" idx="21">
    <p:pos x="10823" y="9731"/>
    <p:text>the letter "a" seems superfluous here</p:text>
  </p:cm>
  <p:cm authorId="0" dt="2013-05-27T18:44:00.985" idx="22">
    <p:pos x="12066" y="13081"/>
    <p:text>"a" not needed</p:text>
  </p:cm>
  <p:cm authorId="0" dt="2013-05-27T18:46:14.151" idx="23">
    <p:pos x="21176" y="9428"/>
    <p:text>Invalid Responder  both have capital or neither</p:text>
  </p:cm>
  <p:cm authorId="0" dt="2013-05-27T18:46:29.847" idx="24">
    <p:pos x="17689" y="10232"/>
    <p:text>a</p:text>
  </p:cm>
  <p:cm authorId="0" dt="2013-05-27T18:47:56.719" idx="25">
    <p:pos x="26890" y="8761"/>
    <p:text>chance</p:text>
  </p:cm>
  <p:cm authorId="0" dt="2013-05-27T18:48:18.854" idx="26">
    <p:pos x="25844" y="9565"/>
    <p:text>all one word</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defTabSz="5434096"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defTabSz="5434096" fontAlgn="auto">
              <a:spcBef>
                <a:spcPts val="0"/>
              </a:spcBef>
              <a:spcAft>
                <a:spcPts val="0"/>
              </a:spcAft>
              <a:defRPr sz="1200" smtClean="0">
                <a:latin typeface="+mn-lt"/>
              </a:defRPr>
            </a:lvl1pPr>
          </a:lstStyle>
          <a:p>
            <a:pPr>
              <a:defRPr/>
            </a:pPr>
            <a:fld id="{31070371-7E7D-46B6-83EF-362741E64633}" type="datetimeFigureOut">
              <a:rPr lang="en-US"/>
              <a:pPr>
                <a:defRPr/>
              </a:pPr>
              <a:t>5/13/2020</a:t>
            </a:fld>
            <a:endParaRPr lang="en-US"/>
          </a:p>
        </p:txBody>
      </p:sp>
      <p:sp>
        <p:nvSpPr>
          <p:cNvPr id="4" name="Slide Image Placeholder 3"/>
          <p:cNvSpPr>
            <a:spLocks noGrp="1" noRot="1" noChangeAspect="1"/>
          </p:cNvSpPr>
          <p:nvPr>
            <p:ph type="sldImg" idx="2"/>
          </p:nvPr>
        </p:nvSpPr>
        <p:spPr>
          <a:xfrm>
            <a:off x="3071813" y="514350"/>
            <a:ext cx="3000375"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defTabSz="5434096"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defTabSz="5434096" fontAlgn="auto">
              <a:spcBef>
                <a:spcPts val="0"/>
              </a:spcBef>
              <a:spcAft>
                <a:spcPts val="0"/>
              </a:spcAft>
              <a:defRPr sz="1200" smtClean="0">
                <a:latin typeface="+mn-lt"/>
              </a:defRPr>
            </a:lvl1pPr>
          </a:lstStyle>
          <a:p>
            <a:pPr>
              <a:defRPr/>
            </a:pPr>
            <a:fld id="{C48034DF-86D8-4F40-8D17-7D723C3CDF34}" type="slidenum">
              <a:rPr lang="en-US"/>
              <a:pPr>
                <a:defRPr/>
              </a:pPr>
              <a:t>‹#›</a:t>
            </a:fld>
            <a:endParaRPr lang="en-US"/>
          </a:p>
        </p:txBody>
      </p:sp>
    </p:spTree>
    <p:extLst>
      <p:ext uri="{BB962C8B-B14F-4D97-AF65-F5344CB8AC3E}">
        <p14:creationId xmlns:p14="http://schemas.microsoft.com/office/powerpoint/2010/main" val="25219764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5434013" fontAlgn="base">
              <a:spcBef>
                <a:spcPct val="0"/>
              </a:spcBef>
              <a:spcAft>
                <a:spcPct val="0"/>
              </a:spcAft>
            </a:pPr>
            <a:fld id="{94B05E22-41C6-466A-B055-FB4F5E3870CD}" type="slidenum">
              <a:rPr lang="en-US"/>
              <a:pPr defTabSz="5434013" fontAlgn="base">
                <a:spcBef>
                  <a:spcPct val="0"/>
                </a:spcBef>
                <a:spcAft>
                  <a:spcPct val="0"/>
                </a:spcAft>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3634723"/>
            <a:ext cx="43525440" cy="9408160"/>
          </a:xfrm>
        </p:spPr>
        <p:txBody>
          <a:bodyPr/>
          <a:lstStyle/>
          <a:p>
            <a:r>
              <a:rPr lang="en-US"/>
              <a:t>Click to edit Master title style</a:t>
            </a:r>
          </a:p>
        </p:txBody>
      </p:sp>
      <p:sp>
        <p:nvSpPr>
          <p:cNvPr id="3" name="Subtitle 2"/>
          <p:cNvSpPr>
            <a:spLocks noGrp="1"/>
          </p:cNvSpPr>
          <p:nvPr>
            <p:ph type="subTitle" idx="1"/>
          </p:nvPr>
        </p:nvSpPr>
        <p:spPr>
          <a:xfrm>
            <a:off x="7680960" y="24871680"/>
            <a:ext cx="35844480" cy="11216640"/>
          </a:xfrm>
        </p:spPr>
        <p:txBody>
          <a:bodyPr/>
          <a:lstStyle>
            <a:lvl1pPr marL="0" indent="0" algn="ctr">
              <a:buNone/>
              <a:defRPr>
                <a:solidFill>
                  <a:schemeClr val="tx1">
                    <a:tint val="75000"/>
                  </a:schemeClr>
                </a:solidFill>
              </a:defRPr>
            </a:lvl1pPr>
            <a:lvl2pPr marL="2717048" indent="0" algn="ctr">
              <a:buNone/>
              <a:defRPr>
                <a:solidFill>
                  <a:schemeClr val="tx1">
                    <a:tint val="75000"/>
                  </a:schemeClr>
                </a:solidFill>
              </a:defRPr>
            </a:lvl2pPr>
            <a:lvl3pPr marL="5434096" indent="0" algn="ctr">
              <a:buNone/>
              <a:defRPr>
                <a:solidFill>
                  <a:schemeClr val="tx1">
                    <a:tint val="75000"/>
                  </a:schemeClr>
                </a:solidFill>
              </a:defRPr>
            </a:lvl3pPr>
            <a:lvl4pPr marL="8151144" indent="0" algn="ctr">
              <a:buNone/>
              <a:defRPr>
                <a:solidFill>
                  <a:schemeClr val="tx1">
                    <a:tint val="75000"/>
                  </a:schemeClr>
                </a:solidFill>
              </a:defRPr>
            </a:lvl4pPr>
            <a:lvl5pPr marL="10868193" indent="0" algn="ctr">
              <a:buNone/>
              <a:defRPr>
                <a:solidFill>
                  <a:schemeClr val="tx1">
                    <a:tint val="75000"/>
                  </a:schemeClr>
                </a:solidFill>
              </a:defRPr>
            </a:lvl5pPr>
            <a:lvl6pPr marL="13585241" indent="0" algn="ctr">
              <a:buNone/>
              <a:defRPr>
                <a:solidFill>
                  <a:schemeClr val="tx1">
                    <a:tint val="75000"/>
                  </a:schemeClr>
                </a:solidFill>
              </a:defRPr>
            </a:lvl6pPr>
            <a:lvl7pPr marL="16302289" indent="0" algn="ctr">
              <a:buNone/>
              <a:defRPr>
                <a:solidFill>
                  <a:schemeClr val="tx1">
                    <a:tint val="75000"/>
                  </a:schemeClr>
                </a:solidFill>
              </a:defRPr>
            </a:lvl7pPr>
            <a:lvl8pPr marL="19019337" indent="0" algn="ctr">
              <a:buNone/>
              <a:defRPr>
                <a:solidFill>
                  <a:schemeClr val="tx1">
                    <a:tint val="75000"/>
                  </a:schemeClr>
                </a:solidFill>
              </a:defRPr>
            </a:lvl8pPr>
            <a:lvl9pPr marL="2173638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4A1C9F-3F4C-445B-A336-DE19D34DA17C}" type="datetimeFigureOut">
              <a:rPr lang="en-US"/>
              <a:pPr>
                <a:defRPr/>
              </a:pPr>
              <a:t>5/13/2020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B95E9E-CA99-4C5E-A2CB-B5250D09FA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3842067-BB66-458D-8C33-AA24D35B10C2}" type="datetimeFigureOut">
              <a:rPr lang="en-US"/>
              <a:pPr>
                <a:defRPr/>
              </a:pPr>
              <a:t>5/13/2020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0A8241-ABDF-4D25-BDEE-79B47E8379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757686"/>
            <a:ext cx="11521440" cy="374497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320" y="1757686"/>
            <a:ext cx="33710880" cy="37449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E603C7B-BE3B-4E4F-A4D0-9D7CF566C632}" type="datetimeFigureOut">
              <a:rPr lang="en-US"/>
              <a:pPr>
                <a:defRPr/>
              </a:pPr>
              <a:t>5/13/2020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A76164-A8A9-42A9-BBF3-F02FC96293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698E4BE-8FE7-4728-A382-F9B7AC743091}" type="datetimeFigureOut">
              <a:rPr lang="en-US"/>
              <a:pPr>
                <a:defRPr/>
              </a:pPr>
              <a:t>5/13/2020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84E82A-B5BE-4E3C-92DA-A7288C8BC46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8204163"/>
            <a:ext cx="43525440" cy="8717280"/>
          </a:xfrm>
        </p:spPr>
        <p:txBody>
          <a:bodyPr anchor="t"/>
          <a:lstStyle>
            <a:lvl1pPr algn="l">
              <a:defRPr sz="23800" b="1" cap="all"/>
            </a:lvl1pPr>
          </a:lstStyle>
          <a:p>
            <a:r>
              <a:rPr lang="en-US"/>
              <a:t>Click to edit Master title style</a:t>
            </a:r>
          </a:p>
        </p:txBody>
      </p:sp>
      <p:sp>
        <p:nvSpPr>
          <p:cNvPr id="3" name="Text Placeholder 2"/>
          <p:cNvSpPr>
            <a:spLocks noGrp="1"/>
          </p:cNvSpPr>
          <p:nvPr>
            <p:ph type="body" idx="1"/>
          </p:nvPr>
        </p:nvSpPr>
        <p:spPr>
          <a:xfrm>
            <a:off x="4044953" y="18602966"/>
            <a:ext cx="43525440" cy="9601197"/>
          </a:xfrm>
        </p:spPr>
        <p:txBody>
          <a:bodyPr anchor="b"/>
          <a:lstStyle>
            <a:lvl1pPr marL="0" indent="0">
              <a:buNone/>
              <a:defRPr sz="11900">
                <a:solidFill>
                  <a:schemeClr val="tx1">
                    <a:tint val="75000"/>
                  </a:schemeClr>
                </a:solidFill>
              </a:defRPr>
            </a:lvl1pPr>
            <a:lvl2pPr marL="2717048" indent="0">
              <a:buNone/>
              <a:defRPr sz="10700">
                <a:solidFill>
                  <a:schemeClr val="tx1">
                    <a:tint val="75000"/>
                  </a:schemeClr>
                </a:solidFill>
              </a:defRPr>
            </a:lvl2pPr>
            <a:lvl3pPr marL="5434096" indent="0">
              <a:buNone/>
              <a:defRPr sz="9500">
                <a:solidFill>
                  <a:schemeClr val="tx1">
                    <a:tint val="75000"/>
                  </a:schemeClr>
                </a:solidFill>
              </a:defRPr>
            </a:lvl3pPr>
            <a:lvl4pPr marL="8151144" indent="0">
              <a:buNone/>
              <a:defRPr sz="8300">
                <a:solidFill>
                  <a:schemeClr val="tx1">
                    <a:tint val="75000"/>
                  </a:schemeClr>
                </a:solidFill>
              </a:defRPr>
            </a:lvl4pPr>
            <a:lvl5pPr marL="10868193" indent="0">
              <a:buNone/>
              <a:defRPr sz="8300">
                <a:solidFill>
                  <a:schemeClr val="tx1">
                    <a:tint val="75000"/>
                  </a:schemeClr>
                </a:solidFill>
              </a:defRPr>
            </a:lvl5pPr>
            <a:lvl6pPr marL="13585241" indent="0">
              <a:buNone/>
              <a:defRPr sz="8300">
                <a:solidFill>
                  <a:schemeClr val="tx1">
                    <a:tint val="75000"/>
                  </a:schemeClr>
                </a:solidFill>
              </a:defRPr>
            </a:lvl6pPr>
            <a:lvl7pPr marL="16302289" indent="0">
              <a:buNone/>
              <a:defRPr sz="8300">
                <a:solidFill>
                  <a:schemeClr val="tx1">
                    <a:tint val="75000"/>
                  </a:schemeClr>
                </a:solidFill>
              </a:defRPr>
            </a:lvl7pPr>
            <a:lvl8pPr marL="19019337" indent="0">
              <a:buNone/>
              <a:defRPr sz="8300">
                <a:solidFill>
                  <a:schemeClr val="tx1">
                    <a:tint val="75000"/>
                  </a:schemeClr>
                </a:solidFill>
              </a:defRPr>
            </a:lvl8pPr>
            <a:lvl9pPr marL="21736385" indent="0">
              <a:buNone/>
              <a:defRPr sz="8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2F28225-1D2A-4F8B-B22B-4D101949E17D}" type="datetimeFigureOut">
              <a:rPr lang="en-US"/>
              <a:pPr>
                <a:defRPr/>
              </a:pPr>
              <a:t>5/13/2020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AF153F-8EF7-4654-AA46-922B6D4D7C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320" y="10241283"/>
            <a:ext cx="22616160" cy="28966163"/>
          </a:xfrm>
        </p:spPr>
        <p:txBody>
          <a:bodyPr/>
          <a:lstStyle>
            <a:lvl1pPr>
              <a:defRPr sz="16600"/>
            </a:lvl1pPr>
            <a:lvl2pPr>
              <a:defRPr sz="14300"/>
            </a:lvl2pPr>
            <a:lvl3pPr>
              <a:defRPr sz="11900"/>
            </a:lvl3pPr>
            <a:lvl4pPr>
              <a:defRPr sz="10700"/>
            </a:lvl4pPr>
            <a:lvl5pPr>
              <a:defRPr sz="10700"/>
            </a:lvl5pPr>
            <a:lvl6pPr>
              <a:defRPr sz="10700"/>
            </a:lvl6pPr>
            <a:lvl7pPr>
              <a:defRPr sz="10700"/>
            </a:lvl7pPr>
            <a:lvl8pPr>
              <a:defRPr sz="10700"/>
            </a:lvl8pPr>
            <a:lvl9pPr>
              <a:defRPr sz="10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9920" y="10241283"/>
            <a:ext cx="22616160" cy="28966163"/>
          </a:xfrm>
        </p:spPr>
        <p:txBody>
          <a:bodyPr/>
          <a:lstStyle>
            <a:lvl1pPr>
              <a:defRPr sz="16600"/>
            </a:lvl1pPr>
            <a:lvl2pPr>
              <a:defRPr sz="14300"/>
            </a:lvl2pPr>
            <a:lvl3pPr>
              <a:defRPr sz="11900"/>
            </a:lvl3pPr>
            <a:lvl4pPr>
              <a:defRPr sz="10700"/>
            </a:lvl4pPr>
            <a:lvl5pPr>
              <a:defRPr sz="10700"/>
            </a:lvl5pPr>
            <a:lvl6pPr>
              <a:defRPr sz="10700"/>
            </a:lvl6pPr>
            <a:lvl7pPr>
              <a:defRPr sz="10700"/>
            </a:lvl7pPr>
            <a:lvl8pPr>
              <a:defRPr sz="10700"/>
            </a:lvl8pPr>
            <a:lvl9pPr>
              <a:defRPr sz="10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E33015D-59FA-4FBD-9C9A-F52EA84B5DEE}" type="datetimeFigureOut">
              <a:rPr lang="en-US"/>
              <a:pPr>
                <a:defRPr/>
              </a:pPr>
              <a:t>5/13/2020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AED4D2-CF2B-4A66-B038-EA7F960FBE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9824723"/>
            <a:ext cx="22625053" cy="4094477"/>
          </a:xfrm>
        </p:spPr>
        <p:txBody>
          <a:bodyPr anchor="b"/>
          <a:lstStyle>
            <a:lvl1pPr marL="0" indent="0">
              <a:buNone/>
              <a:defRPr sz="14300" b="1"/>
            </a:lvl1pPr>
            <a:lvl2pPr marL="2717048" indent="0">
              <a:buNone/>
              <a:defRPr sz="11900" b="1"/>
            </a:lvl2pPr>
            <a:lvl3pPr marL="5434096" indent="0">
              <a:buNone/>
              <a:defRPr sz="10700" b="1"/>
            </a:lvl3pPr>
            <a:lvl4pPr marL="8151144" indent="0">
              <a:buNone/>
              <a:defRPr sz="9500" b="1"/>
            </a:lvl4pPr>
            <a:lvl5pPr marL="10868193" indent="0">
              <a:buNone/>
              <a:defRPr sz="9500" b="1"/>
            </a:lvl5pPr>
            <a:lvl6pPr marL="13585241" indent="0">
              <a:buNone/>
              <a:defRPr sz="9500" b="1"/>
            </a:lvl6pPr>
            <a:lvl7pPr marL="16302289" indent="0">
              <a:buNone/>
              <a:defRPr sz="9500" b="1"/>
            </a:lvl7pPr>
            <a:lvl8pPr marL="19019337" indent="0">
              <a:buNone/>
              <a:defRPr sz="9500" b="1"/>
            </a:lvl8pPr>
            <a:lvl9pPr marL="21736385" indent="0">
              <a:buNone/>
              <a:defRPr sz="9500" b="1"/>
            </a:lvl9pPr>
          </a:lstStyle>
          <a:p>
            <a:pPr lvl="0"/>
            <a:r>
              <a:rPr lang="en-US"/>
              <a:t>Click to edit Master text styles</a:t>
            </a:r>
          </a:p>
        </p:txBody>
      </p:sp>
      <p:sp>
        <p:nvSpPr>
          <p:cNvPr id="4" name="Content Placeholder 3"/>
          <p:cNvSpPr>
            <a:spLocks noGrp="1"/>
          </p:cNvSpPr>
          <p:nvPr>
            <p:ph sz="half" idx="2"/>
          </p:nvPr>
        </p:nvSpPr>
        <p:spPr>
          <a:xfrm>
            <a:off x="2560320" y="13919200"/>
            <a:ext cx="22625053" cy="25288243"/>
          </a:xfrm>
        </p:spPr>
        <p:txBody>
          <a:bodyPr/>
          <a:lstStyle>
            <a:lvl1pPr>
              <a:defRPr sz="14300"/>
            </a:lvl1pPr>
            <a:lvl2pPr>
              <a:defRPr sz="11900"/>
            </a:lvl2pPr>
            <a:lvl3pPr>
              <a:defRPr sz="107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9824723"/>
            <a:ext cx="22633940" cy="4094477"/>
          </a:xfrm>
        </p:spPr>
        <p:txBody>
          <a:bodyPr anchor="b"/>
          <a:lstStyle>
            <a:lvl1pPr marL="0" indent="0">
              <a:buNone/>
              <a:defRPr sz="14300" b="1"/>
            </a:lvl1pPr>
            <a:lvl2pPr marL="2717048" indent="0">
              <a:buNone/>
              <a:defRPr sz="11900" b="1"/>
            </a:lvl2pPr>
            <a:lvl3pPr marL="5434096" indent="0">
              <a:buNone/>
              <a:defRPr sz="10700" b="1"/>
            </a:lvl3pPr>
            <a:lvl4pPr marL="8151144" indent="0">
              <a:buNone/>
              <a:defRPr sz="9500" b="1"/>
            </a:lvl4pPr>
            <a:lvl5pPr marL="10868193" indent="0">
              <a:buNone/>
              <a:defRPr sz="9500" b="1"/>
            </a:lvl5pPr>
            <a:lvl6pPr marL="13585241" indent="0">
              <a:buNone/>
              <a:defRPr sz="9500" b="1"/>
            </a:lvl6pPr>
            <a:lvl7pPr marL="16302289" indent="0">
              <a:buNone/>
              <a:defRPr sz="9500" b="1"/>
            </a:lvl7pPr>
            <a:lvl8pPr marL="19019337" indent="0">
              <a:buNone/>
              <a:defRPr sz="9500" b="1"/>
            </a:lvl8pPr>
            <a:lvl9pPr marL="21736385" indent="0">
              <a:buNone/>
              <a:defRPr sz="9500" b="1"/>
            </a:lvl9pPr>
          </a:lstStyle>
          <a:p>
            <a:pPr lvl="0"/>
            <a:r>
              <a:rPr lang="en-US"/>
              <a:t>Click to edit Master text styles</a:t>
            </a:r>
          </a:p>
        </p:txBody>
      </p:sp>
      <p:sp>
        <p:nvSpPr>
          <p:cNvPr id="6" name="Content Placeholder 5"/>
          <p:cNvSpPr>
            <a:spLocks noGrp="1"/>
          </p:cNvSpPr>
          <p:nvPr>
            <p:ph sz="quarter" idx="4"/>
          </p:nvPr>
        </p:nvSpPr>
        <p:spPr>
          <a:xfrm>
            <a:off x="26012143" y="13919200"/>
            <a:ext cx="22633940" cy="25288243"/>
          </a:xfrm>
        </p:spPr>
        <p:txBody>
          <a:bodyPr/>
          <a:lstStyle>
            <a:lvl1pPr>
              <a:defRPr sz="14300"/>
            </a:lvl1pPr>
            <a:lvl2pPr>
              <a:defRPr sz="11900"/>
            </a:lvl2pPr>
            <a:lvl3pPr>
              <a:defRPr sz="107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A0D600D-798A-4F58-B924-D729564E15C6}" type="datetimeFigureOut">
              <a:rPr lang="en-US"/>
              <a:pPr>
                <a:defRPr/>
              </a:pPr>
              <a:t>5/13/2020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FC0770-5ABE-4E79-B945-1FB02A2951A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FC60B31-843B-4191-9204-1A3B3725C1E8}" type="datetimeFigureOut">
              <a:rPr lang="en-US"/>
              <a:pPr>
                <a:defRPr/>
              </a:pPr>
              <a:t>5/13/2020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D0EB0A1-7489-4DAE-B2BA-472CB9EFA2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194D6E-AE80-4465-99D1-88730E177582}" type="datetimeFigureOut">
              <a:rPr lang="en-US"/>
              <a:pPr>
                <a:defRPr/>
              </a:pPr>
              <a:t>5/13/2020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9732A4-BB19-4D0E-8622-279F317C4D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747520"/>
            <a:ext cx="16846553" cy="7437120"/>
          </a:xfrm>
        </p:spPr>
        <p:txBody>
          <a:bodyPr anchor="b"/>
          <a:lstStyle>
            <a:lvl1pPr algn="l">
              <a:defRPr sz="11900" b="1"/>
            </a:lvl1pPr>
          </a:lstStyle>
          <a:p>
            <a:r>
              <a:rPr lang="en-US"/>
              <a:t>Click to edit Master title style</a:t>
            </a:r>
          </a:p>
        </p:txBody>
      </p:sp>
      <p:sp>
        <p:nvSpPr>
          <p:cNvPr id="3" name="Content Placeholder 2"/>
          <p:cNvSpPr>
            <a:spLocks noGrp="1"/>
          </p:cNvSpPr>
          <p:nvPr>
            <p:ph idx="1"/>
          </p:nvPr>
        </p:nvSpPr>
        <p:spPr>
          <a:xfrm>
            <a:off x="20020280" y="1747523"/>
            <a:ext cx="28625800" cy="37459923"/>
          </a:xfrm>
        </p:spPr>
        <p:txBody>
          <a:bodyPr/>
          <a:lstStyle>
            <a:lvl1pPr>
              <a:defRPr sz="19000"/>
            </a:lvl1pPr>
            <a:lvl2pPr>
              <a:defRPr sz="16600"/>
            </a:lvl2pPr>
            <a:lvl3pPr>
              <a:defRPr sz="14300"/>
            </a:lvl3pPr>
            <a:lvl4pPr>
              <a:defRPr sz="11900"/>
            </a:lvl4pPr>
            <a:lvl5pPr>
              <a:defRPr sz="11900"/>
            </a:lvl5pPr>
            <a:lvl6pPr>
              <a:defRPr sz="11900"/>
            </a:lvl6pPr>
            <a:lvl7pPr>
              <a:defRPr sz="11900"/>
            </a:lvl7pPr>
            <a:lvl8pPr>
              <a:defRPr sz="11900"/>
            </a:lvl8pPr>
            <a:lvl9pPr>
              <a:defRPr sz="1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9184643"/>
            <a:ext cx="16846553" cy="30022803"/>
          </a:xfrm>
        </p:spPr>
        <p:txBody>
          <a:bodyPr/>
          <a:lstStyle>
            <a:lvl1pPr marL="0" indent="0">
              <a:buNone/>
              <a:defRPr sz="8300"/>
            </a:lvl1pPr>
            <a:lvl2pPr marL="2717048" indent="0">
              <a:buNone/>
              <a:defRPr sz="7100"/>
            </a:lvl2pPr>
            <a:lvl3pPr marL="5434096" indent="0">
              <a:buNone/>
              <a:defRPr sz="5900"/>
            </a:lvl3pPr>
            <a:lvl4pPr marL="8151144" indent="0">
              <a:buNone/>
              <a:defRPr sz="5300"/>
            </a:lvl4pPr>
            <a:lvl5pPr marL="10868193" indent="0">
              <a:buNone/>
              <a:defRPr sz="5300"/>
            </a:lvl5pPr>
            <a:lvl6pPr marL="13585241" indent="0">
              <a:buNone/>
              <a:defRPr sz="5300"/>
            </a:lvl6pPr>
            <a:lvl7pPr marL="16302289" indent="0">
              <a:buNone/>
              <a:defRPr sz="5300"/>
            </a:lvl7pPr>
            <a:lvl8pPr marL="19019337" indent="0">
              <a:buNone/>
              <a:defRPr sz="5300"/>
            </a:lvl8pPr>
            <a:lvl9pPr marL="21736385" indent="0">
              <a:buNone/>
              <a:defRPr sz="5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7005FD4-C788-468C-AD3B-BAE2E2547910}" type="datetimeFigureOut">
              <a:rPr lang="en-US"/>
              <a:pPr>
                <a:defRPr/>
              </a:pPr>
              <a:t>5/13/2020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102BC6-A246-43AD-A0DC-184975C800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30723840"/>
            <a:ext cx="30723840" cy="3627123"/>
          </a:xfrm>
        </p:spPr>
        <p:txBody>
          <a:bodyPr anchor="b"/>
          <a:lstStyle>
            <a:lvl1pPr algn="l">
              <a:defRPr sz="11900" b="1"/>
            </a:lvl1pPr>
          </a:lstStyle>
          <a:p>
            <a:r>
              <a:rPr lang="en-US"/>
              <a:t>Click to edit Master title style</a:t>
            </a:r>
          </a:p>
        </p:txBody>
      </p:sp>
      <p:sp>
        <p:nvSpPr>
          <p:cNvPr id="3" name="Picture Placeholder 2"/>
          <p:cNvSpPr>
            <a:spLocks noGrp="1"/>
          </p:cNvSpPr>
          <p:nvPr>
            <p:ph type="pic" idx="1"/>
          </p:nvPr>
        </p:nvSpPr>
        <p:spPr>
          <a:xfrm>
            <a:off x="10036813" y="3921760"/>
            <a:ext cx="30723840" cy="26334720"/>
          </a:xfrm>
        </p:spPr>
        <p:txBody>
          <a:bodyPr rtlCol="0">
            <a:normAutofit/>
          </a:bodyPr>
          <a:lstStyle>
            <a:lvl1pPr marL="0" indent="0">
              <a:buNone/>
              <a:defRPr sz="19000"/>
            </a:lvl1pPr>
            <a:lvl2pPr marL="2717048" indent="0">
              <a:buNone/>
              <a:defRPr sz="16600"/>
            </a:lvl2pPr>
            <a:lvl3pPr marL="5434096" indent="0">
              <a:buNone/>
              <a:defRPr sz="14300"/>
            </a:lvl3pPr>
            <a:lvl4pPr marL="8151144" indent="0">
              <a:buNone/>
              <a:defRPr sz="11900"/>
            </a:lvl4pPr>
            <a:lvl5pPr marL="10868193" indent="0">
              <a:buNone/>
              <a:defRPr sz="11900"/>
            </a:lvl5pPr>
            <a:lvl6pPr marL="13585241" indent="0">
              <a:buNone/>
              <a:defRPr sz="11900"/>
            </a:lvl6pPr>
            <a:lvl7pPr marL="16302289" indent="0">
              <a:buNone/>
              <a:defRPr sz="11900"/>
            </a:lvl7pPr>
            <a:lvl8pPr marL="19019337" indent="0">
              <a:buNone/>
              <a:defRPr sz="11900"/>
            </a:lvl8pPr>
            <a:lvl9pPr marL="21736385" indent="0">
              <a:buNone/>
              <a:defRPr sz="11900"/>
            </a:lvl9pPr>
          </a:lstStyle>
          <a:p>
            <a:pPr lvl="0"/>
            <a:endParaRPr lang="en-US" noProof="0"/>
          </a:p>
        </p:txBody>
      </p:sp>
      <p:sp>
        <p:nvSpPr>
          <p:cNvPr id="4" name="Text Placeholder 3"/>
          <p:cNvSpPr>
            <a:spLocks noGrp="1"/>
          </p:cNvSpPr>
          <p:nvPr>
            <p:ph type="body" sz="half" idx="2"/>
          </p:nvPr>
        </p:nvSpPr>
        <p:spPr>
          <a:xfrm>
            <a:off x="10036813" y="34350963"/>
            <a:ext cx="30723840" cy="5151117"/>
          </a:xfrm>
        </p:spPr>
        <p:txBody>
          <a:bodyPr/>
          <a:lstStyle>
            <a:lvl1pPr marL="0" indent="0">
              <a:buNone/>
              <a:defRPr sz="8300"/>
            </a:lvl1pPr>
            <a:lvl2pPr marL="2717048" indent="0">
              <a:buNone/>
              <a:defRPr sz="7100"/>
            </a:lvl2pPr>
            <a:lvl3pPr marL="5434096" indent="0">
              <a:buNone/>
              <a:defRPr sz="5900"/>
            </a:lvl3pPr>
            <a:lvl4pPr marL="8151144" indent="0">
              <a:buNone/>
              <a:defRPr sz="5300"/>
            </a:lvl4pPr>
            <a:lvl5pPr marL="10868193" indent="0">
              <a:buNone/>
              <a:defRPr sz="5300"/>
            </a:lvl5pPr>
            <a:lvl6pPr marL="13585241" indent="0">
              <a:buNone/>
              <a:defRPr sz="5300"/>
            </a:lvl6pPr>
            <a:lvl7pPr marL="16302289" indent="0">
              <a:buNone/>
              <a:defRPr sz="5300"/>
            </a:lvl7pPr>
            <a:lvl8pPr marL="19019337" indent="0">
              <a:buNone/>
              <a:defRPr sz="5300"/>
            </a:lvl8pPr>
            <a:lvl9pPr marL="21736385" indent="0">
              <a:buNone/>
              <a:defRPr sz="5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10E4AB7-E55E-4439-8957-72D149301FFD}" type="datetimeFigureOut">
              <a:rPr lang="en-US"/>
              <a:pPr>
                <a:defRPr/>
              </a:pPr>
              <a:t>5/13/2020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EF5A18-9C6C-4756-B37D-8D4E7720FBC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60638" y="1757363"/>
            <a:ext cx="46085125" cy="7315200"/>
          </a:xfrm>
          <a:prstGeom prst="rect">
            <a:avLst/>
          </a:prstGeom>
          <a:noFill/>
          <a:ln w="9525">
            <a:noFill/>
            <a:miter lim="800000"/>
            <a:headEnd/>
            <a:tailEnd/>
          </a:ln>
        </p:spPr>
        <p:txBody>
          <a:bodyPr vert="horz" wrap="square" lIns="543410" tIns="271705" rIns="543410" bIns="271705"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560638" y="10240963"/>
            <a:ext cx="46085125" cy="28967112"/>
          </a:xfrm>
          <a:prstGeom prst="rect">
            <a:avLst/>
          </a:prstGeom>
          <a:noFill/>
          <a:ln w="9525">
            <a:noFill/>
            <a:miter lim="800000"/>
            <a:headEnd/>
            <a:tailEnd/>
          </a:ln>
        </p:spPr>
        <p:txBody>
          <a:bodyPr vert="horz" wrap="square" lIns="543410" tIns="271705" rIns="543410" bIns="27170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638" y="40681275"/>
            <a:ext cx="11947525" cy="2336800"/>
          </a:xfrm>
          <a:prstGeom prst="rect">
            <a:avLst/>
          </a:prstGeom>
        </p:spPr>
        <p:txBody>
          <a:bodyPr vert="horz" lIns="543410" tIns="271705" rIns="543410" bIns="271705" rtlCol="0" anchor="ctr"/>
          <a:lstStyle>
            <a:lvl1pPr algn="l" defTabSz="5434096" fontAlgn="auto">
              <a:spcBef>
                <a:spcPts val="0"/>
              </a:spcBef>
              <a:spcAft>
                <a:spcPts val="0"/>
              </a:spcAft>
              <a:defRPr sz="7100" smtClean="0">
                <a:solidFill>
                  <a:schemeClr val="tx1">
                    <a:tint val="75000"/>
                  </a:schemeClr>
                </a:solidFill>
                <a:latin typeface="+mn-lt"/>
              </a:defRPr>
            </a:lvl1pPr>
          </a:lstStyle>
          <a:p>
            <a:pPr>
              <a:defRPr/>
            </a:pPr>
            <a:fld id="{1610B356-321B-4799-87B7-27A021B5B2BF}" type="datetimeFigureOut">
              <a:rPr lang="en-US"/>
              <a:pPr>
                <a:defRPr/>
              </a:pPr>
              <a:t>5/13/2020</a:t>
            </a:fld>
            <a:endParaRPr lang="en-US"/>
          </a:p>
        </p:txBody>
      </p:sp>
      <p:sp>
        <p:nvSpPr>
          <p:cNvPr id="5" name="Footer Placeholder 4"/>
          <p:cNvSpPr>
            <a:spLocks noGrp="1"/>
          </p:cNvSpPr>
          <p:nvPr>
            <p:ph type="ftr" sz="quarter" idx="3"/>
          </p:nvPr>
        </p:nvSpPr>
        <p:spPr>
          <a:xfrm>
            <a:off x="17495838" y="40681275"/>
            <a:ext cx="16214725" cy="2336800"/>
          </a:xfrm>
          <a:prstGeom prst="rect">
            <a:avLst/>
          </a:prstGeom>
        </p:spPr>
        <p:txBody>
          <a:bodyPr vert="horz" lIns="543410" tIns="271705" rIns="543410" bIns="271705" rtlCol="0" anchor="ctr"/>
          <a:lstStyle>
            <a:lvl1pPr algn="ctr" defTabSz="5434096" fontAlgn="auto">
              <a:spcBef>
                <a:spcPts val="0"/>
              </a:spcBef>
              <a:spcAft>
                <a:spcPts val="0"/>
              </a:spcAft>
              <a:defRPr sz="71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36698238" y="40681275"/>
            <a:ext cx="11947525" cy="2336800"/>
          </a:xfrm>
          <a:prstGeom prst="rect">
            <a:avLst/>
          </a:prstGeom>
        </p:spPr>
        <p:txBody>
          <a:bodyPr vert="horz" lIns="543410" tIns="271705" rIns="543410" bIns="271705" rtlCol="0" anchor="ctr"/>
          <a:lstStyle>
            <a:lvl1pPr algn="r" defTabSz="5434096" fontAlgn="auto">
              <a:spcBef>
                <a:spcPts val="0"/>
              </a:spcBef>
              <a:spcAft>
                <a:spcPts val="0"/>
              </a:spcAft>
              <a:defRPr sz="7100" smtClean="0">
                <a:solidFill>
                  <a:schemeClr val="tx1">
                    <a:tint val="75000"/>
                  </a:schemeClr>
                </a:solidFill>
                <a:latin typeface="+mn-lt"/>
              </a:defRPr>
            </a:lvl1pPr>
          </a:lstStyle>
          <a:p>
            <a:pPr>
              <a:defRPr/>
            </a:pPr>
            <a:fld id="{89B45A51-5981-4A7D-A93F-1CA3343FA8E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5434013" rtl="0" fontAlgn="base">
        <a:spcBef>
          <a:spcPct val="0"/>
        </a:spcBef>
        <a:spcAft>
          <a:spcPct val="0"/>
        </a:spcAft>
        <a:defRPr sz="26100" kern="1200">
          <a:solidFill>
            <a:schemeClr val="tx1"/>
          </a:solidFill>
          <a:latin typeface="+mj-lt"/>
          <a:ea typeface="+mj-ea"/>
          <a:cs typeface="+mj-cs"/>
        </a:defRPr>
      </a:lvl1pPr>
      <a:lvl2pPr algn="ctr" defTabSz="5434013" rtl="0" fontAlgn="base">
        <a:spcBef>
          <a:spcPct val="0"/>
        </a:spcBef>
        <a:spcAft>
          <a:spcPct val="0"/>
        </a:spcAft>
        <a:defRPr sz="26100">
          <a:solidFill>
            <a:schemeClr val="tx1"/>
          </a:solidFill>
          <a:latin typeface="Calibri" pitchFamily="34" charset="0"/>
        </a:defRPr>
      </a:lvl2pPr>
      <a:lvl3pPr algn="ctr" defTabSz="5434013" rtl="0" fontAlgn="base">
        <a:spcBef>
          <a:spcPct val="0"/>
        </a:spcBef>
        <a:spcAft>
          <a:spcPct val="0"/>
        </a:spcAft>
        <a:defRPr sz="26100">
          <a:solidFill>
            <a:schemeClr val="tx1"/>
          </a:solidFill>
          <a:latin typeface="Calibri" pitchFamily="34" charset="0"/>
        </a:defRPr>
      </a:lvl3pPr>
      <a:lvl4pPr algn="ctr" defTabSz="5434013" rtl="0" fontAlgn="base">
        <a:spcBef>
          <a:spcPct val="0"/>
        </a:spcBef>
        <a:spcAft>
          <a:spcPct val="0"/>
        </a:spcAft>
        <a:defRPr sz="26100">
          <a:solidFill>
            <a:schemeClr val="tx1"/>
          </a:solidFill>
          <a:latin typeface="Calibri" pitchFamily="34" charset="0"/>
        </a:defRPr>
      </a:lvl4pPr>
      <a:lvl5pPr algn="ctr" defTabSz="5434013" rtl="0" fontAlgn="base">
        <a:spcBef>
          <a:spcPct val="0"/>
        </a:spcBef>
        <a:spcAft>
          <a:spcPct val="0"/>
        </a:spcAft>
        <a:defRPr sz="26100">
          <a:solidFill>
            <a:schemeClr val="tx1"/>
          </a:solidFill>
          <a:latin typeface="Calibri" pitchFamily="34" charset="0"/>
        </a:defRPr>
      </a:lvl5pPr>
      <a:lvl6pPr marL="457200" algn="ctr" defTabSz="5434013" rtl="0" fontAlgn="base">
        <a:spcBef>
          <a:spcPct val="0"/>
        </a:spcBef>
        <a:spcAft>
          <a:spcPct val="0"/>
        </a:spcAft>
        <a:defRPr sz="26100">
          <a:solidFill>
            <a:schemeClr val="tx1"/>
          </a:solidFill>
          <a:latin typeface="Calibri" pitchFamily="34" charset="0"/>
        </a:defRPr>
      </a:lvl6pPr>
      <a:lvl7pPr marL="914400" algn="ctr" defTabSz="5434013" rtl="0" fontAlgn="base">
        <a:spcBef>
          <a:spcPct val="0"/>
        </a:spcBef>
        <a:spcAft>
          <a:spcPct val="0"/>
        </a:spcAft>
        <a:defRPr sz="26100">
          <a:solidFill>
            <a:schemeClr val="tx1"/>
          </a:solidFill>
          <a:latin typeface="Calibri" pitchFamily="34" charset="0"/>
        </a:defRPr>
      </a:lvl7pPr>
      <a:lvl8pPr marL="1371600" algn="ctr" defTabSz="5434013" rtl="0" fontAlgn="base">
        <a:spcBef>
          <a:spcPct val="0"/>
        </a:spcBef>
        <a:spcAft>
          <a:spcPct val="0"/>
        </a:spcAft>
        <a:defRPr sz="26100">
          <a:solidFill>
            <a:schemeClr val="tx1"/>
          </a:solidFill>
          <a:latin typeface="Calibri" pitchFamily="34" charset="0"/>
        </a:defRPr>
      </a:lvl8pPr>
      <a:lvl9pPr marL="1828800" algn="ctr" defTabSz="5434013" rtl="0" fontAlgn="base">
        <a:spcBef>
          <a:spcPct val="0"/>
        </a:spcBef>
        <a:spcAft>
          <a:spcPct val="0"/>
        </a:spcAft>
        <a:defRPr sz="26100">
          <a:solidFill>
            <a:schemeClr val="tx1"/>
          </a:solidFill>
          <a:latin typeface="Calibri" pitchFamily="34" charset="0"/>
        </a:defRPr>
      </a:lvl9pPr>
    </p:titleStyle>
    <p:bodyStyle>
      <a:lvl1pPr marL="2036763" indent="-2036763" algn="l" defTabSz="5434013" rtl="0" fontAlgn="base">
        <a:spcBef>
          <a:spcPct val="20000"/>
        </a:spcBef>
        <a:spcAft>
          <a:spcPct val="0"/>
        </a:spcAft>
        <a:buFont typeface="Arial" charset="0"/>
        <a:buChar char="•"/>
        <a:defRPr sz="19000" kern="1200">
          <a:solidFill>
            <a:schemeClr val="tx1"/>
          </a:solidFill>
          <a:latin typeface="+mn-lt"/>
          <a:ea typeface="+mn-ea"/>
          <a:cs typeface="+mn-cs"/>
        </a:defRPr>
      </a:lvl1pPr>
      <a:lvl2pPr marL="4414838" indent="-1697038" algn="l" defTabSz="5434013" rtl="0" fontAlgn="base">
        <a:spcBef>
          <a:spcPct val="20000"/>
        </a:spcBef>
        <a:spcAft>
          <a:spcPct val="0"/>
        </a:spcAft>
        <a:buFont typeface="Arial" charset="0"/>
        <a:buChar char="–"/>
        <a:defRPr sz="16600" kern="1200">
          <a:solidFill>
            <a:schemeClr val="tx1"/>
          </a:solidFill>
          <a:latin typeface="+mn-lt"/>
          <a:ea typeface="+mn-ea"/>
          <a:cs typeface="+mn-cs"/>
        </a:defRPr>
      </a:lvl2pPr>
      <a:lvl3pPr marL="6791325" indent="-1357313" algn="l" defTabSz="5434013" rtl="0" fontAlgn="base">
        <a:spcBef>
          <a:spcPct val="20000"/>
        </a:spcBef>
        <a:spcAft>
          <a:spcPct val="0"/>
        </a:spcAft>
        <a:buFont typeface="Arial" charset="0"/>
        <a:buChar char="•"/>
        <a:defRPr sz="14300" kern="1200">
          <a:solidFill>
            <a:schemeClr val="tx1"/>
          </a:solidFill>
          <a:latin typeface="+mn-lt"/>
          <a:ea typeface="+mn-ea"/>
          <a:cs typeface="+mn-cs"/>
        </a:defRPr>
      </a:lvl3pPr>
      <a:lvl4pPr marL="9509125" indent="-1357313" algn="l" defTabSz="5434013" rtl="0" fontAlgn="base">
        <a:spcBef>
          <a:spcPct val="20000"/>
        </a:spcBef>
        <a:spcAft>
          <a:spcPct val="0"/>
        </a:spcAft>
        <a:buFont typeface="Arial" charset="0"/>
        <a:buChar char="–"/>
        <a:defRPr sz="11900" kern="1200">
          <a:solidFill>
            <a:schemeClr val="tx1"/>
          </a:solidFill>
          <a:latin typeface="+mn-lt"/>
          <a:ea typeface="+mn-ea"/>
          <a:cs typeface="+mn-cs"/>
        </a:defRPr>
      </a:lvl4pPr>
      <a:lvl5pPr marL="12225338" indent="-1357313" algn="l" defTabSz="5434013" rtl="0" fontAlgn="base">
        <a:spcBef>
          <a:spcPct val="20000"/>
        </a:spcBef>
        <a:spcAft>
          <a:spcPct val="0"/>
        </a:spcAft>
        <a:buFont typeface="Arial" charset="0"/>
        <a:buChar char="»"/>
        <a:defRPr sz="11900" kern="1200">
          <a:solidFill>
            <a:schemeClr val="tx1"/>
          </a:solidFill>
          <a:latin typeface="+mn-lt"/>
          <a:ea typeface="+mn-ea"/>
          <a:cs typeface="+mn-cs"/>
        </a:defRPr>
      </a:lvl5pPr>
      <a:lvl6pPr marL="14943765" indent="-1358524" algn="l" defTabSz="5434096" rtl="0" eaLnBrk="1" latinLnBrk="0" hangingPunct="1">
        <a:spcBef>
          <a:spcPct val="20000"/>
        </a:spcBef>
        <a:buFont typeface="Arial" pitchFamily="34" charset="0"/>
        <a:buChar char="•"/>
        <a:defRPr sz="11900" kern="1200">
          <a:solidFill>
            <a:schemeClr val="tx1"/>
          </a:solidFill>
          <a:latin typeface="+mn-lt"/>
          <a:ea typeface="+mn-ea"/>
          <a:cs typeface="+mn-cs"/>
        </a:defRPr>
      </a:lvl6pPr>
      <a:lvl7pPr marL="17660813" indent="-1358524" algn="l" defTabSz="5434096" rtl="0" eaLnBrk="1" latinLnBrk="0" hangingPunct="1">
        <a:spcBef>
          <a:spcPct val="20000"/>
        </a:spcBef>
        <a:buFont typeface="Arial" pitchFamily="34" charset="0"/>
        <a:buChar char="•"/>
        <a:defRPr sz="11900" kern="1200">
          <a:solidFill>
            <a:schemeClr val="tx1"/>
          </a:solidFill>
          <a:latin typeface="+mn-lt"/>
          <a:ea typeface="+mn-ea"/>
          <a:cs typeface="+mn-cs"/>
        </a:defRPr>
      </a:lvl7pPr>
      <a:lvl8pPr marL="20377861" indent="-1358524" algn="l" defTabSz="5434096" rtl="0" eaLnBrk="1" latinLnBrk="0" hangingPunct="1">
        <a:spcBef>
          <a:spcPct val="20000"/>
        </a:spcBef>
        <a:buFont typeface="Arial" pitchFamily="34" charset="0"/>
        <a:buChar char="•"/>
        <a:defRPr sz="11900" kern="1200">
          <a:solidFill>
            <a:schemeClr val="tx1"/>
          </a:solidFill>
          <a:latin typeface="+mn-lt"/>
          <a:ea typeface="+mn-ea"/>
          <a:cs typeface="+mn-cs"/>
        </a:defRPr>
      </a:lvl8pPr>
      <a:lvl9pPr marL="23094909" indent="-1358524" algn="l" defTabSz="5434096" rtl="0" eaLnBrk="1" latinLnBrk="0" hangingPunct="1">
        <a:spcBef>
          <a:spcPct val="20000"/>
        </a:spcBef>
        <a:buFont typeface="Arial" pitchFamily="34" charset="0"/>
        <a:buChar char="•"/>
        <a:defRPr sz="11900" kern="1200">
          <a:solidFill>
            <a:schemeClr val="tx1"/>
          </a:solidFill>
          <a:latin typeface="+mn-lt"/>
          <a:ea typeface="+mn-ea"/>
          <a:cs typeface="+mn-cs"/>
        </a:defRPr>
      </a:lvl9pPr>
    </p:bodyStyle>
    <p:otherStyle>
      <a:defPPr>
        <a:defRPr lang="en-US"/>
      </a:defPPr>
      <a:lvl1pPr marL="0" algn="l" defTabSz="5434096" rtl="0" eaLnBrk="1" latinLnBrk="0" hangingPunct="1">
        <a:defRPr sz="10700" kern="1200">
          <a:solidFill>
            <a:schemeClr val="tx1"/>
          </a:solidFill>
          <a:latin typeface="+mn-lt"/>
          <a:ea typeface="+mn-ea"/>
          <a:cs typeface="+mn-cs"/>
        </a:defRPr>
      </a:lvl1pPr>
      <a:lvl2pPr marL="2717048" algn="l" defTabSz="5434096" rtl="0" eaLnBrk="1" latinLnBrk="0" hangingPunct="1">
        <a:defRPr sz="10700" kern="1200">
          <a:solidFill>
            <a:schemeClr val="tx1"/>
          </a:solidFill>
          <a:latin typeface="+mn-lt"/>
          <a:ea typeface="+mn-ea"/>
          <a:cs typeface="+mn-cs"/>
        </a:defRPr>
      </a:lvl2pPr>
      <a:lvl3pPr marL="5434096" algn="l" defTabSz="5434096" rtl="0" eaLnBrk="1" latinLnBrk="0" hangingPunct="1">
        <a:defRPr sz="10700" kern="1200">
          <a:solidFill>
            <a:schemeClr val="tx1"/>
          </a:solidFill>
          <a:latin typeface="+mn-lt"/>
          <a:ea typeface="+mn-ea"/>
          <a:cs typeface="+mn-cs"/>
        </a:defRPr>
      </a:lvl3pPr>
      <a:lvl4pPr marL="8151144" algn="l" defTabSz="5434096" rtl="0" eaLnBrk="1" latinLnBrk="0" hangingPunct="1">
        <a:defRPr sz="10700" kern="1200">
          <a:solidFill>
            <a:schemeClr val="tx1"/>
          </a:solidFill>
          <a:latin typeface="+mn-lt"/>
          <a:ea typeface="+mn-ea"/>
          <a:cs typeface="+mn-cs"/>
        </a:defRPr>
      </a:lvl4pPr>
      <a:lvl5pPr marL="10868193" algn="l" defTabSz="5434096" rtl="0" eaLnBrk="1" latinLnBrk="0" hangingPunct="1">
        <a:defRPr sz="10700" kern="1200">
          <a:solidFill>
            <a:schemeClr val="tx1"/>
          </a:solidFill>
          <a:latin typeface="+mn-lt"/>
          <a:ea typeface="+mn-ea"/>
          <a:cs typeface="+mn-cs"/>
        </a:defRPr>
      </a:lvl5pPr>
      <a:lvl6pPr marL="13585241" algn="l" defTabSz="5434096" rtl="0" eaLnBrk="1" latinLnBrk="0" hangingPunct="1">
        <a:defRPr sz="10700" kern="1200">
          <a:solidFill>
            <a:schemeClr val="tx1"/>
          </a:solidFill>
          <a:latin typeface="+mn-lt"/>
          <a:ea typeface="+mn-ea"/>
          <a:cs typeface="+mn-cs"/>
        </a:defRPr>
      </a:lvl6pPr>
      <a:lvl7pPr marL="16302289" algn="l" defTabSz="5434096" rtl="0" eaLnBrk="1" latinLnBrk="0" hangingPunct="1">
        <a:defRPr sz="10700" kern="1200">
          <a:solidFill>
            <a:schemeClr val="tx1"/>
          </a:solidFill>
          <a:latin typeface="+mn-lt"/>
          <a:ea typeface="+mn-ea"/>
          <a:cs typeface="+mn-cs"/>
        </a:defRPr>
      </a:lvl7pPr>
      <a:lvl8pPr marL="19019337" algn="l" defTabSz="5434096" rtl="0" eaLnBrk="1" latinLnBrk="0" hangingPunct="1">
        <a:defRPr sz="10700" kern="1200">
          <a:solidFill>
            <a:schemeClr val="tx1"/>
          </a:solidFill>
          <a:latin typeface="+mn-lt"/>
          <a:ea typeface="+mn-ea"/>
          <a:cs typeface="+mn-cs"/>
        </a:defRPr>
      </a:lvl8pPr>
      <a:lvl9pPr marL="21736385" algn="l" defTabSz="5434096" rtl="0" eaLnBrk="1" latinLnBrk="0" hangingPunct="1">
        <a:defRPr sz="10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3"/>
          <p:cNvSpPr>
            <a:spLocks noChangeArrowheads="1"/>
          </p:cNvSpPr>
          <p:nvPr/>
        </p:nvSpPr>
        <p:spPr bwMode="auto">
          <a:xfrm>
            <a:off x="457200" y="457200"/>
            <a:ext cx="37307838" cy="4389438"/>
          </a:xfrm>
          <a:prstGeom prst="rect">
            <a:avLst/>
          </a:prstGeom>
          <a:solidFill>
            <a:srgbClr val="C0C0C0"/>
          </a:solidFill>
          <a:ln w="304800" cmpd="thickThin">
            <a:solidFill>
              <a:srgbClr val="E73139"/>
            </a:solidFill>
            <a:miter lim="800000"/>
            <a:headEnd/>
            <a:tailEnd/>
          </a:ln>
          <a:effectLst/>
        </p:spPr>
        <p:txBody>
          <a:bodyPr lIns="209173" tIns="103341" rIns="209173" bIns="103341" anchor="ctr"/>
          <a:lstStyle/>
          <a:p>
            <a:pPr algn="ctr" defTabSz="850900" fontAlgn="auto">
              <a:lnSpc>
                <a:spcPct val="80000"/>
              </a:lnSpc>
              <a:spcAft>
                <a:spcPts val="0"/>
              </a:spcAft>
              <a:defRPr/>
            </a:pPr>
            <a:r>
              <a:rPr lang="en-US" sz="11500" b="1" dirty="0">
                <a:effectLst>
                  <a:outerShdw blurRad="38100" dist="38100" dir="2700000" algn="tl">
                    <a:srgbClr val="FFFFFF"/>
                  </a:outerShdw>
                </a:effectLst>
                <a:latin typeface="+mn-lt"/>
              </a:rPr>
              <a:t>WHEN IS YOUR TRIAL DATA REAL?</a:t>
            </a:r>
            <a:endParaRPr lang="en-US" sz="11500" b="1" dirty="0">
              <a:solidFill>
                <a:schemeClr val="tx2"/>
              </a:solidFill>
              <a:effectLst>
                <a:outerShdw blurRad="38100" dist="38100" dir="2700000" algn="tl">
                  <a:srgbClr val="FFFFFF"/>
                </a:outerShdw>
              </a:effectLst>
              <a:latin typeface="Georgia" pitchFamily="18" charset="0"/>
            </a:endParaRPr>
          </a:p>
          <a:p>
            <a:pPr algn="ctr" defTabSz="850900" fontAlgn="auto">
              <a:lnSpc>
                <a:spcPct val="80000"/>
              </a:lnSpc>
              <a:spcBef>
                <a:spcPts val="0"/>
              </a:spcBef>
              <a:spcAft>
                <a:spcPts val="0"/>
              </a:spcAft>
              <a:defRPr/>
            </a:pPr>
            <a:r>
              <a:rPr lang="en-US" sz="8000" b="1" dirty="0">
                <a:latin typeface="+mn-lt"/>
              </a:rPr>
              <a:t>Martin Rohling, Ph.D.</a:t>
            </a:r>
            <a:r>
              <a:rPr lang="en-US" sz="8000" b="1" baseline="30000" dirty="0">
                <a:latin typeface="+mn-lt"/>
              </a:rPr>
              <a:t>,</a:t>
            </a:r>
            <a:r>
              <a:rPr lang="en-US" sz="8000" b="1" dirty="0">
                <a:latin typeface="+mn-lt"/>
              </a:rPr>
              <a:t> </a:t>
            </a:r>
            <a:r>
              <a:rPr lang="en-US" sz="8800" b="1" dirty="0">
                <a:latin typeface="+mn-lt"/>
              </a:rPr>
              <a:t>Professor, Director of Clinical Training</a:t>
            </a:r>
          </a:p>
          <a:p>
            <a:pPr algn="ctr" defTabSz="850900" fontAlgn="auto">
              <a:lnSpc>
                <a:spcPct val="80000"/>
              </a:lnSpc>
              <a:spcAft>
                <a:spcPts val="0"/>
              </a:spcAft>
              <a:defRPr/>
            </a:pPr>
            <a:r>
              <a:rPr lang="en-US" sz="8800" b="1" i="1" dirty="0">
                <a:solidFill>
                  <a:schemeClr val="tx2"/>
                </a:solidFill>
                <a:latin typeface="+mn-lt"/>
              </a:rPr>
              <a:t>University of South Alabama</a:t>
            </a:r>
          </a:p>
        </p:txBody>
      </p:sp>
      <p:sp>
        <p:nvSpPr>
          <p:cNvPr id="3" name="Rectangle 2051"/>
          <p:cNvSpPr>
            <a:spLocks noChangeArrowheads="1"/>
          </p:cNvSpPr>
          <p:nvPr/>
        </p:nvSpPr>
        <p:spPr bwMode="auto">
          <a:xfrm>
            <a:off x="639763" y="5486400"/>
            <a:ext cx="12069762" cy="22585363"/>
          </a:xfrm>
          <a:prstGeom prst="rect">
            <a:avLst/>
          </a:prstGeom>
          <a:solidFill>
            <a:srgbClr val="F8F8F8"/>
          </a:solidFill>
          <a:ln w="76200" cmpd="thickThin">
            <a:solidFill>
              <a:srgbClr val="FF0000"/>
            </a:solidFill>
            <a:miter lim="800000"/>
            <a:headEnd/>
            <a:tailEnd/>
          </a:ln>
        </p:spPr>
        <p:txBody>
          <a:bodyPr/>
          <a:lstStyle/>
          <a:p>
            <a:pPr marL="182880" algn="ctr" defTabSz="5434096" fontAlgn="auto">
              <a:spcBef>
                <a:spcPts val="0"/>
              </a:spcBef>
              <a:spcAft>
                <a:spcPts val="0"/>
              </a:spcAft>
              <a:defRPr/>
            </a:pPr>
            <a:r>
              <a:rPr lang="en-US" sz="4000" b="1" u="sng" dirty="0">
                <a:latin typeface="+mn-lt"/>
              </a:rPr>
              <a:t>ABSTRACT</a:t>
            </a:r>
            <a:endParaRPr lang="en-US" sz="2800" b="1" u="sng" dirty="0">
              <a:latin typeface="+mn-lt"/>
            </a:endParaRPr>
          </a:p>
          <a:p>
            <a:pPr marL="182880" algn="ctr" defTabSz="5434096" fontAlgn="auto">
              <a:spcBef>
                <a:spcPts val="0"/>
              </a:spcBef>
              <a:spcAft>
                <a:spcPts val="0"/>
              </a:spcAft>
              <a:defRPr/>
            </a:pPr>
            <a:endParaRPr lang="en-US" sz="1400" b="1" u="sng" dirty="0">
              <a:latin typeface="+mn-lt"/>
            </a:endParaRPr>
          </a:p>
          <a:p>
            <a:pPr marL="274320" defTabSz="5434096" fontAlgn="auto">
              <a:spcBef>
                <a:spcPts val="0"/>
              </a:spcBef>
              <a:spcAft>
                <a:spcPts val="0"/>
              </a:spcAft>
              <a:defRPr/>
            </a:pPr>
            <a:r>
              <a:rPr lang="en-US" sz="2800" dirty="0">
                <a:latin typeface="+mn-lt"/>
              </a:rPr>
              <a:t>In the current highly controlled and rigorous FDA drug approval process, conducting a randomized clinical trial (RCT), with a multiple baseline or crossover design can be extremely expensive. Thus, most researchers who are examining new compounds or those who might be examining existing compounds in order to expand the acceptable area of therapeutic effectiveness face challenging hurdles, particularly with respect to the effects a compound’s effect on cognition and/or emotions. A failed clinical trial can cost companies millions of dollars. Thus, there is good reason to examine reasonable causes for failure of a RCT.  As a rule of thumb, most drug trials going from Phase I up through Phase III have only a 25% success rate.  For drugs whose therapeutic purpose involves enhancing cognition and or affect, or for those whose purpose is to have a therapeutic influence on affect, while leaving cognition intact, measuring participants’ cognitive performance is essential.</a:t>
            </a:r>
          </a:p>
          <a:p>
            <a:pPr marL="274320" defTabSz="5434096" fontAlgn="auto">
              <a:spcBef>
                <a:spcPts val="0"/>
              </a:spcBef>
              <a:spcAft>
                <a:spcPts val="0"/>
              </a:spcAft>
              <a:defRPr/>
            </a:pPr>
            <a:endParaRPr lang="en-US" sz="1400" dirty="0">
              <a:latin typeface="+mn-lt"/>
            </a:endParaRPr>
          </a:p>
          <a:p>
            <a:pPr marL="274320" defTabSz="5434096" fontAlgn="auto">
              <a:spcBef>
                <a:spcPts val="0"/>
              </a:spcBef>
              <a:spcAft>
                <a:spcPts val="0"/>
              </a:spcAft>
              <a:defRPr/>
            </a:pPr>
            <a:r>
              <a:rPr lang="en-US" sz="2800" dirty="0">
                <a:latin typeface="+mn-lt"/>
              </a:rPr>
              <a:t>Recent research (e.g., Green et al., 2001; Hill &amp; Rohling, 2013; Rohling &amp; Boyd, 2011; Sweet &amp; </a:t>
            </a:r>
            <a:r>
              <a:rPr lang="en-US" sz="2800" dirty="0" err="1">
                <a:latin typeface="+mn-lt"/>
              </a:rPr>
              <a:t>Bretinga</a:t>
            </a:r>
            <a:r>
              <a:rPr lang="en-US" sz="2800" dirty="0">
                <a:latin typeface="+mn-lt"/>
              </a:rPr>
              <a:t>, 2013), primarily focused in the area of clinical neuropsychology and specifically forensic neuropsychologists, has shown certain assessment methods and statistical procedures are effective in reliably identifying suboptimal effort (i.e., invalid test scores).  Such methods are more typically used when participants clearly have issue often referred to as secondary gain (e.g., workers compensation, civil litigation, veterans’ benefits, and/or Social Security Disability Insurance).  Our research team has found that suboptimal cognitive test performance is far more common than most would think and this is evident for both experimental subjects as well as normal controls.</a:t>
            </a:r>
          </a:p>
          <a:p>
            <a:pPr marL="274320" defTabSz="5434096" fontAlgn="auto">
              <a:spcBef>
                <a:spcPts val="0"/>
              </a:spcBef>
              <a:spcAft>
                <a:spcPts val="0"/>
              </a:spcAft>
              <a:defRPr/>
            </a:pPr>
            <a:endParaRPr lang="en-US" sz="1400" dirty="0">
              <a:latin typeface="+mn-lt"/>
            </a:endParaRPr>
          </a:p>
          <a:p>
            <a:pPr marL="274320" defTabSz="5434096" fontAlgn="auto">
              <a:spcBef>
                <a:spcPts val="0"/>
              </a:spcBef>
              <a:spcAft>
                <a:spcPts val="0"/>
              </a:spcAft>
              <a:defRPr/>
            </a:pPr>
            <a:r>
              <a:rPr lang="en-US" sz="2800" dirty="0">
                <a:latin typeface="+mn-lt"/>
              </a:rPr>
              <a:t>We present evidence of suboptimal effort in baseline, drug, and placebo trials and make recommendations as to how to controls of these factors and design trials to take such factors into account.  Granted, the reasons for participants to produce invalid test scores may be different between civil litigation claimants and participants in a therapeutic trail, and the base rates for invalid effort are likely lower than what might be expected in a sample of subjects who have obvious secondary gain at stake.  However, the data from this drug trial, which uses a baseline and crossover design (clinical and placebo randomized design) will show how several subjects performed at less than optimal levels for no obvious reason. </a:t>
            </a:r>
            <a:r>
              <a:rPr lang="en-US" sz="2800" b="1" dirty="0">
                <a:latin typeface="+mn-lt"/>
              </a:rPr>
              <a:t>Nevertheless, results would lead one to conclude falsely that the drug has a more negative effect on cognition than is probably true.</a:t>
            </a:r>
          </a:p>
          <a:p>
            <a:pPr marL="274320" defTabSz="5434096" fontAlgn="auto">
              <a:spcBef>
                <a:spcPts val="0"/>
              </a:spcBef>
              <a:spcAft>
                <a:spcPts val="0"/>
              </a:spcAft>
              <a:defRPr/>
            </a:pPr>
            <a:endParaRPr lang="en-US" sz="1400" dirty="0">
              <a:latin typeface="+mn-lt"/>
            </a:endParaRPr>
          </a:p>
          <a:p>
            <a:pPr marL="274320" defTabSz="5434096" fontAlgn="auto">
              <a:spcBef>
                <a:spcPts val="0"/>
              </a:spcBef>
              <a:spcAft>
                <a:spcPts val="0"/>
              </a:spcAft>
              <a:defRPr/>
            </a:pPr>
            <a:r>
              <a:rPr lang="en-US" sz="2800" dirty="0">
                <a:latin typeface="+mn-lt"/>
              </a:rPr>
              <a:t>The dataset, which involves the administration of Lorazopam (Loring et al., 2011), which has known cognitive impairing effects, will be used to substantiate that poor effort by approximately 40% of the examined sample who failed to put forth adequate effort results in a failed trial, with the concomitant loss of resources that were spent on the trial.  However, with adequate statistical analyses, such a result can be avoided and thus saving valuable data and resources in the long run.</a:t>
            </a:r>
          </a:p>
          <a:p>
            <a:pPr marL="274320" defTabSz="5434096" fontAlgn="auto">
              <a:spcBef>
                <a:spcPts val="0"/>
              </a:spcBef>
              <a:spcAft>
                <a:spcPts val="0"/>
              </a:spcAft>
              <a:defRPr/>
            </a:pPr>
            <a:endParaRPr lang="en-US" sz="1400" dirty="0">
              <a:latin typeface="+mn-lt"/>
            </a:endParaRPr>
          </a:p>
          <a:p>
            <a:pPr marL="274320" defTabSz="5434096" fontAlgn="auto">
              <a:spcBef>
                <a:spcPts val="0"/>
              </a:spcBef>
              <a:spcAft>
                <a:spcPts val="0"/>
              </a:spcAft>
              <a:defRPr/>
            </a:pPr>
            <a:r>
              <a:rPr lang="en-US" sz="2800" dirty="0">
                <a:latin typeface="+mn-lt"/>
              </a:rPr>
              <a:t>Specifically, initial findings without considering the validity of subjects’ results suggests that the cognitive deficits caused by </a:t>
            </a:r>
            <a:r>
              <a:rPr lang="en-US" sz="2800" dirty="0" err="1">
                <a:latin typeface="+mn-lt"/>
              </a:rPr>
              <a:t>lorazepam</a:t>
            </a:r>
            <a:r>
              <a:rPr lang="en-US" sz="2800" dirty="0">
                <a:latin typeface="+mn-lt"/>
              </a:rPr>
              <a:t> are nearly 50% larger than is likely the case and that there is very little practice effect. Eliminating invalid scores results in a more accurate data analysis demonstrating a much smaller effect on cognition and a practice effect that is 5 times larger than originally estimated and equivalent to the drug effect.</a:t>
            </a:r>
          </a:p>
        </p:txBody>
      </p:sp>
      <p:sp>
        <p:nvSpPr>
          <p:cNvPr id="5" name="Rectangle 2051"/>
          <p:cNvSpPr>
            <a:spLocks noChangeArrowheads="1"/>
          </p:cNvSpPr>
          <p:nvPr/>
        </p:nvSpPr>
        <p:spPr bwMode="auto">
          <a:xfrm>
            <a:off x="38404800" y="3200400"/>
            <a:ext cx="12436475" cy="8229600"/>
          </a:xfrm>
          <a:prstGeom prst="rect">
            <a:avLst/>
          </a:prstGeom>
          <a:solidFill>
            <a:srgbClr val="F8F8F8"/>
          </a:solidFill>
          <a:ln w="76200" cmpd="thickThin">
            <a:solidFill>
              <a:srgbClr val="FF0000"/>
            </a:solidFill>
            <a:miter lim="800000"/>
            <a:headEnd/>
            <a:tailEnd/>
          </a:ln>
        </p:spPr>
        <p:txBody>
          <a:bodyPr/>
          <a:lstStyle/>
          <a:p>
            <a:pPr algn="ctr" defTabSz="5434096" fontAlgn="auto">
              <a:spcBef>
                <a:spcPts val="0"/>
              </a:spcBef>
              <a:spcAft>
                <a:spcPts val="0"/>
              </a:spcAft>
              <a:defRPr/>
            </a:pPr>
            <a:r>
              <a:rPr lang="en-US" sz="3600" b="1" u="sng" dirty="0">
                <a:latin typeface="+mn-lt"/>
              </a:rPr>
              <a:t>REFERENCES</a:t>
            </a:r>
            <a:endParaRPr lang="en-US" sz="2800" b="1" u="sng" dirty="0">
              <a:latin typeface="+mn-lt"/>
            </a:endParaRPr>
          </a:p>
          <a:p>
            <a:pPr defTabSz="5434096" fontAlgn="auto">
              <a:spcBef>
                <a:spcPts val="0"/>
              </a:spcBef>
              <a:spcAft>
                <a:spcPts val="0"/>
              </a:spcAft>
              <a:defRPr/>
            </a:pPr>
            <a:endParaRPr lang="en-US" sz="1400" dirty="0">
              <a:latin typeface="+mn-lt"/>
            </a:endParaRPr>
          </a:p>
          <a:p>
            <a:pPr marL="640080" indent="-457200" defTabSz="5434096" fontAlgn="auto">
              <a:spcBef>
                <a:spcPts val="0"/>
              </a:spcBef>
              <a:spcAft>
                <a:spcPts val="1200"/>
              </a:spcAft>
              <a:defRPr/>
            </a:pPr>
            <a:r>
              <a:rPr lang="en-US" sz="2000" dirty="0">
                <a:latin typeface="+mn-lt"/>
              </a:rPr>
              <a:t>Green, P. (2005). </a:t>
            </a:r>
            <a:r>
              <a:rPr lang="en-US" sz="2000" i="1" dirty="0">
                <a:latin typeface="+mn-lt"/>
              </a:rPr>
              <a:t>Green's Word Memory Test for Windows User's Manual-Revised</a:t>
            </a:r>
            <a:r>
              <a:rPr lang="en-US" sz="2000" dirty="0">
                <a:latin typeface="+mn-lt"/>
              </a:rPr>
              <a:t>. Edmonton, Alberta: Green's Publishing.</a:t>
            </a:r>
          </a:p>
          <a:p>
            <a:pPr marL="640080" indent="-457200" defTabSz="5434096" fontAlgn="auto">
              <a:spcBef>
                <a:spcPts val="0"/>
              </a:spcBef>
              <a:spcAft>
                <a:spcPts val="1200"/>
              </a:spcAft>
              <a:defRPr/>
            </a:pPr>
            <a:r>
              <a:rPr lang="en-US" sz="2000" dirty="0">
                <a:latin typeface="+mn-lt"/>
              </a:rPr>
              <a:t>Green, P., Rohling, M. L., Lees-Haley, P., &amp; Allen, L. M. (2001). Effort accounts for more neuropsychological test variance then does ability in litigant sample. </a:t>
            </a:r>
            <a:r>
              <a:rPr lang="en-US" sz="2000" i="1" dirty="0">
                <a:latin typeface="+mn-lt"/>
              </a:rPr>
              <a:t>Brain Injury, 15</a:t>
            </a:r>
            <a:r>
              <a:rPr lang="en-US" sz="2000" dirty="0">
                <a:latin typeface="+mn-lt"/>
              </a:rPr>
              <a:t>, 1045-1060.</a:t>
            </a:r>
          </a:p>
          <a:p>
            <a:pPr marL="640080" indent="-457200" defTabSz="5434096" fontAlgn="auto">
              <a:spcBef>
                <a:spcPts val="0"/>
              </a:spcBef>
              <a:spcAft>
                <a:spcPts val="1200"/>
              </a:spcAft>
              <a:defRPr/>
            </a:pPr>
            <a:r>
              <a:rPr lang="en-US" sz="2000" dirty="0" err="1">
                <a:latin typeface="+mn-lt"/>
              </a:rPr>
              <a:t>Gualtieri</a:t>
            </a:r>
            <a:r>
              <a:rPr lang="en-US" sz="2000" dirty="0">
                <a:latin typeface="+mn-lt"/>
              </a:rPr>
              <a:t>, C. T., &amp; Johnson, L. G. (2006a). Antidepressant side effects in children and adolescents. </a:t>
            </a:r>
            <a:r>
              <a:rPr lang="en-US" sz="2000" i="1" dirty="0">
                <a:latin typeface="+mn-lt"/>
              </a:rPr>
              <a:t>Journal of Child and Adolescent Psychopharmacology, 16</a:t>
            </a:r>
            <a:r>
              <a:rPr lang="en-US" sz="2000" dirty="0">
                <a:latin typeface="+mn-lt"/>
              </a:rPr>
              <a:t>(1-2), 147-157.</a:t>
            </a:r>
          </a:p>
          <a:p>
            <a:pPr marL="640080" indent="-457200" defTabSz="5434096" fontAlgn="auto">
              <a:spcBef>
                <a:spcPts val="0"/>
              </a:spcBef>
              <a:spcAft>
                <a:spcPts val="1200"/>
              </a:spcAft>
              <a:defRPr/>
            </a:pPr>
            <a:r>
              <a:rPr lang="en-US" sz="2000" dirty="0" err="1">
                <a:latin typeface="+mn-lt"/>
              </a:rPr>
              <a:t>Gualtieri</a:t>
            </a:r>
            <a:r>
              <a:rPr lang="en-US" sz="2000" dirty="0">
                <a:latin typeface="+mn-lt"/>
              </a:rPr>
              <a:t>, C. T., &amp; Johnson, L. G. (2006b). Reliability and validity of a computerized neurocognitive test battery, CNS Vital Signs. </a:t>
            </a:r>
            <a:r>
              <a:rPr lang="en-US" sz="2000" i="1" dirty="0">
                <a:latin typeface="+mn-lt"/>
              </a:rPr>
              <a:t>Archives of Clinical Neuropsychology, 21</a:t>
            </a:r>
            <a:r>
              <a:rPr lang="en-US" sz="2000" dirty="0">
                <a:latin typeface="+mn-lt"/>
              </a:rPr>
              <a:t>(7), 623-643.</a:t>
            </a:r>
          </a:p>
          <a:p>
            <a:pPr marL="640080" indent="-457200" defTabSz="5434096" fontAlgn="auto">
              <a:spcBef>
                <a:spcPts val="0"/>
              </a:spcBef>
              <a:spcAft>
                <a:spcPts val="1200"/>
              </a:spcAft>
              <a:defRPr/>
            </a:pPr>
            <a:r>
              <a:rPr lang="en-US" sz="2000" dirty="0">
                <a:latin typeface="+mn-lt"/>
              </a:rPr>
              <a:t>Hill, B. D., &amp; Rohling, M. L. (2013). Cognitive intra-individual variability has a positive association with TBI severity and suboptimal effort. </a:t>
            </a:r>
            <a:r>
              <a:rPr lang="en-US" sz="2000" i="1" dirty="0">
                <a:latin typeface="+mn-lt"/>
              </a:rPr>
              <a:t>Archives of Clinical Neuropsychology, .28.</a:t>
            </a:r>
            <a:endParaRPr lang="en-US" sz="2000" dirty="0">
              <a:latin typeface="+mn-lt"/>
            </a:endParaRPr>
          </a:p>
          <a:p>
            <a:pPr marL="640080" indent="-457200" defTabSz="5434096" fontAlgn="auto">
              <a:spcBef>
                <a:spcPts val="0"/>
              </a:spcBef>
              <a:spcAft>
                <a:spcPts val="1200"/>
              </a:spcAft>
              <a:defRPr/>
            </a:pPr>
            <a:r>
              <a:rPr lang="en-US" sz="2000" dirty="0">
                <a:latin typeface="+mn-lt"/>
              </a:rPr>
              <a:t>Loring, D. W., Marino, S. E, </a:t>
            </a:r>
            <a:r>
              <a:rPr lang="en-US" sz="2000" dirty="0" err="1">
                <a:latin typeface="+mn-lt"/>
              </a:rPr>
              <a:t>Drane</a:t>
            </a:r>
            <a:r>
              <a:rPr lang="en-US" sz="2000" dirty="0">
                <a:latin typeface="+mn-lt"/>
              </a:rPr>
              <a:t>, D. L., et al. (2011).  </a:t>
            </a:r>
            <a:r>
              <a:rPr lang="en-US" sz="2000" dirty="0" err="1">
                <a:latin typeface="+mn-lt"/>
              </a:rPr>
              <a:t>Lorazepam’s</a:t>
            </a:r>
            <a:r>
              <a:rPr lang="en-US" sz="2000" dirty="0">
                <a:latin typeface="+mn-lt"/>
              </a:rPr>
              <a:t> effects on WMT Performance: A randomized , double-blind, placebo controlled, cross-over trial. </a:t>
            </a:r>
            <a:r>
              <a:rPr lang="en-US" sz="2000" i="1" dirty="0">
                <a:latin typeface="+mn-lt"/>
              </a:rPr>
              <a:t>The Clinical Neuropsychologist, 25,</a:t>
            </a:r>
            <a:r>
              <a:rPr lang="en-US" sz="2000" dirty="0">
                <a:latin typeface="+mn-lt"/>
              </a:rPr>
              <a:t> 799-811.</a:t>
            </a:r>
          </a:p>
          <a:p>
            <a:pPr marL="640080" indent="-457200" defTabSz="5434096" fontAlgn="auto">
              <a:spcBef>
                <a:spcPts val="0"/>
              </a:spcBef>
              <a:spcAft>
                <a:spcPts val="1200"/>
              </a:spcAft>
              <a:defRPr/>
            </a:pPr>
            <a:r>
              <a:rPr lang="en-US" sz="2000" dirty="0">
                <a:latin typeface="+mn-lt"/>
              </a:rPr>
              <a:t>Meyers, J. E., &amp; </a:t>
            </a:r>
            <a:r>
              <a:rPr lang="en-US" sz="2000" dirty="0" err="1">
                <a:latin typeface="+mn-lt"/>
              </a:rPr>
              <a:t>Volbrecht</a:t>
            </a:r>
            <a:r>
              <a:rPr lang="en-US" sz="2000" dirty="0">
                <a:latin typeface="+mn-lt"/>
              </a:rPr>
              <a:t>, M. E. (2003). A validation of multiple malingering detection methods in a large clinical sample. </a:t>
            </a:r>
            <a:r>
              <a:rPr lang="en-US" sz="2000" i="1" dirty="0">
                <a:latin typeface="+mn-lt"/>
              </a:rPr>
              <a:t>Archives of Clinical Neuropsychology, 18</a:t>
            </a:r>
            <a:r>
              <a:rPr lang="en-US" sz="2000" dirty="0">
                <a:latin typeface="+mn-lt"/>
              </a:rPr>
              <a:t>(3), 261-276. </a:t>
            </a:r>
          </a:p>
          <a:p>
            <a:pPr marL="640080" indent="-457200" defTabSz="5434096" fontAlgn="auto">
              <a:spcBef>
                <a:spcPts val="0"/>
              </a:spcBef>
              <a:spcAft>
                <a:spcPts val="1200"/>
              </a:spcAft>
              <a:defRPr/>
            </a:pPr>
            <a:r>
              <a:rPr lang="en-US" sz="2000" dirty="0">
                <a:latin typeface="+mn-lt"/>
              </a:rPr>
              <a:t>Rohling, M. L. &amp; Boyd, A. (June, 2011). The Automation of Cognitive Assessment in Clinical Trials: Strategies and Methods to Produce a Stable Neurocognitive Baseline at Randomization: Perspectives from CNS Vital Signs. Paper presented at the 51</a:t>
            </a:r>
            <a:r>
              <a:rPr lang="en-US" sz="2000" baseline="30000" dirty="0">
                <a:latin typeface="+mn-lt"/>
              </a:rPr>
              <a:t>st</a:t>
            </a:r>
            <a:r>
              <a:rPr lang="en-US" sz="2000" dirty="0">
                <a:latin typeface="+mn-lt"/>
              </a:rPr>
              <a:t> annual conference of the American Society for Clinical Psychopharmacology in Boca Raton, FL.</a:t>
            </a:r>
          </a:p>
          <a:p>
            <a:pPr marL="640080" indent="-457200" defTabSz="5434096" fontAlgn="auto">
              <a:spcBef>
                <a:spcPts val="0"/>
              </a:spcBef>
              <a:spcAft>
                <a:spcPts val="1200"/>
              </a:spcAft>
              <a:defRPr/>
            </a:pPr>
            <a:r>
              <a:rPr lang="en-US" sz="2000" dirty="0">
                <a:latin typeface="+mn-lt"/>
              </a:rPr>
              <a:t>Sweet , J. J., &amp; </a:t>
            </a:r>
            <a:r>
              <a:rPr lang="en-US" sz="2000" dirty="0" err="1">
                <a:latin typeface="+mn-lt"/>
              </a:rPr>
              <a:t>Bretinga</a:t>
            </a:r>
            <a:r>
              <a:rPr lang="en-US" sz="2000" dirty="0">
                <a:latin typeface="+mn-lt"/>
              </a:rPr>
              <a:t>, L. M. G. (2013).  Symptom validity test research: Status and clinical implications. </a:t>
            </a:r>
            <a:r>
              <a:rPr lang="en-US" sz="2000" i="1" dirty="0">
                <a:latin typeface="+mn-lt"/>
              </a:rPr>
              <a:t>Journal of Experimental Psychopathology, 4</a:t>
            </a:r>
            <a:r>
              <a:rPr lang="en-US" sz="2000" dirty="0">
                <a:latin typeface="+mn-lt"/>
              </a:rPr>
              <a:t>(1), 6-19.</a:t>
            </a:r>
            <a:endParaRPr lang="en-US" i="1" dirty="0">
              <a:solidFill>
                <a:schemeClr val="bg1"/>
              </a:solidFill>
              <a:latin typeface="+mn-lt"/>
            </a:endParaRPr>
          </a:p>
        </p:txBody>
      </p:sp>
      <p:pic>
        <p:nvPicPr>
          <p:cNvPr id="14341" name="Picture 3"/>
          <p:cNvPicPr preferRelativeResize="0">
            <a:picLocks noChangeArrowheads="1"/>
          </p:cNvPicPr>
          <p:nvPr/>
        </p:nvPicPr>
        <p:blipFill>
          <a:blip r:embed="rId3"/>
          <a:srcRect b="9280"/>
          <a:stretch>
            <a:fillRect/>
          </a:stretch>
        </p:blipFill>
        <p:spPr bwMode="auto">
          <a:xfrm>
            <a:off x="914400" y="731838"/>
            <a:ext cx="3886200" cy="3886200"/>
          </a:xfrm>
          <a:prstGeom prst="rect">
            <a:avLst/>
          </a:prstGeom>
          <a:noFill/>
          <a:ln w="9525">
            <a:noFill/>
            <a:miter lim="800000"/>
            <a:headEnd/>
            <a:tailEnd/>
          </a:ln>
        </p:spPr>
      </p:pic>
      <p:pic>
        <p:nvPicPr>
          <p:cNvPr id="14342" name="Picture 5"/>
          <p:cNvPicPr preferRelativeResize="0">
            <a:picLocks noChangeArrowheads="1"/>
          </p:cNvPicPr>
          <p:nvPr/>
        </p:nvPicPr>
        <p:blipFill>
          <a:blip r:embed="rId4"/>
          <a:srcRect b="6493"/>
          <a:stretch>
            <a:fillRect/>
          </a:stretch>
        </p:blipFill>
        <p:spPr bwMode="auto">
          <a:xfrm>
            <a:off x="33375600" y="731838"/>
            <a:ext cx="3886200" cy="3886200"/>
          </a:xfrm>
          <a:prstGeom prst="rect">
            <a:avLst/>
          </a:prstGeom>
          <a:noFill/>
          <a:ln w="9525">
            <a:noFill/>
            <a:miter lim="800000"/>
            <a:headEnd/>
            <a:tailEnd/>
          </a:ln>
        </p:spPr>
      </p:pic>
      <p:sp>
        <p:nvSpPr>
          <p:cNvPr id="9" name="Rectangle 2051"/>
          <p:cNvSpPr>
            <a:spLocks noChangeArrowheads="1"/>
          </p:cNvSpPr>
          <p:nvPr/>
        </p:nvSpPr>
        <p:spPr bwMode="auto">
          <a:xfrm>
            <a:off x="13258800" y="5486400"/>
            <a:ext cx="12069763" cy="5943600"/>
          </a:xfrm>
          <a:prstGeom prst="rect">
            <a:avLst/>
          </a:prstGeom>
          <a:solidFill>
            <a:srgbClr val="F8F8F8"/>
          </a:solidFill>
          <a:ln w="127000" cmpd="thickThin">
            <a:solidFill>
              <a:srgbClr val="FF0000"/>
            </a:solidFill>
            <a:miter lim="800000"/>
            <a:headEnd/>
            <a:tailEnd/>
          </a:ln>
        </p:spPr>
        <p:txBody>
          <a:bodyPr/>
          <a:lstStyle/>
          <a:p>
            <a:pPr algn="ctr"/>
            <a:r>
              <a:rPr lang="en-US" sz="3600" b="1" u="sng">
                <a:latin typeface="Calibri" pitchFamily="34" charset="0"/>
              </a:rPr>
              <a:t>LEARNING OBJECTIVES</a:t>
            </a:r>
            <a:endParaRPr lang="en-US" sz="3200" b="1" u="sng">
              <a:latin typeface="Calibri" pitchFamily="34" charset="0"/>
            </a:endParaRPr>
          </a:p>
          <a:p>
            <a:pPr algn="ctr"/>
            <a:endParaRPr lang="en-US" sz="1400" b="1" u="sng">
              <a:latin typeface="Calibri" pitchFamily="34" charset="0"/>
            </a:endParaRPr>
          </a:p>
          <a:p>
            <a:r>
              <a:rPr lang="en-US" sz="2800" b="1" u="sng">
                <a:latin typeface="Calibri" pitchFamily="34" charset="0"/>
              </a:rPr>
              <a:t>Objective 1</a:t>
            </a:r>
            <a:r>
              <a:rPr lang="en-US" sz="2800" b="1">
                <a:latin typeface="Calibri" pitchFamily="34" charset="0"/>
              </a:rPr>
              <a:t>:</a:t>
            </a:r>
            <a:r>
              <a:rPr lang="en-US" sz="2800">
                <a:latin typeface="Calibri" pitchFamily="34" charset="0"/>
              </a:rPr>
              <a:t> Recognize volitional distortions of cognitive test scores when they occur, using several methods, including: score patterns within an assessment session; score patterns across assessment sessions; proper use of performance validity tests (PVTs) scores (e.g., Word Memory Test &amp; the Medical Symptom Validity Test); and placing all of these results in the context of clinical history.</a:t>
            </a:r>
          </a:p>
          <a:p>
            <a:endParaRPr lang="en-US" sz="1400">
              <a:latin typeface="Calibri" pitchFamily="34" charset="0"/>
            </a:endParaRPr>
          </a:p>
          <a:p>
            <a:r>
              <a:rPr lang="en-US" sz="2800" b="1" u="sng">
                <a:latin typeface="Calibri" pitchFamily="34" charset="0"/>
              </a:rPr>
              <a:t>Objective 2:</a:t>
            </a:r>
            <a:r>
              <a:rPr lang="en-US" sz="2800">
                <a:latin typeface="Calibri" pitchFamily="34" charset="0"/>
              </a:rPr>
              <a:t>  Recognize that useful cognitive research data can be obtained even when subjects intentionally or unintentionally distort results in clinical trails through more or inadequate motivation.</a:t>
            </a:r>
          </a:p>
          <a:p>
            <a:endParaRPr lang="en-US" sz="1400">
              <a:latin typeface="Calibri" pitchFamily="34" charset="0"/>
            </a:endParaRPr>
          </a:p>
          <a:p>
            <a:r>
              <a:rPr lang="en-US" sz="2800" b="1" u="sng">
                <a:latin typeface="Calibri" pitchFamily="34" charset="0"/>
              </a:rPr>
              <a:t>Objective 3:</a:t>
            </a:r>
            <a:r>
              <a:rPr lang="en-US" sz="2800">
                <a:latin typeface="Calibri" pitchFamily="34" charset="0"/>
              </a:rPr>
              <a:t>  Develop strategies for analyzing results effected by motivational factors &amp; learn to incorporate findings into a cohesive, informative result.</a:t>
            </a:r>
          </a:p>
          <a:p>
            <a:pPr>
              <a:buFont typeface="Wingdings" pitchFamily="2" charset="2"/>
              <a:buNone/>
            </a:pPr>
            <a:endParaRPr lang="en-US">
              <a:solidFill>
                <a:schemeClr val="bg1"/>
              </a:solidFill>
              <a:latin typeface="Calibri" pitchFamily="34" charset="0"/>
            </a:endParaRPr>
          </a:p>
        </p:txBody>
      </p:sp>
      <p:graphicFrame>
        <p:nvGraphicFramePr>
          <p:cNvPr id="10" name="Table 9"/>
          <p:cNvGraphicFramePr>
            <a:graphicFrameLocks noGrp="1"/>
          </p:cNvGraphicFramePr>
          <p:nvPr/>
        </p:nvGraphicFramePr>
        <p:xfrm>
          <a:off x="13258800" y="24841200"/>
          <a:ext cx="24765002" cy="18562330"/>
        </p:xfrm>
        <a:graphic>
          <a:graphicData uri="http://schemas.openxmlformats.org/drawingml/2006/table">
            <a:tbl>
              <a:tblPr/>
              <a:tblGrid>
                <a:gridCol w="869270">
                  <a:extLst>
                    <a:ext uri="{9D8B030D-6E8A-4147-A177-3AD203B41FA5}">
                      <a16:colId xmlns:a16="http://schemas.microsoft.com/office/drawing/2014/main" val="20000"/>
                    </a:ext>
                  </a:extLst>
                </a:gridCol>
                <a:gridCol w="2414639">
                  <a:extLst>
                    <a:ext uri="{9D8B030D-6E8A-4147-A177-3AD203B41FA5}">
                      <a16:colId xmlns:a16="http://schemas.microsoft.com/office/drawing/2014/main" val="20001"/>
                    </a:ext>
                  </a:extLst>
                </a:gridCol>
                <a:gridCol w="2414639">
                  <a:extLst>
                    <a:ext uri="{9D8B030D-6E8A-4147-A177-3AD203B41FA5}">
                      <a16:colId xmlns:a16="http://schemas.microsoft.com/office/drawing/2014/main" val="20002"/>
                    </a:ext>
                  </a:extLst>
                </a:gridCol>
                <a:gridCol w="965855">
                  <a:extLst>
                    <a:ext uri="{9D8B030D-6E8A-4147-A177-3AD203B41FA5}">
                      <a16:colId xmlns:a16="http://schemas.microsoft.com/office/drawing/2014/main" val="20003"/>
                    </a:ext>
                  </a:extLst>
                </a:gridCol>
                <a:gridCol w="2511224">
                  <a:extLst>
                    <a:ext uri="{9D8B030D-6E8A-4147-A177-3AD203B41FA5}">
                      <a16:colId xmlns:a16="http://schemas.microsoft.com/office/drawing/2014/main" val="20004"/>
                    </a:ext>
                  </a:extLst>
                </a:gridCol>
                <a:gridCol w="1448784">
                  <a:extLst>
                    <a:ext uri="{9D8B030D-6E8A-4147-A177-3AD203B41FA5}">
                      <a16:colId xmlns:a16="http://schemas.microsoft.com/office/drawing/2014/main" val="20005"/>
                    </a:ext>
                  </a:extLst>
                </a:gridCol>
                <a:gridCol w="1448784">
                  <a:extLst>
                    <a:ext uri="{9D8B030D-6E8A-4147-A177-3AD203B41FA5}">
                      <a16:colId xmlns:a16="http://schemas.microsoft.com/office/drawing/2014/main" val="20006"/>
                    </a:ext>
                  </a:extLst>
                </a:gridCol>
                <a:gridCol w="1391297">
                  <a:extLst>
                    <a:ext uri="{9D8B030D-6E8A-4147-A177-3AD203B41FA5}">
                      <a16:colId xmlns:a16="http://schemas.microsoft.com/office/drawing/2014/main" val="20007"/>
                    </a:ext>
                  </a:extLst>
                </a:gridCol>
                <a:gridCol w="1931711">
                  <a:extLst>
                    <a:ext uri="{9D8B030D-6E8A-4147-A177-3AD203B41FA5}">
                      <a16:colId xmlns:a16="http://schemas.microsoft.com/office/drawing/2014/main" val="20008"/>
                    </a:ext>
                  </a:extLst>
                </a:gridCol>
                <a:gridCol w="2124882">
                  <a:extLst>
                    <a:ext uri="{9D8B030D-6E8A-4147-A177-3AD203B41FA5}">
                      <a16:colId xmlns:a16="http://schemas.microsoft.com/office/drawing/2014/main" val="20009"/>
                    </a:ext>
                  </a:extLst>
                </a:gridCol>
                <a:gridCol w="2414639">
                  <a:extLst>
                    <a:ext uri="{9D8B030D-6E8A-4147-A177-3AD203B41FA5}">
                      <a16:colId xmlns:a16="http://schemas.microsoft.com/office/drawing/2014/main" val="20010"/>
                    </a:ext>
                  </a:extLst>
                </a:gridCol>
                <a:gridCol w="2414639">
                  <a:extLst>
                    <a:ext uri="{9D8B030D-6E8A-4147-A177-3AD203B41FA5}">
                      <a16:colId xmlns:a16="http://schemas.microsoft.com/office/drawing/2014/main" val="20011"/>
                    </a:ext>
                  </a:extLst>
                </a:gridCol>
                <a:gridCol w="2414639">
                  <a:extLst>
                    <a:ext uri="{9D8B030D-6E8A-4147-A177-3AD203B41FA5}">
                      <a16:colId xmlns:a16="http://schemas.microsoft.com/office/drawing/2014/main" val="20012"/>
                    </a:ext>
                  </a:extLst>
                </a:gridCol>
              </a:tblGrid>
              <a:tr h="843742">
                <a:tc>
                  <a:txBody>
                    <a:bodyPr/>
                    <a:lstStyle/>
                    <a:p>
                      <a:pPr marL="0" marR="0" algn="r">
                        <a:lnSpc>
                          <a:spcPct val="115000"/>
                        </a:lnSpc>
                        <a:spcBef>
                          <a:spcPts val="0"/>
                        </a:spcBef>
                        <a:spcAft>
                          <a:spcPts val="0"/>
                        </a:spcAft>
                      </a:pPr>
                      <a:r>
                        <a:rPr lang="en-US" sz="2400" b="1" dirty="0">
                          <a:latin typeface="Calibri"/>
                          <a:ea typeface="Calibri"/>
                          <a:cs typeface="Times New Roman"/>
                        </a:rPr>
                        <a:t>ID#</a:t>
                      </a:r>
                      <a:endParaRPr lang="en-US" sz="24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latin typeface="Calibri"/>
                          <a:ea typeface="Calibri"/>
                          <a:cs typeface="Times New Roman"/>
                        </a:rPr>
                        <a:t>WMT Status</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latin typeface="Calibri"/>
                          <a:ea typeface="Calibri"/>
                          <a:cs typeface="Times New Roman"/>
                        </a:rPr>
                        <a:t>MSVT Status</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latin typeface="Calibri"/>
                          <a:ea typeface="Calibri"/>
                          <a:cs typeface="Times New Roman"/>
                        </a:rPr>
                        <a:t>Trail #</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r">
                        <a:lnSpc>
                          <a:spcPct val="115000"/>
                        </a:lnSpc>
                        <a:spcBef>
                          <a:spcPts val="0"/>
                        </a:spcBef>
                        <a:spcAft>
                          <a:spcPts val="0"/>
                        </a:spcAft>
                      </a:pPr>
                      <a:r>
                        <a:rPr lang="en-US" sz="2400" b="1" dirty="0">
                          <a:latin typeface="Calibri"/>
                          <a:ea typeface="Calibri"/>
                          <a:cs typeface="Times New Roman"/>
                        </a:rPr>
                        <a:t>Condition</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r">
                        <a:lnSpc>
                          <a:spcPct val="115000"/>
                        </a:lnSpc>
                        <a:spcBef>
                          <a:spcPts val="0"/>
                        </a:spcBef>
                        <a:spcAft>
                          <a:spcPts val="0"/>
                        </a:spcAft>
                      </a:pPr>
                      <a:r>
                        <a:rPr lang="en-US" sz="2400" b="1" dirty="0">
                          <a:latin typeface="Calibri"/>
                          <a:ea typeface="Calibri"/>
                          <a:cs typeface="Times New Roman"/>
                        </a:rPr>
                        <a:t>OTBM</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r">
                        <a:lnSpc>
                          <a:spcPct val="115000"/>
                        </a:lnSpc>
                        <a:spcBef>
                          <a:spcPts val="0"/>
                        </a:spcBef>
                        <a:spcAft>
                          <a:spcPts val="0"/>
                        </a:spcAft>
                      </a:pPr>
                      <a:r>
                        <a:rPr lang="en-US" sz="2400" b="1" dirty="0">
                          <a:latin typeface="Calibri"/>
                          <a:ea typeface="Calibri"/>
                          <a:cs typeface="Times New Roman"/>
                        </a:rPr>
                        <a:t>OTBM-SD</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000" b="1" dirty="0">
                          <a:latin typeface="Calibri"/>
                          <a:ea typeface="Calibri"/>
                          <a:cs typeface="Times New Roman"/>
                        </a:rPr>
                        <a:t>IIV across Sessions</a:t>
                      </a:r>
                      <a:endParaRPr lang="en-US" sz="20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latin typeface="Calibri"/>
                          <a:ea typeface="Calibri"/>
                          <a:cs typeface="Calibri"/>
                        </a:rPr>
                        <a:t>WMT/MSVT</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latin typeface="Calibri"/>
                          <a:ea typeface="Calibri"/>
                          <a:cs typeface="Calibri"/>
                        </a:rPr>
                        <a:t>Battery</a:t>
                      </a:r>
                      <a:endParaRPr lang="en-US" sz="2400" dirty="0">
                        <a:latin typeface="Calibri"/>
                        <a:ea typeface="Calibri"/>
                        <a:cs typeface="Times New Roman"/>
                      </a:endParaRPr>
                    </a:p>
                    <a:p>
                      <a:pPr marL="0" marR="0" algn="ctr">
                        <a:lnSpc>
                          <a:spcPct val="115000"/>
                        </a:lnSpc>
                        <a:spcBef>
                          <a:spcPts val="0"/>
                        </a:spcBef>
                        <a:spcAft>
                          <a:spcPts val="0"/>
                        </a:spcAft>
                      </a:pPr>
                      <a:r>
                        <a:rPr lang="en-US" sz="2400" b="1" dirty="0">
                          <a:latin typeface="Calibri"/>
                          <a:ea typeface="Calibri"/>
                          <a:cs typeface="Calibri"/>
                        </a:rPr>
                        <a:t>Var. SD</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latin typeface="Calibri"/>
                          <a:ea typeface="Calibri"/>
                          <a:cs typeface="Times New Roman"/>
                        </a:rPr>
                        <a:t>IIV </a:t>
                      </a:r>
                      <a:r>
                        <a:rPr lang="en-US" sz="2400" b="1" dirty="0" err="1">
                          <a:latin typeface="Calibri"/>
                          <a:ea typeface="Calibri"/>
                          <a:cs typeface="Times New Roman"/>
                        </a:rPr>
                        <a:t>Dx</a:t>
                      </a:r>
                      <a:endParaRPr lang="en-US" sz="2400" dirty="0">
                        <a:latin typeface="Calibri"/>
                        <a:ea typeface="Calibri"/>
                        <a:cs typeface="Times New Roman"/>
                      </a:endParaRPr>
                    </a:p>
                    <a:p>
                      <a:pPr marL="0" marR="0" algn="ctr">
                        <a:lnSpc>
                          <a:spcPct val="115000"/>
                        </a:lnSpc>
                        <a:spcBef>
                          <a:spcPts val="0"/>
                        </a:spcBef>
                        <a:spcAft>
                          <a:spcPts val="0"/>
                        </a:spcAft>
                      </a:pPr>
                      <a:r>
                        <a:rPr lang="en-US" sz="2400" b="1" dirty="0">
                          <a:latin typeface="Calibri"/>
                          <a:ea typeface="Calibri"/>
                          <a:cs typeface="Times New Roman"/>
                        </a:rPr>
                        <a:t>Dec Rule</a:t>
                      </a:r>
                      <a:endParaRPr lang="en-US" sz="24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800" b="1" dirty="0">
                          <a:latin typeface="Calibri"/>
                          <a:ea typeface="Calibri"/>
                          <a:cs typeface="Calibri"/>
                        </a:rPr>
                        <a:t>Embed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All PVTs</a:t>
                      </a: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4</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Baseline</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76.8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19.1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mn-lt"/>
                          <a:ea typeface="Calibri"/>
                          <a:cs typeface="Calibri"/>
                        </a:rPr>
                        <a:t>Valid IIV</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dirty="0" err="1">
                          <a:solidFill>
                            <a:srgbClr val="C00000"/>
                          </a:solidFill>
                          <a:latin typeface="Calibri"/>
                          <a:ea typeface="Calibri"/>
                          <a:cs typeface="Calibri"/>
                        </a:rPr>
                        <a:t>Invad</a:t>
                      </a:r>
                      <a:r>
                        <a:rPr lang="en-US" sz="2800" b="1" dirty="0">
                          <a:solidFill>
                            <a:srgbClr val="C00000"/>
                          </a:solidFill>
                          <a:latin typeface="Calibri"/>
                          <a:ea typeface="Calibri"/>
                          <a:cs typeface="Calibri"/>
                        </a:rPr>
                        <a:t> </a:t>
                      </a:r>
                      <a:r>
                        <a:rPr lang="en-US" sz="2800" b="1" dirty="0" err="1">
                          <a:solidFill>
                            <a:srgbClr val="C00000"/>
                          </a:solidFill>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01"/>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4</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WMT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Lorazepam (A)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72.1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32.8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14.8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Fail WMT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Global Invalid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10002"/>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4</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49.2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26.1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mn-lt"/>
                          <a:ea typeface="Calibri"/>
                          <a:cs typeface="Calibri"/>
                        </a:rPr>
                        <a:t>Pass Both</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Invalid SD</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err="1">
                          <a:solidFill>
                            <a:srgbClr val="C00000"/>
                          </a:solidFill>
                          <a:latin typeface="Calibri"/>
                          <a:ea typeface="Calibri"/>
                          <a:cs typeface="Calibri"/>
                        </a:rPr>
                        <a:t>Invad</a:t>
                      </a:r>
                      <a:r>
                        <a:rPr lang="en-US" sz="2800" b="1" dirty="0">
                          <a:solidFill>
                            <a:srgbClr val="C00000"/>
                          </a:solidFill>
                          <a:latin typeface="Calibri"/>
                          <a:ea typeface="Calibri"/>
                          <a:cs typeface="Calibri"/>
                        </a:rPr>
                        <a:t> </a:t>
                      </a:r>
                      <a:r>
                        <a:rPr lang="en-US" sz="2800" b="1" dirty="0" err="1">
                          <a:solidFill>
                            <a:srgbClr val="C00000"/>
                          </a:solidFill>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6</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93.6</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11.1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10004"/>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6</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WMT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MSVT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Placebo (B)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89.3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17.4</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6.9</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Fail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indent="0" algn="ctr" defTabSz="5434096" rtl="0" eaLnBrk="1" fontAlgn="auto" latinLnBrk="0" hangingPunct="1">
                        <a:lnSpc>
                          <a:spcPct val="115000"/>
                        </a:lnSpc>
                        <a:spcBef>
                          <a:spcPts val="0"/>
                        </a:spcBef>
                        <a:spcAft>
                          <a:spcPts val="0"/>
                        </a:spcAft>
                        <a:buClrTx/>
                        <a:buSzTx/>
                        <a:buFontTx/>
                        <a:buNone/>
                        <a:tabLst/>
                        <a:defRPr/>
                      </a:pPr>
                      <a:r>
                        <a:rPr lang="en-US" sz="2800" b="1" dirty="0">
                          <a:latin typeface="+mn-lt"/>
                          <a:ea typeface="Calibri"/>
                          <a:cs typeface="Times New Roman"/>
                        </a:rPr>
                        <a:t>Valid </a:t>
                      </a:r>
                      <a:r>
                        <a:rPr lang="en-US" sz="2800" b="1" dirty="0" err="1">
                          <a:latin typeface="+mn-lt"/>
                          <a:ea typeface="Calibri"/>
                          <a:cs typeface="Times New Roman"/>
                        </a:rPr>
                        <a:t>xb</a:t>
                      </a:r>
                      <a:r>
                        <a:rPr lang="en-US" sz="2800" b="1" dirty="0">
                          <a:latin typeface="+mn-lt"/>
                          <a:ea typeface="Calibri"/>
                          <a:cs typeface="Times New Roman"/>
                        </a:rPr>
                        <a:t> SD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lumMod val="85000"/>
                      </a:schemeClr>
                    </a:solidFill>
                  </a:tcPr>
                </a:tc>
                <a:extLst>
                  <a:ext uri="{0D108BD9-81ED-4DB2-BD59-A6C34878D82A}">
                    <a16:rowId xmlns:a16="http://schemas.microsoft.com/office/drawing/2014/main" val="10005"/>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6</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MSVT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80.1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22.2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MSVT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Invalid SD</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8</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98.9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12.7</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07"/>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8</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WMT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82.8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15.4</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10.2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WMT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10008"/>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8</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WMT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101.7</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9.6</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mn-lt"/>
                          <a:ea typeface="Calibri"/>
                          <a:cs typeface="Calibri"/>
                        </a:rPr>
                        <a:t>Pass Both</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20</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89.1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10.4</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10010"/>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20</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WMT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MSVT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73.1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18.3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9.6</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Both</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indent="0" algn="ctr" defTabSz="5434096" rtl="0" eaLnBrk="1" fontAlgn="auto" latinLnBrk="0" hangingPunct="1">
                        <a:lnSpc>
                          <a:spcPct val="115000"/>
                        </a:lnSpc>
                        <a:spcBef>
                          <a:spcPts val="0"/>
                        </a:spcBef>
                        <a:spcAft>
                          <a:spcPts val="0"/>
                        </a:spcAft>
                        <a:buClrTx/>
                        <a:buSzTx/>
                        <a:buFontTx/>
                        <a:buNone/>
                        <a:tabLst/>
                        <a:defRPr/>
                      </a:pPr>
                      <a:r>
                        <a:rPr lang="en-US" sz="2800" b="1" dirty="0">
                          <a:latin typeface="+mn-lt"/>
                          <a:ea typeface="Calibri"/>
                          <a:cs typeface="Times New Roman"/>
                        </a:rPr>
                        <a:t>Valid </a:t>
                      </a:r>
                      <a:r>
                        <a:rPr lang="en-US" sz="2800" b="1" dirty="0" err="1">
                          <a:latin typeface="+mn-lt"/>
                          <a:ea typeface="Calibri"/>
                          <a:cs typeface="Times New Roman"/>
                        </a:rPr>
                        <a:t>xb</a:t>
                      </a:r>
                      <a:r>
                        <a:rPr lang="en-US" sz="2800" b="1" dirty="0">
                          <a:latin typeface="+mn-lt"/>
                          <a:ea typeface="Calibri"/>
                          <a:cs typeface="Times New Roman"/>
                        </a:rPr>
                        <a:t> SD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lumMod val="85000"/>
                      </a:schemeClr>
                    </a:solidFill>
                  </a:tcPr>
                </a:tc>
                <a:extLst>
                  <a:ext uri="{0D108BD9-81ED-4DB2-BD59-A6C34878D82A}">
                    <a16:rowId xmlns:a16="http://schemas.microsoft.com/office/drawing/2014/main" val="10011"/>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20</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90.4</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12.8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mn-lt"/>
                          <a:ea typeface="Calibri"/>
                          <a:cs typeface="Calibri"/>
                        </a:rPr>
                        <a:t>Pass Both</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2"/>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21</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Baseline</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103.3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15.9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13"/>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21</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WMT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79.7</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25.9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18.4</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Pass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Invalid SD</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10014"/>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21</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67.0</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21.3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Pass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err="1">
                          <a:solidFill>
                            <a:srgbClr val="C00000"/>
                          </a:solidFill>
                          <a:latin typeface="Calibri"/>
                          <a:ea typeface="Calibri"/>
                          <a:cs typeface="Calibri"/>
                        </a:rPr>
                        <a:t>Invad</a:t>
                      </a:r>
                      <a:r>
                        <a:rPr lang="en-US" sz="2800" b="1" dirty="0">
                          <a:solidFill>
                            <a:srgbClr val="C00000"/>
                          </a:solidFill>
                          <a:latin typeface="Calibri"/>
                          <a:ea typeface="Calibri"/>
                          <a:cs typeface="Calibri"/>
                        </a:rPr>
                        <a:t> </a:t>
                      </a:r>
                      <a:r>
                        <a:rPr lang="en-US" sz="2800" b="1" dirty="0" err="1">
                          <a:solidFill>
                            <a:srgbClr val="C00000"/>
                          </a:solidFill>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26</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97.6</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10016"/>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26</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Placebo (B)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109.8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8.5</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13.2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Pass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lumMod val="85000"/>
                      </a:schemeClr>
                    </a:solidFill>
                  </a:tcPr>
                </a:tc>
                <a:extLst>
                  <a:ext uri="{0D108BD9-81ED-4DB2-BD59-A6C34878D82A}">
                    <a16:rowId xmlns:a16="http://schemas.microsoft.com/office/drawing/2014/main" val="10017"/>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26</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83.5</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22.1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Pass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Invalid SD</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8"/>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29</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79.6</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23.9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Invalid SD</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19"/>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29</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WMT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MSVT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83.9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15.8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7.7</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MSVT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5434096" rtl="0" eaLnBrk="1" fontAlgn="auto" latinLnBrk="0" hangingPunct="1">
                        <a:lnSpc>
                          <a:spcPct val="115000"/>
                        </a:lnSpc>
                        <a:spcBef>
                          <a:spcPts val="0"/>
                        </a:spcBef>
                        <a:spcAft>
                          <a:spcPts val="0"/>
                        </a:spcAft>
                        <a:buClrTx/>
                        <a:buSzTx/>
                        <a:buFontTx/>
                        <a:buNone/>
                        <a:tabLst/>
                        <a:defRPr/>
                      </a:pPr>
                      <a:r>
                        <a:rPr lang="en-US" sz="2800" b="1" dirty="0">
                          <a:latin typeface="+mn-lt"/>
                          <a:ea typeface="Calibri"/>
                          <a:cs typeface="Times New Roman"/>
                        </a:rPr>
                        <a:t>Valid </a:t>
                      </a:r>
                      <a:r>
                        <a:rPr lang="en-US" sz="2800" b="1" dirty="0" err="1">
                          <a:latin typeface="+mn-lt"/>
                          <a:ea typeface="Calibri"/>
                          <a:cs typeface="Times New Roman"/>
                        </a:rPr>
                        <a:t>xb</a:t>
                      </a:r>
                      <a:r>
                        <a:rPr lang="en-US" sz="2800" b="1" dirty="0">
                          <a:latin typeface="+mn-lt"/>
                          <a:ea typeface="Calibri"/>
                          <a:cs typeface="Times New Roman"/>
                        </a:rPr>
                        <a:t> SD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10020"/>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29</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94.6</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10.0</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mn-lt"/>
                          <a:ea typeface="Calibri"/>
                          <a:cs typeface="Calibri"/>
                        </a:rPr>
                        <a:t>Valid IIV</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31</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89.5</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13.7</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10022"/>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31</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Placebo (B)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96.5</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12.3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13.7</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mn-lt"/>
                          <a:ea typeface="Calibri"/>
                          <a:cs typeface="Calibri"/>
                        </a:rPr>
                        <a:t>Pass Both</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lumMod val="85000"/>
                      </a:schemeClr>
                    </a:solidFill>
                  </a:tcPr>
                </a:tc>
                <a:extLst>
                  <a:ext uri="{0D108BD9-81ED-4DB2-BD59-A6C34878D82A}">
                    <a16:rowId xmlns:a16="http://schemas.microsoft.com/office/drawing/2014/main" val="10023"/>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31</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MSVT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70.1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18.3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Fail MSVT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24"/>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32</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89.3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13.8</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25"/>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32</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WMT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MSVT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75.9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16.5</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11.6</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Fail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dirty="0" err="1">
                          <a:solidFill>
                            <a:srgbClr val="C00000"/>
                          </a:solidFill>
                          <a:latin typeface="Calibri"/>
                          <a:ea typeface="Calibri"/>
                          <a:cs typeface="Calibri"/>
                        </a:rPr>
                        <a:t>Invad</a:t>
                      </a:r>
                      <a:r>
                        <a:rPr lang="en-US" sz="2800" b="1" dirty="0">
                          <a:solidFill>
                            <a:srgbClr val="C00000"/>
                          </a:solidFill>
                          <a:latin typeface="Calibri"/>
                          <a:ea typeface="Calibri"/>
                          <a:cs typeface="Calibri"/>
                        </a:rPr>
                        <a:t> </a:t>
                      </a:r>
                      <a:r>
                        <a:rPr lang="en-US" sz="2800" b="1" dirty="0" err="1">
                          <a:solidFill>
                            <a:srgbClr val="C00000"/>
                          </a:solidFill>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10026"/>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32</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Placebo (B)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98.9</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14.6</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mn-lt"/>
                          <a:ea typeface="Calibri"/>
                          <a:cs typeface="Calibri"/>
                        </a:rPr>
                        <a:t>Pass Both</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7"/>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33</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86.2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19.0</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10028"/>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33</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MSVT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Placebo (B)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87.3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19.7</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11.9</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MSVT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Invalid </a:t>
                      </a:r>
                      <a:r>
                        <a:rPr lang="en-US" sz="2800" b="1" dirty="0" err="1">
                          <a:solidFill>
                            <a:srgbClr val="C00000"/>
                          </a:solidFill>
                          <a:latin typeface="Calibri"/>
                          <a:ea typeface="Calibri"/>
                          <a:cs typeface="Calibri"/>
                        </a:rPr>
                        <a:t>xb</a:t>
                      </a:r>
                      <a:r>
                        <a:rPr lang="en-US" sz="2800" b="1" dirty="0">
                          <a:solidFill>
                            <a:srgbClr val="C00000"/>
                          </a:solidFill>
                          <a:latin typeface="Calibri"/>
                          <a:ea typeface="Calibri"/>
                          <a:cs typeface="Calibri"/>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lumMod val="85000"/>
                      </a:schemeClr>
                    </a:solidFill>
                  </a:tcPr>
                </a:tc>
                <a:extLst>
                  <a:ext uri="{0D108BD9-81ED-4DB2-BD59-A6C34878D82A}">
                    <a16:rowId xmlns:a16="http://schemas.microsoft.com/office/drawing/2014/main" val="10029"/>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33</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Times New Roman"/>
                        </a:rPr>
                        <a:t>MSVT Fail</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66.1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22.3</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MSVT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Invalid SD</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Invad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30"/>
                  </a:ext>
                </a:extLst>
              </a:tr>
              <a:tr h="492183">
                <a:tc>
                  <a:txBody>
                    <a:bodyPr/>
                    <a:lstStyle/>
                    <a:p>
                      <a:pPr marL="0" marR="0" algn="r">
                        <a:lnSpc>
                          <a:spcPct val="115000"/>
                        </a:lnSpc>
                        <a:spcBef>
                          <a:spcPts val="0"/>
                        </a:spcBef>
                        <a:spcAft>
                          <a:spcPts val="0"/>
                        </a:spcAft>
                      </a:pPr>
                      <a:r>
                        <a:rPr lang="en-US" sz="2800" b="1" dirty="0">
                          <a:solidFill>
                            <a:srgbClr val="C00000"/>
                          </a:solidFill>
                          <a:latin typeface="Calibri"/>
                          <a:ea typeface="Calibri"/>
                          <a:cs typeface="Times New Roman"/>
                        </a:rPr>
                        <a:t>39</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1</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92.2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19.7</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31"/>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39</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WMT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MSVT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2</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93.6</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a:latin typeface="Calibri"/>
                          <a:ea typeface="Calibri"/>
                          <a:cs typeface="Times New Roman"/>
                        </a:rPr>
                        <a:t>14.9</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5.9</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a:solidFill>
                            <a:srgbClr val="C00000"/>
                          </a:solidFill>
                          <a:latin typeface="Calibri"/>
                          <a:ea typeface="Calibri"/>
                          <a:cs typeface="Calibri"/>
                        </a:rPr>
                        <a:t>Fail Both</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Valid </a:t>
                      </a:r>
                      <a:r>
                        <a:rPr lang="en-US" sz="2800" b="1" dirty="0" err="1">
                          <a:latin typeface="Calibri"/>
                          <a:ea typeface="Calibri"/>
                          <a:cs typeface="Times New Roman"/>
                        </a:rPr>
                        <a:t>xb</a:t>
                      </a:r>
                      <a:r>
                        <a:rPr lang="en-US" sz="2800" b="1" dirty="0">
                          <a:latin typeface="Calibri"/>
                          <a:ea typeface="Calibri"/>
                          <a:cs typeface="Times New Roman"/>
                        </a:rPr>
                        <a:t> SD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marL="0" marR="0" algn="ctr">
                        <a:lnSpc>
                          <a:spcPct val="115000"/>
                        </a:lnSpc>
                        <a:spcBef>
                          <a:spcPts val="0"/>
                        </a:spcBef>
                        <a:spcAft>
                          <a:spcPts val="0"/>
                        </a:spcAft>
                      </a:pPr>
                      <a:r>
                        <a:rPr lang="en-US" sz="2800" b="1" dirty="0" err="1">
                          <a:solidFill>
                            <a:srgbClr val="C00000"/>
                          </a:solidFill>
                          <a:latin typeface="Calibri"/>
                          <a:ea typeface="Calibri"/>
                          <a:cs typeface="Calibri"/>
                        </a:rPr>
                        <a:t>Invad</a:t>
                      </a:r>
                      <a:r>
                        <a:rPr lang="en-US" sz="2800" b="1" dirty="0">
                          <a:solidFill>
                            <a:srgbClr val="C00000"/>
                          </a:solidFill>
                          <a:latin typeface="Calibri"/>
                          <a:ea typeface="Calibri"/>
                          <a:cs typeface="Calibri"/>
                        </a:rPr>
                        <a:t> </a:t>
                      </a:r>
                      <a:r>
                        <a:rPr lang="en-US" sz="2800" b="1" dirty="0" err="1">
                          <a:solidFill>
                            <a:srgbClr val="C00000"/>
                          </a:solidFill>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mn-lt"/>
                          <a:ea typeface="Calibri"/>
                          <a:cs typeface="Calibri"/>
                        </a:rPr>
                        <a:t>Global Invalid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10032"/>
                  </a:ext>
                </a:extLst>
              </a:tr>
              <a:tr h="492183">
                <a:tc>
                  <a:txBody>
                    <a:bodyPr/>
                    <a:lstStyle/>
                    <a:p>
                      <a:pPr marL="0" marR="0" algn="r">
                        <a:lnSpc>
                          <a:spcPct val="115000"/>
                        </a:lnSpc>
                        <a:spcBef>
                          <a:spcPts val="0"/>
                        </a:spcBef>
                        <a:spcAft>
                          <a:spcPts val="0"/>
                        </a:spcAft>
                      </a:pPr>
                      <a:r>
                        <a:rPr lang="en-US" sz="2800" b="1">
                          <a:solidFill>
                            <a:srgbClr val="C00000"/>
                          </a:solidFill>
                          <a:latin typeface="Calibri"/>
                          <a:ea typeface="Calibri"/>
                          <a:cs typeface="Times New Roman"/>
                        </a:rPr>
                        <a:t>39</a:t>
                      </a:r>
                      <a:endParaRPr lang="en-US" sz="280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Times New Roman"/>
                        </a:rPr>
                        <a:t>MSVT Fail</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103.1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15.0</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solidFill>
                            <a:srgbClr val="C00000"/>
                          </a:solidFill>
                          <a:latin typeface="Calibri"/>
                          <a:ea typeface="Calibri"/>
                          <a:cs typeface="Calibri"/>
                        </a:rPr>
                        <a:t>Fail MSVT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33"/>
                  </a:ext>
                </a:extLst>
              </a:tr>
              <a:tr h="492183">
                <a:tc rowSpan="3">
                  <a:txBody>
                    <a:bodyPr/>
                    <a:lstStyle/>
                    <a:p>
                      <a:pPr marL="0" marR="0" algn="r">
                        <a:lnSpc>
                          <a:spcPct val="115000"/>
                        </a:lnSpc>
                        <a:spcBef>
                          <a:spcPts val="0"/>
                        </a:spcBef>
                        <a:spcAft>
                          <a:spcPts val="0"/>
                        </a:spcAft>
                      </a:pPr>
                      <a:r>
                        <a:rPr lang="en-US" sz="2800" b="1" dirty="0">
                          <a:latin typeface="Calibri"/>
                          <a:ea typeface="Calibri"/>
                          <a:cs typeface="Times New Roman"/>
                        </a:rPr>
                        <a:t>Gen</a:t>
                      </a:r>
                      <a:endParaRPr lang="en-US" sz="2800" dirty="0">
                        <a:latin typeface="Calibri"/>
                        <a:ea typeface="Calibri"/>
                        <a:cs typeface="Times New Roman"/>
                      </a:endParaRPr>
                    </a:p>
                    <a:p>
                      <a:pPr marL="0" marR="0" algn="r">
                        <a:lnSpc>
                          <a:spcPct val="115000"/>
                        </a:lnSpc>
                        <a:spcBef>
                          <a:spcPts val="0"/>
                        </a:spcBef>
                        <a:spcAft>
                          <a:spcPts val="0"/>
                        </a:spcAft>
                      </a:pPr>
                      <a:r>
                        <a:rPr lang="en-US" sz="2800" b="1" dirty="0" err="1">
                          <a:latin typeface="Calibri"/>
                          <a:ea typeface="Calibri"/>
                          <a:cs typeface="Times New Roman"/>
                        </a:rPr>
                        <a:t>Avg</a:t>
                      </a:r>
                      <a:endParaRPr lang="en-US" sz="2800" dirty="0">
                        <a:latin typeface="Calibri"/>
                        <a:ea typeface="Calibri"/>
                        <a:cs typeface="Times New Roman"/>
                      </a:endParaRPr>
                    </a:p>
                  </a:txBody>
                  <a:tcPr marL="68580" marR="68580" marT="0" marB="0" anchor="ctr">
                    <a:lnL w="5715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Baseline</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100.5</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12.5</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6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6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Gen Emb</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chemeClr val="bg1">
                        <a:lumMod val="65000"/>
                      </a:schemeClr>
                    </a:solidFill>
                  </a:tcPr>
                </a:tc>
                <a:extLst>
                  <a:ext uri="{0D108BD9-81ED-4DB2-BD59-A6C34878D82A}">
                    <a16:rowId xmlns:a16="http://schemas.microsoft.com/office/drawing/2014/main" val="10034"/>
                  </a:ext>
                </a:extLst>
              </a:tr>
              <a:tr h="492183">
                <a:tc vMerge="1">
                  <a:txBody>
                    <a:bodyPr/>
                    <a:lstStyle/>
                    <a:p>
                      <a:endParaRPr lang="en-US"/>
                    </a:p>
                  </a:txBody>
                  <a:tcPr/>
                </a:tc>
                <a:tc>
                  <a:txBody>
                    <a:bodyPr/>
                    <a:lstStyle/>
                    <a:p>
                      <a:pPr marL="0" marR="0" algn="ctr">
                        <a:lnSpc>
                          <a:spcPct val="115000"/>
                        </a:lnSpc>
                        <a:spcBef>
                          <a:spcPts val="0"/>
                        </a:spcBef>
                        <a:spcAft>
                          <a:spcPts val="0"/>
                        </a:spcAft>
                      </a:pPr>
                      <a:r>
                        <a:rPr lang="en-US" sz="2800" b="1">
                          <a:latin typeface="Calibri"/>
                          <a:ea typeface="Calibri"/>
                          <a:cs typeface="Times New Roman"/>
                        </a:rPr>
                        <a:t>WMT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a:latin typeface="Calibri"/>
                          <a:ea typeface="Calibri"/>
                          <a:cs typeface="Times New Roman"/>
                        </a:rPr>
                        <a:t>MSVT Pass</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Placebo (B)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105.5</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a:latin typeface="Calibri"/>
                          <a:ea typeface="Calibri"/>
                          <a:cs typeface="Times New Roman"/>
                        </a:rPr>
                        <a:t>13.5</a:t>
                      </a:r>
                      <a:endParaRPr lang="en-US" sz="280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6.1</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Pass Both</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indent="0" algn="ctr" defTabSz="5434096" rtl="0" eaLnBrk="1" fontAlgn="auto" latinLnBrk="0" hangingPunct="1">
                        <a:lnSpc>
                          <a:spcPct val="115000"/>
                        </a:lnSpc>
                        <a:spcBef>
                          <a:spcPts val="0"/>
                        </a:spcBef>
                        <a:spcAft>
                          <a:spcPts val="0"/>
                        </a:spcAft>
                        <a:buClrTx/>
                        <a:buSzTx/>
                        <a:buFontTx/>
                        <a:buNone/>
                        <a:tabLst/>
                        <a:defRPr/>
                      </a:pPr>
                      <a:r>
                        <a:rPr lang="en-US" sz="2800" b="1" dirty="0">
                          <a:latin typeface="+mn-lt"/>
                          <a:ea typeface="Calibri"/>
                          <a:cs typeface="Times New Roman"/>
                        </a:rPr>
                        <a:t>Valid </a:t>
                      </a:r>
                      <a:r>
                        <a:rPr lang="en-US" sz="2800" b="1" dirty="0" err="1">
                          <a:latin typeface="+mn-lt"/>
                          <a:ea typeface="Calibri"/>
                          <a:cs typeface="Times New Roman"/>
                        </a:rPr>
                        <a:t>xb</a:t>
                      </a:r>
                      <a:r>
                        <a:rPr lang="en-US" sz="2800" b="1" dirty="0">
                          <a:latin typeface="+mn-lt"/>
                          <a:ea typeface="Calibri"/>
                          <a:cs typeface="Times New Roman"/>
                        </a:rPr>
                        <a:t> SD</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a:noFill/>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Global Valid</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a:noFill/>
                    </a:lnB>
                    <a:solidFill>
                      <a:schemeClr val="bg1">
                        <a:lumMod val="65000"/>
                      </a:schemeClr>
                    </a:solidFill>
                  </a:tcPr>
                </a:tc>
                <a:extLst>
                  <a:ext uri="{0D108BD9-81ED-4DB2-BD59-A6C34878D82A}">
                    <a16:rowId xmlns:a16="http://schemas.microsoft.com/office/drawing/2014/main" val="10035"/>
                  </a:ext>
                </a:extLst>
              </a:tr>
              <a:tr h="492183">
                <a:tc vMerge="1">
                  <a:txBody>
                    <a:bodyPr/>
                    <a:lstStyle/>
                    <a:p>
                      <a:endParaRPr lang="en-US"/>
                    </a:p>
                  </a:txBody>
                  <a:tcPr/>
                </a:tc>
                <a:tc>
                  <a:txBody>
                    <a:bodyPr/>
                    <a:lstStyle/>
                    <a:p>
                      <a:pPr marL="0" marR="0" algn="ctr">
                        <a:lnSpc>
                          <a:spcPct val="115000"/>
                        </a:lnSpc>
                        <a:spcBef>
                          <a:spcPts val="0"/>
                        </a:spcBef>
                        <a:spcAft>
                          <a:spcPts val="0"/>
                        </a:spcAft>
                      </a:pPr>
                      <a:r>
                        <a:rPr lang="en-US" sz="2800" b="1" dirty="0">
                          <a:latin typeface="Calibri"/>
                          <a:ea typeface="Calibri"/>
                          <a:cs typeface="Times New Roman"/>
                        </a:rPr>
                        <a:t>WMT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MSVT Pass</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Times New Roman"/>
                        </a:rPr>
                        <a:t>3</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dirty="0">
                          <a:latin typeface="+mn-lt"/>
                          <a:ea typeface="Calibri"/>
                          <a:cs typeface="Times New Roman"/>
                        </a:rPr>
                        <a:t>Lorazepam</a:t>
                      </a:r>
                      <a:r>
                        <a:rPr lang="en-US" sz="2800" b="1" dirty="0">
                          <a:latin typeface="Calibri"/>
                          <a:ea typeface="Calibri"/>
                          <a:cs typeface="Times New Roman"/>
                        </a:rPr>
                        <a:t>(A)</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94.9</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r">
                        <a:lnSpc>
                          <a:spcPct val="115000"/>
                        </a:lnSpc>
                        <a:spcBef>
                          <a:spcPts val="0"/>
                        </a:spcBef>
                        <a:spcAft>
                          <a:spcPts val="0"/>
                        </a:spcAft>
                      </a:pPr>
                      <a:r>
                        <a:rPr lang="en-US" sz="2800" b="1" dirty="0">
                          <a:latin typeface="Calibri"/>
                          <a:ea typeface="Calibri"/>
                          <a:cs typeface="Times New Roman"/>
                        </a:rPr>
                        <a:t>14.2</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mn-lt"/>
                          <a:ea typeface="Calibri"/>
                          <a:cs typeface="Calibri"/>
                        </a:rPr>
                        <a:t>Pass Both</a:t>
                      </a:r>
                      <a:endParaRPr lang="en-US" sz="2800" dirty="0">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Valid IIV</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a:noFill/>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r>
                        <a:rPr lang="en-US" sz="2800" b="1" dirty="0">
                          <a:latin typeface="Calibri"/>
                          <a:ea typeface="Calibri"/>
                          <a:cs typeface="Calibri"/>
                        </a:rPr>
                        <a:t>Gen </a:t>
                      </a:r>
                      <a:r>
                        <a:rPr lang="en-US" sz="2800" b="1" dirty="0" err="1">
                          <a:latin typeface="Calibri"/>
                          <a:ea typeface="Calibri"/>
                          <a:cs typeface="Calibri"/>
                        </a:rPr>
                        <a:t>Emb</a:t>
                      </a: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chemeClr val="bg1">
                        <a:lumMod val="65000"/>
                      </a:schemeClr>
                    </a:solidFill>
                  </a:tcPr>
                </a:tc>
                <a:tc>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a:noFill/>
                    </a:lnT>
                    <a:lnB w="57150" cap="flat" cmpd="sng" algn="ctr">
                      <a:solidFill>
                        <a:srgbClr val="FF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36"/>
                  </a:ext>
                </a:extLst>
              </a:tr>
            </a:tbl>
          </a:graphicData>
        </a:graphic>
      </p:graphicFrame>
      <p:pic>
        <p:nvPicPr>
          <p:cNvPr id="12" name="Picture 11"/>
          <p:cNvPicPr preferRelativeResize="0">
            <a:picLocks/>
          </p:cNvPicPr>
          <p:nvPr/>
        </p:nvPicPr>
        <p:blipFill>
          <a:blip r:embed="rId5" cstate="print"/>
          <a:srcRect r="12192" b="5248"/>
          <a:stretch>
            <a:fillRect/>
          </a:stretch>
        </p:blipFill>
        <p:spPr bwMode="auto">
          <a:xfrm>
            <a:off x="640080" y="33832800"/>
            <a:ext cx="12070080" cy="9601200"/>
          </a:xfrm>
          <a:prstGeom prst="rect">
            <a:avLst/>
          </a:prstGeom>
          <a:solidFill>
            <a:srgbClr val="FFFFFF">
              <a:shade val="85000"/>
            </a:srgbClr>
          </a:solidFill>
          <a:ln w="190500" cap="rnd">
            <a:solidFill>
              <a:srgbClr val="FF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graphicFrame>
        <p:nvGraphicFramePr>
          <p:cNvPr id="13" name="Table 12"/>
          <p:cNvGraphicFramePr>
            <a:graphicFrameLocks noGrp="1"/>
          </p:cNvGraphicFramePr>
          <p:nvPr/>
        </p:nvGraphicFramePr>
        <p:xfrm>
          <a:off x="549275" y="28711525"/>
          <a:ext cx="12082466" cy="4419600"/>
        </p:xfrm>
        <a:graphic>
          <a:graphicData uri="http://schemas.openxmlformats.org/drawingml/2006/table">
            <a:tbl>
              <a:tblPr/>
              <a:tblGrid>
                <a:gridCol w="411480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652113">
                  <a:extLst>
                    <a:ext uri="{9D8B030D-6E8A-4147-A177-3AD203B41FA5}">
                      <a16:colId xmlns:a16="http://schemas.microsoft.com/office/drawing/2014/main" val="20004"/>
                    </a:ext>
                  </a:extLst>
                </a:gridCol>
                <a:gridCol w="1652113">
                  <a:extLst>
                    <a:ext uri="{9D8B030D-6E8A-4147-A177-3AD203B41FA5}">
                      <a16:colId xmlns:a16="http://schemas.microsoft.com/office/drawing/2014/main" val="20005"/>
                    </a:ext>
                  </a:extLst>
                </a:gridCol>
              </a:tblGrid>
              <a:tr h="822960">
                <a:tc>
                  <a:txBody>
                    <a:bodyPr/>
                    <a:lstStyle/>
                    <a:p>
                      <a:pPr marL="0" marR="0">
                        <a:spcBef>
                          <a:spcPts val="0"/>
                        </a:spcBef>
                        <a:spcAft>
                          <a:spcPts val="0"/>
                        </a:spcAft>
                      </a:pPr>
                      <a:endParaRPr lang="en-US" sz="2800" b="1" u="none" dirty="0">
                        <a:latin typeface="Calibri"/>
                        <a:ea typeface="Times New Roman"/>
                        <a:cs typeface="Times New Roman"/>
                      </a:endParaRPr>
                    </a:p>
                  </a:txBody>
                  <a:tcPr marL="68580" marR="68580" marT="0" marB="0" anchor="ctr">
                    <a:lnL w="76200" cap="flat" cmpd="sng" algn="ctr">
                      <a:solidFill>
                        <a:srgbClr val="C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800" b="1" u="none" dirty="0">
                          <a:latin typeface="Calibri"/>
                          <a:ea typeface="Times New Roman"/>
                          <a:cs typeface="Times New Roman"/>
                        </a:rPr>
                        <a:t>Baseline</a:t>
                      </a:r>
                      <a:endParaRPr lang="en-US" sz="2400" b="1" u="none" dirty="0">
                        <a:latin typeface="Calibri"/>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800" b="1" u="none" dirty="0">
                          <a:latin typeface="Calibri"/>
                          <a:ea typeface="Times New Roman"/>
                          <a:cs typeface="Times New Roman"/>
                        </a:rPr>
                        <a:t>Placebo</a:t>
                      </a:r>
                      <a:endParaRPr lang="en-US" sz="2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800" b="1" u="none" dirty="0" err="1">
                          <a:latin typeface="Calibri"/>
                          <a:ea typeface="Times New Roman"/>
                          <a:cs typeface="Times New Roman"/>
                        </a:rPr>
                        <a:t>Loraz</a:t>
                      </a:r>
                      <a:endParaRPr lang="en-US" sz="2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800" b="1" i="1" u="none" dirty="0">
                          <a:latin typeface="Calibri"/>
                          <a:ea typeface="Times New Roman"/>
                          <a:cs typeface="Times New Roman"/>
                        </a:rPr>
                        <a:t>Practice</a:t>
                      </a:r>
                      <a:endParaRPr lang="en-US" sz="2800" b="1" u="none" dirty="0">
                        <a:latin typeface="Calibri"/>
                        <a:ea typeface="Times New Roman"/>
                        <a:cs typeface="Times New Roman"/>
                      </a:endParaRPr>
                    </a:p>
                    <a:p>
                      <a:pPr marL="0" marR="0" algn="ctr">
                        <a:spcBef>
                          <a:spcPts val="0"/>
                        </a:spcBef>
                        <a:spcAft>
                          <a:spcPts val="0"/>
                        </a:spcAft>
                      </a:pPr>
                      <a:r>
                        <a:rPr lang="en-US" sz="2800" b="1" i="1" u="none" dirty="0">
                          <a:latin typeface="Calibri"/>
                          <a:ea typeface="Times New Roman"/>
                          <a:cs typeface="Times New Roman"/>
                        </a:rPr>
                        <a:t>Effect Size </a:t>
                      </a:r>
                      <a:endParaRPr lang="en-US" sz="28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800" b="1" i="1" u="none" dirty="0">
                          <a:latin typeface="Calibri"/>
                          <a:ea typeface="Times New Roman"/>
                          <a:cs typeface="Times New Roman"/>
                        </a:rPr>
                        <a:t>Drug</a:t>
                      </a:r>
                      <a:endParaRPr lang="en-US" sz="2800" b="1" u="none" dirty="0">
                        <a:latin typeface="Calibri"/>
                        <a:ea typeface="Times New Roman"/>
                        <a:cs typeface="Times New Roman"/>
                      </a:endParaRPr>
                    </a:p>
                    <a:p>
                      <a:pPr marL="0" marR="0" algn="ctr">
                        <a:spcBef>
                          <a:spcPts val="0"/>
                        </a:spcBef>
                        <a:spcAft>
                          <a:spcPts val="0"/>
                        </a:spcAft>
                      </a:pPr>
                      <a:r>
                        <a:rPr lang="en-US" sz="2800" b="1" i="1" u="none" dirty="0">
                          <a:latin typeface="Calibri"/>
                          <a:ea typeface="Times New Roman"/>
                          <a:cs typeface="Times New Roman"/>
                        </a:rPr>
                        <a:t>Effect Size </a:t>
                      </a:r>
                      <a:endParaRPr lang="en-US" sz="28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1188720">
                <a:tc>
                  <a:txBody>
                    <a:bodyPr/>
                    <a:lstStyle/>
                    <a:p>
                      <a:pPr marL="0" marR="0" algn="r">
                        <a:spcBef>
                          <a:spcPts val="0"/>
                        </a:spcBef>
                        <a:spcAft>
                          <a:spcPts val="0"/>
                        </a:spcAft>
                      </a:pPr>
                      <a:r>
                        <a:rPr lang="en-US" sz="3200" b="1" u="none" dirty="0">
                          <a:solidFill>
                            <a:srgbClr val="000000"/>
                          </a:solidFill>
                          <a:latin typeface="Calibri"/>
                          <a:ea typeface="Times New Roman"/>
                          <a:cs typeface="Times New Roman"/>
                        </a:rPr>
                        <a:t>OTBM-10 for</a:t>
                      </a:r>
                      <a:r>
                        <a:rPr lang="en-US" sz="3200" b="1" u="none" baseline="0" dirty="0">
                          <a:solidFill>
                            <a:srgbClr val="000000"/>
                          </a:solidFill>
                          <a:latin typeface="Calibri"/>
                          <a:ea typeface="Times New Roman"/>
                          <a:cs typeface="Times New Roman"/>
                        </a:rPr>
                        <a:t> a</a:t>
                      </a:r>
                      <a:r>
                        <a:rPr lang="en-US" sz="3200" b="1" u="none" dirty="0">
                          <a:solidFill>
                            <a:srgbClr val="000000"/>
                          </a:solidFill>
                          <a:latin typeface="Calibri"/>
                          <a:ea typeface="Times New Roman"/>
                          <a:cs typeface="Times New Roman"/>
                        </a:rPr>
                        <a:t>ll S’s performance (</a:t>
                      </a:r>
                      <a:r>
                        <a:rPr lang="en-US" sz="3200" b="1" i="1" u="none" dirty="0">
                          <a:solidFill>
                            <a:srgbClr val="000000"/>
                          </a:solidFill>
                          <a:latin typeface="Calibri"/>
                          <a:ea typeface="Times New Roman"/>
                          <a:cs typeface="Times New Roman"/>
                        </a:rPr>
                        <a:t>n</a:t>
                      </a:r>
                      <a:r>
                        <a:rPr lang="en-US" sz="3200" b="1" u="none" dirty="0">
                          <a:solidFill>
                            <a:srgbClr val="000000"/>
                          </a:solidFill>
                          <a:latin typeface="Calibri"/>
                          <a:ea typeface="Times New Roman"/>
                          <a:cs typeface="Times New Roman"/>
                        </a:rPr>
                        <a:t> = 28)</a:t>
                      </a:r>
                      <a:endParaRPr lang="en-US" sz="1400" b="1" u="none" dirty="0">
                        <a:latin typeface="Calibri"/>
                        <a:ea typeface="Times New Roman"/>
                        <a:cs typeface="Times New Roman"/>
                      </a:endParaRPr>
                    </a:p>
                  </a:txBody>
                  <a:tcPr marL="68580" marR="68580" marT="0" marB="0" anchor="ctr">
                    <a:lnL w="76200" cap="flat" cmpd="sng" algn="ctr">
                      <a:solidFill>
                        <a:srgbClr val="C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720090" algn="dec"/>
                        </a:tabLst>
                      </a:pPr>
                      <a:r>
                        <a:rPr lang="en-US" sz="3200" b="1" u="none">
                          <a:solidFill>
                            <a:srgbClr val="000000"/>
                          </a:solidFill>
                          <a:latin typeface="Calibri"/>
                          <a:ea typeface="Times New Roman"/>
                          <a:cs typeface="Times New Roman"/>
                        </a:rPr>
                        <a:t>96.6</a:t>
                      </a:r>
                      <a:endParaRPr lang="en-US" sz="1400" b="1" u="none">
                        <a:latin typeface="Calibri"/>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720090" algn="dec"/>
                        </a:tabLst>
                      </a:pPr>
                      <a:r>
                        <a:rPr lang="en-US" sz="3200" b="1" u="none">
                          <a:solidFill>
                            <a:srgbClr val="000000"/>
                          </a:solidFill>
                          <a:latin typeface="Calibri"/>
                          <a:ea typeface="Times New Roman"/>
                          <a:cs typeface="Times New Roman"/>
                        </a:rPr>
                        <a:t>99.8</a:t>
                      </a:r>
                      <a:endParaRPr lang="en-US" sz="1400" b="1" u="none">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662940" algn="dec"/>
                        </a:tabLst>
                      </a:pPr>
                      <a:r>
                        <a:rPr lang="en-US" sz="3200" b="1" u="none">
                          <a:solidFill>
                            <a:srgbClr val="000000"/>
                          </a:solidFill>
                          <a:latin typeface="Calibri"/>
                          <a:ea typeface="Times New Roman"/>
                          <a:cs typeface="Times New Roman"/>
                        </a:rPr>
                        <a:t>87.9</a:t>
                      </a:r>
                      <a:endParaRPr lang="en-US" sz="1400" b="1" u="none">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319405" algn="dec"/>
                        </a:tabLst>
                      </a:pPr>
                      <a:r>
                        <a:rPr lang="en-US" sz="3200" b="1" u="none" dirty="0">
                          <a:solidFill>
                            <a:srgbClr val="000000"/>
                          </a:solidFill>
                          <a:latin typeface="Calibri"/>
                          <a:ea typeface="Times New Roman"/>
                          <a:cs typeface="Times New Roman"/>
                        </a:rPr>
                        <a:t>-0.15</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319405" algn="dec"/>
                        </a:tabLst>
                      </a:pPr>
                      <a:r>
                        <a:rPr lang="en-US" sz="3200" b="1" u="none" dirty="0">
                          <a:solidFill>
                            <a:srgbClr val="000000"/>
                          </a:solidFill>
                          <a:latin typeface="Calibri"/>
                          <a:ea typeface="Times New Roman"/>
                          <a:cs typeface="Times New Roman"/>
                        </a:rPr>
                        <a:t>-0.93</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188720">
                <a:tc>
                  <a:txBody>
                    <a:bodyPr/>
                    <a:lstStyle/>
                    <a:p>
                      <a:pPr marL="0" marR="0" algn="r">
                        <a:spcBef>
                          <a:spcPts val="0"/>
                        </a:spcBef>
                        <a:spcAft>
                          <a:spcPts val="0"/>
                        </a:spcAft>
                      </a:pPr>
                      <a:r>
                        <a:rPr lang="en-US" sz="3200" b="1" u="none" dirty="0">
                          <a:solidFill>
                            <a:srgbClr val="000000"/>
                          </a:solidFill>
                          <a:latin typeface="Calibri"/>
                          <a:ea typeface="Times New Roman"/>
                          <a:cs typeface="Times New Roman"/>
                        </a:rPr>
                        <a:t>OTBM-10 for valid S’s performance (</a:t>
                      </a:r>
                      <a:r>
                        <a:rPr lang="en-US" sz="3200" b="1" i="1" u="none" dirty="0">
                          <a:solidFill>
                            <a:srgbClr val="000000"/>
                          </a:solidFill>
                          <a:latin typeface="Calibri"/>
                          <a:ea typeface="Times New Roman"/>
                          <a:cs typeface="Times New Roman"/>
                        </a:rPr>
                        <a:t>n</a:t>
                      </a:r>
                      <a:r>
                        <a:rPr lang="en-US" sz="3200" b="1" u="none" dirty="0">
                          <a:solidFill>
                            <a:srgbClr val="000000"/>
                          </a:solidFill>
                          <a:latin typeface="Calibri"/>
                          <a:ea typeface="Times New Roman"/>
                          <a:cs typeface="Times New Roman"/>
                        </a:rPr>
                        <a:t> = 17)</a:t>
                      </a:r>
                      <a:endParaRPr lang="en-US" sz="1400" b="1" u="none" dirty="0">
                        <a:latin typeface="Calibri"/>
                        <a:ea typeface="Times New Roman"/>
                        <a:cs typeface="Times New Roman"/>
                      </a:endParaRPr>
                    </a:p>
                  </a:txBody>
                  <a:tcPr marL="68580" marR="68580" marT="0" marB="0" anchor="ctr">
                    <a:lnL w="76200" cap="flat" cmpd="sng" algn="ctr">
                      <a:solidFill>
                        <a:srgbClr val="C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720090" algn="dec"/>
                        </a:tabLst>
                      </a:pPr>
                      <a:r>
                        <a:rPr lang="en-US" sz="3200" b="1" u="none" dirty="0">
                          <a:solidFill>
                            <a:srgbClr val="000000"/>
                          </a:solidFill>
                          <a:latin typeface="Calibri"/>
                          <a:ea typeface="Times New Roman"/>
                          <a:cs typeface="Times New Roman"/>
                        </a:rPr>
                        <a:t>100.5</a:t>
                      </a:r>
                      <a:endParaRPr lang="en-US" sz="1400" b="1" u="none" dirty="0">
                        <a:latin typeface="Calibri"/>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720090" algn="dec"/>
                        </a:tabLst>
                      </a:pPr>
                      <a:r>
                        <a:rPr lang="en-US" sz="3200" b="1" u="none" dirty="0">
                          <a:solidFill>
                            <a:srgbClr val="000000"/>
                          </a:solidFill>
                          <a:latin typeface="Calibri"/>
                          <a:ea typeface="Times New Roman"/>
                          <a:cs typeface="Times New Roman"/>
                        </a:rPr>
                        <a:t>105.5</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662940" algn="dec"/>
                        </a:tabLst>
                      </a:pPr>
                      <a:r>
                        <a:rPr lang="en-US" sz="3200" b="1" u="none">
                          <a:solidFill>
                            <a:srgbClr val="000000"/>
                          </a:solidFill>
                          <a:latin typeface="Calibri"/>
                          <a:ea typeface="Times New Roman"/>
                          <a:cs typeface="Times New Roman"/>
                        </a:rPr>
                        <a:t>94.9</a:t>
                      </a:r>
                      <a:endParaRPr lang="en-US" sz="1400" b="1" u="none">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319405" algn="dec"/>
                        </a:tabLst>
                      </a:pPr>
                      <a:r>
                        <a:rPr lang="en-US" sz="3200" b="1" u="none" dirty="0">
                          <a:solidFill>
                            <a:srgbClr val="000000"/>
                          </a:solidFill>
                          <a:latin typeface="Calibri"/>
                          <a:ea typeface="Times New Roman"/>
                          <a:cs typeface="Times New Roman"/>
                        </a:rPr>
                        <a:t>-0.70</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319405" algn="dec"/>
                        </a:tabLst>
                      </a:pPr>
                      <a:r>
                        <a:rPr lang="en-US" sz="3200" b="1" u="none" dirty="0">
                          <a:solidFill>
                            <a:srgbClr val="000000"/>
                          </a:solidFill>
                          <a:latin typeface="Calibri"/>
                          <a:ea typeface="Times New Roman"/>
                          <a:cs typeface="Times New Roman"/>
                        </a:rPr>
                        <a:t>-0.65</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188720">
                <a:tc>
                  <a:txBody>
                    <a:bodyPr/>
                    <a:lstStyle/>
                    <a:p>
                      <a:pPr marL="0" marR="0" algn="r">
                        <a:spcBef>
                          <a:spcPts val="0"/>
                        </a:spcBef>
                        <a:spcAft>
                          <a:spcPts val="0"/>
                        </a:spcAft>
                      </a:pPr>
                      <a:r>
                        <a:rPr lang="en-US" sz="3200" b="1" u="none" dirty="0">
                          <a:solidFill>
                            <a:srgbClr val="000000"/>
                          </a:solidFill>
                          <a:latin typeface="Calibri"/>
                          <a:ea typeface="Times New Roman"/>
                          <a:cs typeface="Times New Roman"/>
                        </a:rPr>
                        <a:t>OTBM-10 for</a:t>
                      </a:r>
                      <a:r>
                        <a:rPr lang="en-US" sz="3200" b="1" u="none" baseline="0" dirty="0">
                          <a:solidFill>
                            <a:srgbClr val="000000"/>
                          </a:solidFill>
                          <a:latin typeface="Calibri"/>
                          <a:ea typeface="Times New Roman"/>
                          <a:cs typeface="Times New Roman"/>
                        </a:rPr>
                        <a:t> i</a:t>
                      </a:r>
                      <a:r>
                        <a:rPr lang="en-US" sz="3200" b="1" u="none" dirty="0">
                          <a:solidFill>
                            <a:srgbClr val="000000"/>
                          </a:solidFill>
                          <a:latin typeface="Calibri"/>
                          <a:ea typeface="Times New Roman"/>
                          <a:cs typeface="Times New Roman"/>
                        </a:rPr>
                        <a:t>nvalid S’s performance (</a:t>
                      </a:r>
                      <a:r>
                        <a:rPr lang="en-US" sz="3200" b="1" i="1" u="none" dirty="0">
                          <a:solidFill>
                            <a:srgbClr val="000000"/>
                          </a:solidFill>
                          <a:latin typeface="Calibri"/>
                          <a:ea typeface="Times New Roman"/>
                          <a:cs typeface="Times New Roman"/>
                        </a:rPr>
                        <a:t>n</a:t>
                      </a:r>
                      <a:r>
                        <a:rPr lang="en-US" sz="3200" b="1" u="none" dirty="0">
                          <a:solidFill>
                            <a:srgbClr val="000000"/>
                          </a:solidFill>
                          <a:latin typeface="Calibri"/>
                          <a:ea typeface="Times New Roman"/>
                          <a:cs typeface="Times New Roman"/>
                        </a:rPr>
                        <a:t> = 11)</a:t>
                      </a:r>
                      <a:endParaRPr lang="en-US" sz="1400" b="1" u="none" dirty="0">
                        <a:latin typeface="Calibri"/>
                        <a:ea typeface="Times New Roman"/>
                        <a:cs typeface="Times New Roman"/>
                      </a:endParaRPr>
                    </a:p>
                  </a:txBody>
                  <a:tcPr marL="68580" marR="68580" marT="0" marB="0" anchor="ctr">
                    <a:lnL w="76200" cap="flat" cmpd="sng" algn="ctr">
                      <a:solidFill>
                        <a:srgbClr val="C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720090" algn="dec"/>
                        </a:tabLst>
                      </a:pPr>
                      <a:r>
                        <a:rPr lang="en-US" sz="3200" b="1" u="none" dirty="0">
                          <a:solidFill>
                            <a:srgbClr val="000000"/>
                          </a:solidFill>
                          <a:latin typeface="Calibri"/>
                          <a:ea typeface="Times New Roman"/>
                          <a:cs typeface="Times New Roman"/>
                        </a:rPr>
                        <a:t>90.6</a:t>
                      </a:r>
                      <a:endParaRPr lang="en-US" sz="1400" b="1" u="none" dirty="0">
                        <a:latin typeface="Calibri"/>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720090" algn="dec"/>
                        </a:tabLst>
                      </a:pPr>
                      <a:r>
                        <a:rPr lang="en-US" sz="3200" b="1" u="none" dirty="0">
                          <a:solidFill>
                            <a:srgbClr val="000000"/>
                          </a:solidFill>
                          <a:latin typeface="Calibri"/>
                          <a:ea typeface="Times New Roman"/>
                          <a:cs typeface="Times New Roman"/>
                        </a:rPr>
                        <a:t>91.0</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662940" algn="dec"/>
                        </a:tabLst>
                      </a:pPr>
                      <a:r>
                        <a:rPr lang="en-US" sz="3200" b="1" u="none" dirty="0">
                          <a:solidFill>
                            <a:srgbClr val="000000"/>
                          </a:solidFill>
                          <a:latin typeface="Calibri"/>
                          <a:ea typeface="Times New Roman"/>
                          <a:cs typeface="Times New Roman"/>
                        </a:rPr>
                        <a:t>77.1</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319405" algn="dec"/>
                        </a:tabLst>
                      </a:pPr>
                      <a:r>
                        <a:rPr lang="en-US" sz="3200" b="1" u="none" dirty="0">
                          <a:solidFill>
                            <a:srgbClr val="000000"/>
                          </a:solidFill>
                          <a:latin typeface="Calibri"/>
                          <a:ea typeface="Times New Roman"/>
                          <a:cs typeface="Times New Roman"/>
                        </a:rPr>
                        <a:t>0.00</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rgbClr val="FFFFFF"/>
                    </a:solidFill>
                  </a:tcPr>
                </a:tc>
                <a:tc>
                  <a:txBody>
                    <a:bodyPr/>
                    <a:lstStyle/>
                    <a:p>
                      <a:pPr marL="0" marR="0" algn="ctr">
                        <a:spcBef>
                          <a:spcPts val="0"/>
                        </a:spcBef>
                        <a:spcAft>
                          <a:spcPts val="0"/>
                        </a:spcAft>
                        <a:tabLst>
                          <a:tab pos="319405" algn="dec"/>
                        </a:tabLst>
                      </a:pPr>
                      <a:r>
                        <a:rPr lang="en-US" sz="3200" b="1" u="none" dirty="0">
                          <a:solidFill>
                            <a:srgbClr val="000000"/>
                          </a:solidFill>
                          <a:latin typeface="Calibri"/>
                          <a:ea typeface="Times New Roman"/>
                          <a:cs typeface="Times New Roman"/>
                        </a:rPr>
                        <a:t>-1.77</a:t>
                      </a:r>
                      <a:endParaRPr lang="en-US" sz="1400" b="1" u="none"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pic>
        <p:nvPicPr>
          <p:cNvPr id="15" name="Picture 14"/>
          <p:cNvPicPr/>
          <p:nvPr/>
        </p:nvPicPr>
        <p:blipFill>
          <a:blip r:embed="rId6"/>
          <a:srcRect l="2753" t="5359" b="4287"/>
          <a:stretch>
            <a:fillRect/>
          </a:stretch>
        </p:blipFill>
        <p:spPr bwMode="auto">
          <a:xfrm>
            <a:off x="38404800" y="24871363"/>
            <a:ext cx="12344400" cy="18470562"/>
          </a:xfrm>
          <a:prstGeom prst="rect">
            <a:avLst/>
          </a:prstGeom>
          <a:solidFill>
            <a:schemeClr val="bg1">
              <a:lumMod val="95000"/>
            </a:schemeClr>
          </a:solidFill>
          <a:ln w="76200" cmpd="thinThick">
            <a:solidFill>
              <a:srgbClr val="FF0000"/>
            </a:solidFill>
            <a:miter lim="800000"/>
            <a:headEnd/>
            <a:tailEnd/>
          </a:ln>
        </p:spPr>
      </p:pic>
      <p:sp>
        <p:nvSpPr>
          <p:cNvPr id="19" name="TextBox 18"/>
          <p:cNvSpPr txBox="1"/>
          <p:nvPr/>
        </p:nvSpPr>
        <p:spPr>
          <a:xfrm>
            <a:off x="13258800" y="11887200"/>
            <a:ext cx="12069763" cy="12619038"/>
          </a:xfrm>
          <a:prstGeom prst="rect">
            <a:avLst/>
          </a:prstGeom>
          <a:solidFill>
            <a:schemeClr val="bg1"/>
          </a:solidFill>
          <a:ln w="76200" cmpd="sng">
            <a:solidFill>
              <a:srgbClr val="FF0000"/>
            </a:solidFill>
            <a:prstDash val="solid"/>
          </a:ln>
        </p:spPr>
        <p:txBody>
          <a:bodyPr>
            <a:spAutoFit/>
          </a:bodyPr>
          <a:lstStyle/>
          <a:p>
            <a:pPr algn="ctr" defTabSz="5434096" fontAlgn="auto">
              <a:spcBef>
                <a:spcPts val="0"/>
              </a:spcBef>
              <a:spcAft>
                <a:spcPts val="0"/>
              </a:spcAft>
              <a:defRPr/>
            </a:pPr>
            <a:r>
              <a:rPr lang="en-US" sz="3600" b="1" u="sng" dirty="0">
                <a:latin typeface="+mn-lt"/>
              </a:rPr>
              <a:t>METHODS</a:t>
            </a:r>
            <a:endParaRPr lang="en-US" sz="3200" b="1" u="sng" dirty="0">
              <a:latin typeface="+mn-lt"/>
            </a:endParaRPr>
          </a:p>
          <a:p>
            <a:pPr algn="ctr" defTabSz="5434096" fontAlgn="auto">
              <a:spcBef>
                <a:spcPts val="0"/>
              </a:spcBef>
              <a:spcAft>
                <a:spcPts val="0"/>
              </a:spcAft>
              <a:defRPr/>
            </a:pPr>
            <a:endParaRPr lang="en-US" sz="2800" b="1" u="sng" dirty="0">
              <a:latin typeface="+mn-lt"/>
            </a:endParaRPr>
          </a:p>
          <a:p>
            <a:pPr marL="182880" defTabSz="5434096" fontAlgn="auto">
              <a:spcBef>
                <a:spcPts val="0"/>
              </a:spcBef>
              <a:spcAft>
                <a:spcPts val="2400"/>
              </a:spcAft>
              <a:defRPr/>
            </a:pPr>
            <a:r>
              <a:rPr lang="en-US" sz="2800" dirty="0">
                <a:latin typeface="+mn-lt"/>
              </a:rPr>
              <a:t>This study is a reanalysis of data originally published by Loring et al. (2011), which was conducted as part of an investigation evaluating the cognitive effects of 2 mg oral LOR in 2 age groups. CNS-Vital Signs was used to measure cognitive performance. It is a computerized cognitive assessment battery often used for such purpose (</a:t>
            </a:r>
            <a:r>
              <a:rPr lang="en-US" sz="2800" dirty="0" err="1">
                <a:latin typeface="+mn-lt"/>
              </a:rPr>
              <a:t>Gualtieri</a:t>
            </a:r>
            <a:r>
              <a:rPr lang="en-US" sz="2800" dirty="0">
                <a:latin typeface="+mn-lt"/>
              </a:rPr>
              <a:t> &amp; Johnson, 2006a, 2006b). A dose of 2 mg was administered.  It was hypothesized that there would be age-related LOR effects, with a greater drug effects in older subjects.  The Word Memory Test (WMT) was included as part of the protocol with the permission of the study sponsor (GlaxoSmithKline) to establish whether acute LOR would affect WMT scores. </a:t>
            </a:r>
            <a:endParaRPr lang="en-US" sz="1400" dirty="0">
              <a:latin typeface="+mn-lt"/>
            </a:endParaRPr>
          </a:p>
          <a:p>
            <a:pPr marL="182880" defTabSz="5434096" fontAlgn="auto">
              <a:spcBef>
                <a:spcPts val="0"/>
              </a:spcBef>
              <a:spcAft>
                <a:spcPts val="2400"/>
              </a:spcAft>
              <a:defRPr/>
            </a:pPr>
            <a:r>
              <a:rPr lang="en-US" sz="2800" b="1" u="sng" dirty="0">
                <a:latin typeface="+mn-lt"/>
              </a:rPr>
              <a:t>Subjects</a:t>
            </a:r>
            <a:r>
              <a:rPr lang="en-US" sz="2800" dirty="0">
                <a:latin typeface="+mn-lt"/>
              </a:rPr>
              <a:t>.  The original study data were collected at the University of Florida (UF) examining 28 healthy volunteers from 2 age groups. Younger subjects were at least 18 and less than 40 years old (n = 16), and the older subjects were between 60 and 80 years of age (n = 12).  Age was not examined as part of the current study. There were 12 females and 16 males. The young group averaged 14.1 (SD=1.0) years of education and the older group averaged 15.5 (SD=2.5) years of education. Randomization and blinding were conducted as is common in RCTs. See Loring et al. (2011) for full subject recruitment details. </a:t>
            </a:r>
            <a:endParaRPr lang="en-US" sz="1400" dirty="0">
              <a:latin typeface="+mn-lt"/>
            </a:endParaRPr>
          </a:p>
          <a:p>
            <a:pPr marL="182880" defTabSz="5434096" fontAlgn="auto">
              <a:spcBef>
                <a:spcPts val="0"/>
              </a:spcBef>
              <a:spcAft>
                <a:spcPts val="0"/>
              </a:spcAft>
              <a:defRPr/>
            </a:pPr>
            <a:r>
              <a:rPr lang="en-US" sz="2800" b="1" u="sng" dirty="0">
                <a:latin typeface="+mn-lt"/>
              </a:rPr>
              <a:t>Study Design</a:t>
            </a:r>
            <a:r>
              <a:rPr lang="en-US" sz="2800" dirty="0">
                <a:latin typeface="+mn-lt"/>
              </a:rPr>
              <a:t>.  The study consisted of a baseline testing and a 1-week interval between test sessions for the two drug conditions was set. Participants were paid $65 for each of the first two visits and $70 for the final visit. Because parallel versions do not exist as part of the standard administration software, the WMT was administered only during the two blinded drug conditions and not during the pretreatment baseline.  Study medication was ingested 2-hrs prior to testing, and testing for each condition was performed at the same time of day. Furthermore, as can be seen in Figure 1, the interaction term was not significant</a:t>
            </a:r>
          </a:p>
          <a:p>
            <a:pPr marL="182880" defTabSz="5434096" fontAlgn="auto">
              <a:spcBef>
                <a:spcPts val="0"/>
              </a:spcBef>
              <a:spcAft>
                <a:spcPts val="2400"/>
              </a:spcAft>
              <a:defRPr/>
            </a:pPr>
            <a:endParaRPr lang="en-US" sz="700" b="1" u="sng" dirty="0">
              <a:latin typeface="+mn-lt"/>
            </a:endParaRPr>
          </a:p>
        </p:txBody>
      </p:sp>
      <p:sp>
        <p:nvSpPr>
          <p:cNvPr id="21" name="TextBox 20"/>
          <p:cNvSpPr txBox="1"/>
          <p:nvPr/>
        </p:nvSpPr>
        <p:spPr>
          <a:xfrm>
            <a:off x="25831800" y="5486400"/>
            <a:ext cx="12115800" cy="18989675"/>
          </a:xfrm>
          <a:prstGeom prst="rect">
            <a:avLst/>
          </a:prstGeom>
          <a:solidFill>
            <a:schemeClr val="bg1"/>
          </a:solidFill>
          <a:ln w="76200">
            <a:solidFill>
              <a:srgbClr val="FF0000"/>
            </a:solidFill>
          </a:ln>
        </p:spPr>
        <p:txBody>
          <a:bodyPr>
            <a:spAutoFit/>
          </a:bodyPr>
          <a:lstStyle/>
          <a:p>
            <a:pPr algn="ctr" defTabSz="5434096" fontAlgn="auto">
              <a:spcBef>
                <a:spcPts val="0"/>
              </a:spcBef>
              <a:spcAft>
                <a:spcPts val="0"/>
              </a:spcAft>
              <a:defRPr/>
            </a:pPr>
            <a:r>
              <a:rPr lang="en-US" sz="3600" b="1" u="sng" dirty="0">
                <a:latin typeface="+mn-lt"/>
              </a:rPr>
              <a:t>RESULTS</a:t>
            </a:r>
            <a:endParaRPr lang="en-US" sz="3200" b="1" u="sng" dirty="0">
              <a:latin typeface="+mn-lt"/>
            </a:endParaRPr>
          </a:p>
          <a:p>
            <a:pPr algn="ctr" defTabSz="5434096" fontAlgn="auto">
              <a:spcBef>
                <a:spcPts val="0"/>
              </a:spcBef>
              <a:spcAft>
                <a:spcPts val="0"/>
              </a:spcAft>
              <a:defRPr/>
            </a:pPr>
            <a:endParaRPr lang="en-US" sz="1400" b="1" u="sng" dirty="0">
              <a:latin typeface="+mn-lt"/>
            </a:endParaRPr>
          </a:p>
          <a:p>
            <a:pPr marL="182880" defTabSz="5434096" fontAlgn="auto">
              <a:spcBef>
                <a:spcPts val="0"/>
              </a:spcBef>
              <a:spcAft>
                <a:spcPts val="1200"/>
              </a:spcAft>
              <a:defRPr/>
            </a:pPr>
            <a:r>
              <a:rPr lang="en-US" sz="2800" dirty="0">
                <a:latin typeface="+mn-lt"/>
              </a:rPr>
              <a:t>The available data from Loring et al. (2011) were re-examined to determine if indeed poor effort or drug-related impairment were the cause for a significant number of S’s failing the Word Memory Test (WMT) and/or the Medical Symptom Validity Test (MSVT). Several different methods were used to detect invalid test scores. These methods are discussed in Hill &amp; Rohling (2013), Meyers &amp; </a:t>
            </a:r>
            <a:r>
              <a:rPr lang="en-US" sz="2800" dirty="0" err="1">
                <a:latin typeface="+mn-lt"/>
              </a:rPr>
              <a:t>Volbrecht</a:t>
            </a:r>
            <a:r>
              <a:rPr lang="en-US" sz="2800" dirty="0">
                <a:latin typeface="+mn-lt"/>
              </a:rPr>
              <a:t> (2003), </a:t>
            </a:r>
            <a:r>
              <a:rPr lang="en-US" sz="2800" dirty="0" err="1">
                <a:latin typeface="+mn-lt"/>
              </a:rPr>
              <a:t>Gualitieri</a:t>
            </a:r>
            <a:r>
              <a:rPr lang="en-US" sz="2800" dirty="0">
                <a:latin typeface="+mn-lt"/>
              </a:rPr>
              <a:t> &amp; Johnson (2006b), and Sweet &amp; </a:t>
            </a:r>
            <a:r>
              <a:rPr lang="en-US" sz="2800" dirty="0" err="1">
                <a:latin typeface="+mn-lt"/>
              </a:rPr>
              <a:t>Bretinga</a:t>
            </a:r>
            <a:r>
              <a:rPr lang="en-US" sz="2800" dirty="0">
                <a:latin typeface="+mn-lt"/>
              </a:rPr>
              <a:t> (2013). They include looking at excessive intra-individual variability within a test session and excessive cross session variability that exceeds that which might otherwise be associated with neuropathology. Other “embedded” measures examine excessively low scores on forced choice tasks, which might otherwise have a chance result of 50% correct. In all, 16 different methods were used to determine if subjects had put forth adequate effort and the resulting scores could be considered to be a valid reflection of their true ability. To be considered invalid, a subject must of failed at least three of these independent measures, none of which included the WMT or MSVT for the determination. Furthermore, the methods were applied to all trials, including baseline.</a:t>
            </a:r>
          </a:p>
          <a:p>
            <a:pPr marL="182880" defTabSz="5434096" fontAlgn="auto">
              <a:spcBef>
                <a:spcPts val="0"/>
              </a:spcBef>
              <a:spcAft>
                <a:spcPts val="1200"/>
              </a:spcAft>
              <a:defRPr/>
            </a:pPr>
            <a:r>
              <a:rPr lang="en-US" sz="2800" dirty="0">
                <a:latin typeface="+mn-lt"/>
              </a:rPr>
              <a:t>Results are shown in Tables 1 and Figure 2, indicating that 11 of 28 S’s were found to be putting forth inadequate effort in at least one of the three trials. Since a RCT with placebo controlled cross-over design requires that all trials yield valid data, it was decided that invalid scores during any one trial would cause the individual to be considered an Invalid responder for all trials. Data were then examined using a mixed repeated measures ANOVA, with the main effects being condition and validity status. This analysis revealed a main effect for trial (</a:t>
            </a:r>
            <a:r>
              <a:rPr lang="en-US" sz="2800" i="1" dirty="0">
                <a:latin typeface="+mn-lt"/>
              </a:rPr>
              <a:t>p </a:t>
            </a:r>
            <a:r>
              <a:rPr lang="en-US" sz="2800" dirty="0">
                <a:latin typeface="+mn-lt"/>
              </a:rPr>
              <a:t>&lt; .0001) and an main effect for validity status (</a:t>
            </a:r>
            <a:r>
              <a:rPr lang="en-US" sz="2800" i="1" dirty="0">
                <a:latin typeface="+mn-lt"/>
              </a:rPr>
              <a:t>p </a:t>
            </a:r>
            <a:r>
              <a:rPr lang="en-US" sz="2800" dirty="0">
                <a:latin typeface="+mn-lt"/>
              </a:rPr>
              <a:t>&lt; .0001); however, the interaction term was not significant (</a:t>
            </a:r>
            <a:r>
              <a:rPr lang="en-US" sz="2800" i="1" dirty="0">
                <a:latin typeface="+mn-lt"/>
              </a:rPr>
              <a:t>p </a:t>
            </a:r>
            <a:r>
              <a:rPr lang="en-US" sz="2800" dirty="0">
                <a:latin typeface="+mn-lt"/>
              </a:rPr>
              <a:t>= .37). </a:t>
            </a:r>
            <a:r>
              <a:rPr lang="en-US" sz="2800" b="1" dirty="0">
                <a:latin typeface="+mn-lt"/>
              </a:rPr>
              <a:t>Therefore, the S’s who obtained the lowest scores during the </a:t>
            </a:r>
            <a:r>
              <a:rPr lang="en-US" sz="2800" b="1" dirty="0" err="1">
                <a:latin typeface="+mn-lt"/>
              </a:rPr>
              <a:t>lorazepam</a:t>
            </a:r>
            <a:r>
              <a:rPr lang="en-US" sz="2800" b="1" dirty="0">
                <a:latin typeface="+mn-lt"/>
              </a:rPr>
              <a:t> trial also obtained an equivalent level of low scores during baseline and placebo trials. </a:t>
            </a:r>
            <a:r>
              <a:rPr lang="en-US" sz="2800" dirty="0">
                <a:latin typeface="+mn-lt"/>
              </a:rPr>
              <a:t>The importance of the baseline finding is that neither of the PVTs were administered to S’s during this trial and thus it could not be determined how poorly S’s might have performed had they been given. It would appear that the invalid scoring S’s would have done just as badly during the baseline testing on the WMT and MSVT if they had been administered as they did during the </a:t>
            </a:r>
            <a:r>
              <a:rPr lang="en-US" sz="2800" dirty="0" err="1">
                <a:latin typeface="+mn-lt"/>
              </a:rPr>
              <a:t>lorazepam</a:t>
            </a:r>
            <a:r>
              <a:rPr lang="en-US" sz="2800" dirty="0">
                <a:latin typeface="+mn-lt"/>
              </a:rPr>
              <a:t> trial. Had such a finding been observed, then no “drug-related” explanation could be offered for such a failure, as no drug had been administered.</a:t>
            </a:r>
          </a:p>
          <a:p>
            <a:pPr marL="182880" defTabSz="5434096" fontAlgn="auto">
              <a:spcBef>
                <a:spcPts val="0"/>
              </a:spcBef>
              <a:spcAft>
                <a:spcPts val="1200"/>
              </a:spcAft>
              <a:defRPr/>
            </a:pPr>
            <a:r>
              <a:rPr lang="en-US" sz="2800" dirty="0">
                <a:latin typeface="+mn-lt"/>
              </a:rPr>
              <a:t>Note that of the 11 invalid S’s identified by the alternate validity methods, all 9 of the subjects who failed either the WMT or the MSVT, or both, were identified by these methods. Again, the key to these analyses is that the methods used were as accurate in finding invalid performance during baseline testing as well as placebo testing and, by definition, no active drug was given to subjects </a:t>
            </a:r>
            <a:r>
              <a:rPr lang="en-US" sz="2800" dirty="0" err="1">
                <a:latin typeface="+mn-lt"/>
              </a:rPr>
              <a:t>druing</a:t>
            </a:r>
            <a:r>
              <a:rPr lang="en-US" sz="2800" dirty="0">
                <a:latin typeface="+mn-lt"/>
              </a:rPr>
              <a:t> either of these trials.</a:t>
            </a:r>
          </a:p>
          <a:p>
            <a:pPr marL="182880" defTabSz="5434096" fontAlgn="auto">
              <a:spcBef>
                <a:spcPts val="0"/>
              </a:spcBef>
              <a:spcAft>
                <a:spcPts val="1200"/>
              </a:spcAft>
              <a:defRPr/>
            </a:pPr>
            <a:endParaRPr lang="en-US" sz="2800" dirty="0">
              <a:latin typeface="+mn-lt"/>
            </a:endParaRPr>
          </a:p>
        </p:txBody>
      </p:sp>
      <p:sp>
        <p:nvSpPr>
          <p:cNvPr id="22" name="TextBox 21"/>
          <p:cNvSpPr txBox="1"/>
          <p:nvPr/>
        </p:nvSpPr>
        <p:spPr>
          <a:xfrm>
            <a:off x="38404800" y="11887200"/>
            <a:ext cx="12344400" cy="12436475"/>
          </a:xfrm>
          <a:prstGeom prst="rect">
            <a:avLst/>
          </a:prstGeom>
          <a:solidFill>
            <a:schemeClr val="bg1"/>
          </a:solidFill>
          <a:ln w="76200">
            <a:solidFill>
              <a:srgbClr val="FF0000"/>
            </a:solidFill>
          </a:ln>
        </p:spPr>
        <p:txBody>
          <a:bodyPr>
            <a:spAutoFit/>
          </a:bodyPr>
          <a:lstStyle/>
          <a:p>
            <a:pPr algn="ctr" defTabSz="5434096" fontAlgn="auto">
              <a:spcBef>
                <a:spcPts val="0"/>
              </a:spcBef>
              <a:spcAft>
                <a:spcPts val="0"/>
              </a:spcAft>
              <a:defRPr/>
            </a:pPr>
            <a:r>
              <a:rPr lang="en-US" sz="3200" b="1" u="sng" dirty="0">
                <a:latin typeface="+mn-lt"/>
              </a:rPr>
              <a:t>DISCUSSION</a:t>
            </a:r>
            <a:endParaRPr lang="en-US" sz="2800" b="1" u="sng" dirty="0">
              <a:latin typeface="+mn-lt"/>
            </a:endParaRPr>
          </a:p>
          <a:p>
            <a:pPr marL="182880" defTabSz="5434096" fontAlgn="auto">
              <a:spcBef>
                <a:spcPts val="0"/>
              </a:spcBef>
              <a:spcAft>
                <a:spcPts val="0"/>
              </a:spcAft>
              <a:defRPr/>
            </a:pPr>
            <a:endParaRPr lang="en-US" sz="1400" dirty="0">
              <a:latin typeface="+mn-lt"/>
            </a:endParaRPr>
          </a:p>
          <a:p>
            <a:pPr marL="182880" defTabSz="5434096" fontAlgn="auto">
              <a:spcBef>
                <a:spcPts val="0"/>
              </a:spcBef>
              <a:spcAft>
                <a:spcPts val="1200"/>
              </a:spcAft>
              <a:defRPr/>
            </a:pPr>
            <a:r>
              <a:rPr lang="en-US" sz="2800" dirty="0">
                <a:latin typeface="+mn-lt"/>
              </a:rPr>
              <a:t>Loring et al. (2011) reported that of their study participants during </a:t>
            </a:r>
            <a:r>
              <a:rPr lang="en-US" sz="2800" dirty="0" err="1">
                <a:latin typeface="+mn-lt"/>
              </a:rPr>
              <a:t>lorazepam</a:t>
            </a:r>
            <a:r>
              <a:rPr lang="en-US" sz="2800" dirty="0">
                <a:latin typeface="+mn-lt"/>
              </a:rPr>
              <a:t> administration suffered such significant cognitive impairments that they resulted in failure on two well established PVTs. Furthermore, the study design was thought to have precluded the chances that the subjects’ failures were due to low motivation. Additional drug-related deficits were revealed on measures of reaction times and delayed recall. The authors noted that when publisher’s cut scores were used for determining in adequate effort was given, a substantial minority of S’s failed such tests and it was believed that the failure was caused by </a:t>
            </a:r>
            <a:r>
              <a:rPr lang="en-US" sz="2800" dirty="0" err="1">
                <a:latin typeface="+mn-lt"/>
              </a:rPr>
              <a:t>lorazepam</a:t>
            </a:r>
            <a:r>
              <a:rPr lang="en-US" sz="2800" dirty="0">
                <a:latin typeface="+mn-lt"/>
              </a:rPr>
              <a:t>, claiming that all of the failing S’s went on to perform normally with placebo.</a:t>
            </a:r>
          </a:p>
          <a:p>
            <a:pPr marL="182880" defTabSz="5434096" fontAlgn="auto">
              <a:spcBef>
                <a:spcPts val="0"/>
              </a:spcBef>
              <a:spcAft>
                <a:spcPts val="1200"/>
              </a:spcAft>
              <a:defRPr/>
            </a:pPr>
            <a:r>
              <a:rPr lang="en-US" sz="2800" dirty="0">
                <a:latin typeface="+mn-lt"/>
              </a:rPr>
              <a:t>Despite these authors’ claims (Loring et al., 2011), the current reanalysis of their data shows that invalid test scores from 40% of the S’s were obtained during not just the </a:t>
            </a:r>
            <a:r>
              <a:rPr lang="en-US" sz="2800" dirty="0" err="1">
                <a:latin typeface="+mn-lt"/>
              </a:rPr>
              <a:t>lorazepam</a:t>
            </a:r>
            <a:r>
              <a:rPr lang="en-US" sz="2800" dirty="0">
                <a:latin typeface="+mn-lt"/>
              </a:rPr>
              <a:t> trial, but also during baseline and placebo trials. Such a finding argues against the proposed reason for the S’s WMT failure and suggests that the WMT results were not “false positive” but “true positives” with respect o poor effort detection. </a:t>
            </a:r>
            <a:r>
              <a:rPr lang="en-US" sz="2800" b="1" dirty="0">
                <a:latin typeface="+mn-lt"/>
              </a:rPr>
              <a:t>The S’s low scores were more likely caused by low motivation. </a:t>
            </a:r>
            <a:r>
              <a:rPr lang="en-US" sz="2800" dirty="0">
                <a:latin typeface="+mn-lt"/>
              </a:rPr>
              <a:t>Figure 1 &amp; 2 show the results of these same S’s who earned nearly as low of scores during baseline and placebo trials as they did during drug administration. Such results can lead to inappropriate conclusions regarding the effects of </a:t>
            </a:r>
            <a:r>
              <a:rPr lang="en-US" sz="2800" dirty="0" err="1">
                <a:latin typeface="+mn-lt"/>
              </a:rPr>
              <a:t>lorazepam</a:t>
            </a:r>
            <a:r>
              <a:rPr lang="en-US" sz="2800" dirty="0">
                <a:latin typeface="+mn-lt"/>
              </a:rPr>
              <a:t> on cognition. When data were adequately cleaned for invalid scores, the effect of </a:t>
            </a:r>
            <a:r>
              <a:rPr lang="en-US" sz="2800" dirty="0" err="1">
                <a:latin typeface="+mn-lt"/>
              </a:rPr>
              <a:t>lorazepam</a:t>
            </a:r>
            <a:r>
              <a:rPr lang="en-US" sz="2800" dirty="0">
                <a:latin typeface="+mn-lt"/>
              </a:rPr>
              <a:t> on cognition was still evident, but reduced by nearly 50%. Also, a nearly nonexistent practice effect became evident once invalid scores were excluded. The magnitude of the practice effect exceed that of the drug effect. These data are an example of how RCT results can be distorted by S’s who are poorly motivated, despite being paid for their </a:t>
            </a:r>
            <a:r>
              <a:rPr lang="en-US" sz="2800" dirty="0" err="1">
                <a:latin typeface="+mn-lt"/>
              </a:rPr>
              <a:t>invlovement</a:t>
            </a:r>
            <a:r>
              <a:rPr lang="en-US" sz="2800" dirty="0">
                <a:latin typeface="+mn-lt"/>
              </a:rPr>
              <a:t>. Without proper design &amp; analysis, researchers may often conclude, incorrectly, hat they have a failed trial. It is recommended that future trials include PVTs/SVTs to avoid such a costly error.</a:t>
            </a:r>
          </a:p>
        </p:txBody>
      </p:sp>
      <p:sp>
        <p:nvSpPr>
          <p:cNvPr id="14966" name="TextBox 22"/>
          <p:cNvSpPr txBox="1">
            <a:spLocks noChangeArrowheads="1"/>
          </p:cNvSpPr>
          <p:nvPr/>
        </p:nvSpPr>
        <p:spPr bwMode="auto">
          <a:xfrm>
            <a:off x="639763" y="28803600"/>
            <a:ext cx="1555750" cy="646113"/>
          </a:xfrm>
          <a:prstGeom prst="rect">
            <a:avLst/>
          </a:prstGeom>
          <a:noFill/>
          <a:ln w="9525">
            <a:noFill/>
            <a:miter lim="800000"/>
            <a:headEnd/>
            <a:tailEnd/>
          </a:ln>
        </p:spPr>
        <p:txBody>
          <a:bodyPr>
            <a:spAutoFit/>
          </a:bodyPr>
          <a:lstStyle/>
          <a:p>
            <a:r>
              <a:rPr lang="en-US" sz="3600" b="1" u="sng">
                <a:latin typeface="Calibri" pitchFamily="34" charset="0"/>
              </a:rPr>
              <a:t>Table 1</a:t>
            </a:r>
            <a:endParaRPr lang="en-US" sz="3200" b="1" u="sng">
              <a:latin typeface="Calibri" pitchFamily="34" charset="0"/>
            </a:endParaRPr>
          </a:p>
        </p:txBody>
      </p:sp>
      <p:sp>
        <p:nvSpPr>
          <p:cNvPr id="14967" name="TextBox 23"/>
          <p:cNvSpPr txBox="1">
            <a:spLocks noChangeArrowheads="1"/>
          </p:cNvSpPr>
          <p:nvPr/>
        </p:nvSpPr>
        <p:spPr bwMode="auto">
          <a:xfrm>
            <a:off x="1066800" y="33909000"/>
            <a:ext cx="1706563" cy="646113"/>
          </a:xfrm>
          <a:prstGeom prst="rect">
            <a:avLst/>
          </a:prstGeom>
          <a:noFill/>
          <a:ln w="9525">
            <a:noFill/>
            <a:miter lim="800000"/>
            <a:headEnd/>
            <a:tailEnd/>
          </a:ln>
        </p:spPr>
        <p:txBody>
          <a:bodyPr wrap="none">
            <a:spAutoFit/>
          </a:bodyPr>
          <a:lstStyle/>
          <a:p>
            <a:r>
              <a:rPr lang="en-US" sz="3600" b="1" u="sng">
                <a:latin typeface="Calibri" pitchFamily="34" charset="0"/>
              </a:rPr>
              <a:t>Figure 1</a:t>
            </a:r>
            <a:endParaRPr lang="en-US" sz="3200" b="1" u="sng">
              <a:latin typeface="Calibri" pitchFamily="34" charset="0"/>
            </a:endParaRPr>
          </a:p>
        </p:txBody>
      </p:sp>
      <p:sp>
        <p:nvSpPr>
          <p:cNvPr id="14968" name="TextBox 24"/>
          <p:cNvSpPr txBox="1">
            <a:spLocks noChangeArrowheads="1"/>
          </p:cNvSpPr>
          <p:nvPr/>
        </p:nvSpPr>
        <p:spPr bwMode="auto">
          <a:xfrm>
            <a:off x="14173200" y="24963438"/>
            <a:ext cx="2286000" cy="646112"/>
          </a:xfrm>
          <a:prstGeom prst="rect">
            <a:avLst/>
          </a:prstGeom>
          <a:solidFill>
            <a:schemeClr val="bg1"/>
          </a:solidFill>
          <a:ln w="9525">
            <a:noFill/>
            <a:miter lim="800000"/>
            <a:headEnd/>
            <a:tailEnd/>
          </a:ln>
        </p:spPr>
        <p:txBody>
          <a:bodyPr>
            <a:spAutoFit/>
          </a:bodyPr>
          <a:lstStyle/>
          <a:p>
            <a:pPr algn="ctr"/>
            <a:r>
              <a:rPr lang="en-US" sz="3600" b="1" u="sng">
                <a:latin typeface="Calibri" pitchFamily="34" charset="0"/>
              </a:rPr>
              <a:t>Table 2</a:t>
            </a:r>
          </a:p>
        </p:txBody>
      </p:sp>
      <p:sp>
        <p:nvSpPr>
          <p:cNvPr id="14969" name="TextBox 25"/>
          <p:cNvSpPr txBox="1">
            <a:spLocks noChangeArrowheads="1"/>
          </p:cNvSpPr>
          <p:nvPr/>
        </p:nvSpPr>
        <p:spPr bwMode="auto">
          <a:xfrm>
            <a:off x="47366238" y="25238075"/>
            <a:ext cx="2163762" cy="646113"/>
          </a:xfrm>
          <a:prstGeom prst="rect">
            <a:avLst/>
          </a:prstGeom>
          <a:noFill/>
          <a:ln w="9525">
            <a:noFill/>
            <a:miter lim="800000"/>
            <a:headEnd/>
            <a:tailEnd/>
          </a:ln>
        </p:spPr>
        <p:txBody>
          <a:bodyPr>
            <a:spAutoFit/>
          </a:bodyPr>
          <a:lstStyle/>
          <a:p>
            <a:r>
              <a:rPr lang="en-US" sz="3600" b="1" u="sng">
                <a:latin typeface="Calibri" pitchFamily="34" charset="0"/>
              </a:rPr>
              <a:t>Figure 2</a:t>
            </a:r>
          </a:p>
        </p:txBody>
      </p:sp>
      <p:sp>
        <p:nvSpPr>
          <p:cNvPr id="14970" name="TextBox 26"/>
          <p:cNvSpPr txBox="1">
            <a:spLocks noChangeArrowheads="1"/>
          </p:cNvSpPr>
          <p:nvPr/>
        </p:nvSpPr>
        <p:spPr bwMode="auto">
          <a:xfrm>
            <a:off x="47274163" y="25968325"/>
            <a:ext cx="2743200" cy="2555875"/>
          </a:xfrm>
          <a:prstGeom prst="rect">
            <a:avLst/>
          </a:prstGeom>
          <a:noFill/>
          <a:ln w="9525">
            <a:noFill/>
            <a:miter lim="800000"/>
            <a:headEnd/>
            <a:tailEnd/>
          </a:ln>
        </p:spPr>
        <p:txBody>
          <a:bodyPr>
            <a:spAutoFit/>
          </a:bodyPr>
          <a:lstStyle/>
          <a:p>
            <a:r>
              <a:rPr lang="en-US" sz="3200" b="1">
                <a:latin typeface="Calibri" pitchFamily="34" charset="0"/>
              </a:rPr>
              <a:t>Scatterplot of scores for the 3 separate conditions by validity status</a:t>
            </a:r>
          </a:p>
        </p:txBody>
      </p:sp>
      <p:sp>
        <p:nvSpPr>
          <p:cNvPr id="14971" name="TextBox 27"/>
          <p:cNvSpPr txBox="1">
            <a:spLocks noChangeArrowheads="1"/>
          </p:cNvSpPr>
          <p:nvPr/>
        </p:nvSpPr>
        <p:spPr bwMode="auto">
          <a:xfrm>
            <a:off x="38404800" y="457200"/>
            <a:ext cx="12436475" cy="2492375"/>
          </a:xfrm>
          <a:prstGeom prst="rect">
            <a:avLst/>
          </a:prstGeom>
          <a:solidFill>
            <a:schemeClr val="bg1"/>
          </a:solidFill>
          <a:ln w="76200">
            <a:solidFill>
              <a:srgbClr val="FF0000"/>
            </a:solidFill>
            <a:miter lim="800000"/>
            <a:headEnd/>
            <a:tailEnd/>
          </a:ln>
        </p:spPr>
        <p:txBody>
          <a:bodyPr>
            <a:spAutoFit/>
          </a:bodyPr>
          <a:lstStyle/>
          <a:p>
            <a:pPr algn="ctr"/>
            <a:r>
              <a:rPr lang="en-US" sz="3600" b="1" u="sng">
                <a:latin typeface="Calibri" pitchFamily="34" charset="0"/>
              </a:rPr>
              <a:t>DISCLOSURES</a:t>
            </a:r>
          </a:p>
          <a:p>
            <a:pPr algn="ctr"/>
            <a:endParaRPr lang="en-US" sz="2400" b="1" u="sng">
              <a:latin typeface="Calibri" pitchFamily="34" charset="0"/>
            </a:endParaRPr>
          </a:p>
          <a:p>
            <a:r>
              <a:rPr lang="en-US" sz="2400">
                <a:latin typeface="Calibri" pitchFamily="34" charset="0"/>
              </a:rPr>
              <a:t>Funding for the original study was provided by GlaxoSmithKline.  Drs. Loring, Finney, &amp; Meador, and Mr. Parfitt, have received research support from GlaxoSmithKline. Additional funding was provided to Dr. Rohling for this re-analysis by CNS Vital Signs.</a:t>
            </a:r>
          </a:p>
          <a:p>
            <a:endParaRPr lang="en-US" sz="2400">
              <a:latin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3094</TotalTime>
  <Words>3271</Words>
  <Application>Microsoft Office PowerPoint</Application>
  <PresentationFormat>Custom</PresentationFormat>
  <Paragraphs>489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Georgia</vt:lpstr>
      <vt:lpstr>Wingdings</vt:lpstr>
      <vt:lpstr>Office Theme</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Martin L. Rohling</dc:creator>
  <cp:lastModifiedBy>David Loring</cp:lastModifiedBy>
  <cp:revision>227</cp:revision>
  <dcterms:created xsi:type="dcterms:W3CDTF">2013-05-24T16:41:04Z</dcterms:created>
  <dcterms:modified xsi:type="dcterms:W3CDTF">2020-05-14T11:18:59Z</dcterms:modified>
</cp:coreProperties>
</file>