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3" r:id="rId2"/>
  </p:sldMasterIdLst>
  <p:notesMasterIdLst>
    <p:notesMasterId r:id="rId31"/>
  </p:notesMasterIdLst>
  <p:handoutMasterIdLst>
    <p:handoutMasterId r:id="rId32"/>
  </p:handoutMasterIdLst>
  <p:sldIdLst>
    <p:sldId id="289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297" r:id="rId14"/>
    <p:sldId id="290" r:id="rId15"/>
    <p:sldId id="291" r:id="rId16"/>
    <p:sldId id="295" r:id="rId17"/>
    <p:sldId id="292" r:id="rId18"/>
    <p:sldId id="296" r:id="rId19"/>
    <p:sldId id="293" r:id="rId20"/>
    <p:sldId id="294" r:id="rId21"/>
    <p:sldId id="282" r:id="rId22"/>
    <p:sldId id="259" r:id="rId23"/>
    <p:sldId id="271" r:id="rId24"/>
    <p:sldId id="283" r:id="rId25"/>
    <p:sldId id="284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4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3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9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47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11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0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1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6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5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PORTFOLIO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Nadine Kaslow, PhD, ABPP</a:t>
            </a:r>
          </a:p>
        </p:txBody>
      </p:sp>
    </p:spTree>
    <p:extLst>
      <p:ext uri="{BB962C8B-B14F-4D97-AF65-F5344CB8AC3E}">
        <p14:creationId xmlns:p14="http://schemas.microsoft.com/office/powerpoint/2010/main" val="219096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Reputation (national/international)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Garnering a continuous record	of peer-reviewed publications in the	field of education with some as primary author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Organizing educational workshops at national venues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Being an invited author of	 chapters in major textbooks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Providing invited education-based presentations at peer institution nationally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a consultant, peer reviewer or site visitor for development/assessment of clinical and scientific training 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Participating as lecturing	faculty	in CME	workshops with a national audience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Having sustained membership on national curriculum committees or initiatives 	</a:t>
            </a:r>
          </a:p>
        </p:txBody>
      </p:sp>
    </p:spTree>
    <p:extLst>
      <p:ext uri="{BB962C8B-B14F-4D97-AF65-F5344CB8AC3E}">
        <p14:creationId xmlns:p14="http://schemas.microsoft.com/office/powerpoint/2010/main" val="2044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Leadership (national/international)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	PI on elite national education	grants	(e.g.,	T32)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Garnering	a continuous record	of peer-reviewed publications in the	field of education with some as first or senior author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Chairing major national educational committees, initiatives, or	curricula development efforts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Leading national educational initiatives or curricula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	editor of widely used	textbooks or other prominent teaching aids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Earning prestigious teaching or mentoring awards from national societies if limited number of awardees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Giving multiple invited keynote presentations at	national meetings whose primary purpose is education	</a:t>
            </a:r>
          </a:p>
        </p:txBody>
      </p:sp>
    </p:spTree>
    <p:extLst>
      <p:ext uri="{BB962C8B-B14F-4D97-AF65-F5344CB8AC3E}">
        <p14:creationId xmlns:p14="http://schemas.microsoft.com/office/powerpoint/2010/main" val="280174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PORTFOLIO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Adriana Hermida, MD</a:t>
            </a:r>
          </a:p>
        </p:txBody>
      </p:sp>
    </p:spTree>
    <p:extLst>
      <p:ext uri="{BB962C8B-B14F-4D97-AF65-F5344CB8AC3E}">
        <p14:creationId xmlns:p14="http://schemas.microsoft.com/office/powerpoint/2010/main" val="262787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i="1" dirty="0">
                <a:solidFill>
                  <a:schemeClr val="tx1"/>
                </a:solidFill>
              </a:rPr>
              <a:t>Teaching is an essential element of the academic mission of the School of Medicine and of a candidate's credentials for senior faculty appointment or promotion on the tenure, clinical and medical educator and service tracks and sometimes on the research track. </a:t>
            </a:r>
            <a:r>
              <a:rPr lang="en-US" sz="2400" b="1" i="1" dirty="0">
                <a:solidFill>
                  <a:schemeClr val="tx1"/>
                </a:solidFill>
              </a:rPr>
              <a:t>All candidates who are proposed for appointment or promotion</a:t>
            </a:r>
            <a:r>
              <a:rPr lang="en-US" sz="2400" i="1" dirty="0">
                <a:solidFill>
                  <a:schemeClr val="tx1"/>
                </a:solidFill>
              </a:rPr>
              <a:t> in the School of Medicine are required to document their teaching activities and evaluations in a teaching portfolio. </a:t>
            </a:r>
          </a:p>
        </p:txBody>
      </p:sp>
    </p:spTree>
    <p:extLst>
      <p:ext uri="{BB962C8B-B14F-4D97-AF65-F5344CB8AC3E}">
        <p14:creationId xmlns:p14="http://schemas.microsoft.com/office/powerpoint/2010/main" val="102046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did you decide on letters of support for the Teaching Portfolio?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456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Former residents/students you stay in touch with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Residency and Psychology Training Program Director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Director of Medical Student Education or Director of Practicum Training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6 letters of support (Asked for 8 to ensure you receive 6)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/>
              <a:t>Your teaching style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/>
              <a:t>Impact you had in their career 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/>
              <a:t>Impact on a personal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4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did you decide on letters of support for the Teaching Portfolio?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456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Address letters to either you or or your Department Chair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Not from current students!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Ask that they be on letterhead and signed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4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types of documents did you include in your Teaching Portfolio?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Teaching statement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Add any teaching interaction you have!!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Bedside teaching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Case conferences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Small group teaching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All the lectures you give (hours/year)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24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types of documents did you include in your Teaching Portfolio?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Assessment of Teaching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Evaluations medical students/practicum students/interns/residents /fellows (representation of all the years of teaching and how you improved your skills)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Evaluations from National/ International talks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Sample Teaching material 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1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do you highlight your unique education contributions?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My area of expertise</a:t>
            </a:r>
          </a:p>
          <a:p>
            <a:pPr lvl="1">
              <a:buFont typeface="Wingdings" pitchFamily="2" charset="2"/>
              <a:buChar char="Ø"/>
            </a:pP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Geriatric Psychiatry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ECT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600" dirty="0"/>
              <a:t>What is your niche?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C5F23-B782-4549-A4F4-B9A61825678A}"/>
              </a:ext>
            </a:extLst>
          </p:cNvPr>
          <p:cNvSpPr txBox="1"/>
          <p:nvPr/>
        </p:nvSpPr>
        <p:spPr>
          <a:xfrm>
            <a:off x="2146852" y="31142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84B9-5116-B54A-9EC2-60863D0B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8AE61-5979-5747-BC53-76129454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TOTAL 50 PAGES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All you add in the TP must match in your CV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Templated updated March 2017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8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Teaching philosophy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Institutional teaching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Regional teaching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National teaching activities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Prepared or edited teaching materials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Teaching/education awards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Public Service/Activities Oriented to Education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3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PORTFOLIO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TANJA </a:t>
            </a:r>
            <a:r>
              <a:rPr lang="en-US" dirty="0" err="1"/>
              <a:t>jOVANOVIC</a:t>
            </a:r>
            <a:r>
              <a:rPr lang="en-US" dirty="0"/>
              <a:t>, PHD</a:t>
            </a:r>
          </a:p>
        </p:txBody>
      </p:sp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did you decide on letters of support for the Teaching Portfolio?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Can only include 6 letters (none from current students)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Director of Graduate Studies (Malu Tansey)—she attended a lecture before writing the letter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Two by faculty who direct courses in which I gave a lecture (one to MDs and one to PhD students)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One by a previous postdoc mentee who is currently Assistant Professor at a different institution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One by a previous trainee who is now in graduate school</a:t>
            </a:r>
          </a:p>
          <a:p>
            <a:pPr marL="457200" indent="-45720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13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types of documents did you include in your Teaching Portfolio?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Listed teaching activities from CV—lectures, thesis committees, trainees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Student evaluations from lectures/courses (some hand written comments)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Letters of support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Syllabus for course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Wanted to include manual, but didn’t have room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630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/>
              <a:t>How did </a:t>
            </a:r>
            <a:r>
              <a:rPr lang="en-US" dirty="0"/>
              <a:t>you highlight your unique education contributions?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As a full-time researcher, I did not have a lot of classroom teaching—emphasized mentorships and where past trainees are now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Included invited presentations, workshops, “brown bag” lectures, and CME conference presentations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Membership of education committees (ACNP Education and Training Committee), as well as PhD/Thesis committees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Outstanding mentor award</a:t>
            </a:r>
          </a:p>
        </p:txBody>
      </p:sp>
    </p:spTree>
    <p:extLst>
      <p:ext uri="{BB962C8B-B14F-4D97-AF65-F5344CB8AC3E}">
        <p14:creationId xmlns:p14="http://schemas.microsoft.com/office/powerpoint/2010/main" val="298462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PORTFOLIO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Andrew C. Furman, MD</a:t>
            </a:r>
          </a:p>
        </p:txBody>
      </p:sp>
    </p:spTree>
    <p:extLst>
      <p:ext uri="{BB962C8B-B14F-4D97-AF65-F5344CB8AC3E}">
        <p14:creationId xmlns:p14="http://schemas.microsoft.com/office/powerpoint/2010/main" val="82030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058401" cy="145075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did you decide on letters of support for the Teaching Portfolio?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-Letters from senior educators that know your teaching well- Education Deans, Vice-Chairs for Education, Program Directors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-Letters from former trainees that are currently in academia.  The higher ranking the better.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-Unsolicited letters from former trainees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-If you teach trainees at various levels, include an assortment- e.g. former medical student, former resident, </a:t>
            </a:r>
            <a:r>
              <a:rPr lang="en-US" sz="2400" dirty="0" err="1"/>
              <a:t>etc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 NO CURRENT TRAINEES!</a:t>
            </a:r>
          </a:p>
        </p:txBody>
      </p:sp>
    </p:spTree>
    <p:extLst>
      <p:ext uri="{BB962C8B-B14F-4D97-AF65-F5344CB8AC3E}">
        <p14:creationId xmlns:p14="http://schemas.microsoft.com/office/powerpoint/2010/main" val="213304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types of documents did you include in your Teaching Portfolio?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-</a:t>
            </a:r>
            <a:r>
              <a:rPr lang="en-US" sz="2400" dirty="0"/>
              <a:t>Follow the template!!!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-Course outlines (for courses, not simply classes), PowerPoints that represent your teaching well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-Very important to include OBJECTIVE measures of teaching.  Start to collect this data asap.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-Teaching Portfolio must mirror, EXACTLY, your CV, but only include teaching/education endeavors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0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/>
              <a:t>How did </a:t>
            </a:r>
            <a:r>
              <a:rPr lang="en-US" dirty="0"/>
              <a:t>you highlight your unique education contributions?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-Included letters from the various settings that I teach in- Med School, Department of Psychiatry, College, Psychoanalytic Institute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-Included descriptions of the nature of the educational work- in addition to listing the work- you can also describe it in a short paragraph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-Included course materials to give a sample of the nature of your teaching</a:t>
            </a:r>
          </a:p>
        </p:txBody>
      </p:sp>
    </p:spTree>
    <p:extLst>
      <p:ext uri="{BB962C8B-B14F-4D97-AF65-F5344CB8AC3E}">
        <p14:creationId xmlns:p14="http://schemas.microsoft.com/office/powerpoint/2010/main" val="388266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7959B-E145-BE43-9452-B6A3A209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FCAP Things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63A97-CADF-F542-865F-E1DD7B9A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-Remember: International/National&gt;Regional&gt;Institutional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-Leadership is important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-Course leadership is looked at, not just what/how many lectures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-TP and CV must match, but only include educational things in TP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-Describe your role in courses, mentorship,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-You will be asked to list your mentees.  Your role needs to be described- it is NOT every resident you have supervised/taught.  These should only be trainees that you worked with closely, were actively involved in their career, and interacted with over a significant period of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3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Courses and Self-instructional Activities Taken to Improve Teaching Skills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Supporting Materials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Letters of support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Assessment of teaching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Sample teaching materials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2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Involvement (institutional/regional)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Teaching/mentoring trainees in the context of patient care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Delivering occasional lectures for a course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Participating in regular small group teaching sessions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a member of thesis committees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Providing patient group or community education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Sharing new scholarly approaches with community or referring physicians</a:t>
            </a:r>
          </a:p>
          <a:p>
            <a:pPr marL="201168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7908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Achievement (institutional/regional)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Receiving a Division or Department teaching award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Regularly participating in teaching at least one course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Assistant/Associate Director of accredited training or graduate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Medical Student Society Advisor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Leading regular small group teaching sessions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Delivering invited educational lectures in regional CME courses or grand rounds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Advising (mentoring) PhD students, postdoctoral fellows, and other trainees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Mentoring	 visiting scholars or clinicians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Director of an educational program within the SOM</a:t>
            </a:r>
          </a:p>
        </p:txBody>
      </p:sp>
    </p:spTree>
    <p:extLst>
      <p:ext uri="{BB962C8B-B14F-4D97-AF65-F5344CB8AC3E}">
        <p14:creationId xmlns:p14="http://schemas.microsoft.com/office/powerpoint/2010/main" val="369492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Reputation (institutional/regional)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Developing and leading a School or University course or teaching in multiple courses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Serving as Director of accredited training or graduate medical 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Serving as Graduate Program Director/Director of Graduate Studies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Medical Student Society Leader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on SOM Executive Curriculum Committee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	Director of an	accredited Allied Health training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Developing or directing regional courses	or CME	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Earning a School, University, or regional teaching award or multiple departmental awards	</a:t>
            </a:r>
          </a:p>
        </p:txBody>
      </p:sp>
    </p:spTree>
    <p:extLst>
      <p:ext uri="{BB962C8B-B14F-4D97-AF65-F5344CB8AC3E}">
        <p14:creationId xmlns:p14="http://schemas.microsoft.com/office/powerpoint/2010/main" val="209760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Leadership (institutional/regional)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Serving as	Assistant, Associate or Executive  Associate	Dean for Education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Leading school-wide accreditation effort</a:t>
            </a:r>
          </a:p>
        </p:txBody>
      </p:sp>
    </p:spTree>
    <p:extLst>
      <p:ext uri="{BB962C8B-B14F-4D97-AF65-F5344CB8AC3E}">
        <p14:creationId xmlns:p14="http://schemas.microsoft.com/office/powerpoint/2010/main" val="74626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Involvement (national/international)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Contributing to a	major	textbook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Coauthoring education-related publications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Contributing to educational materials that are used on a national level	such as videos, manuals, blogs, and other	teaching aids		</a:t>
            </a:r>
          </a:p>
        </p:txBody>
      </p:sp>
    </p:spTree>
    <p:extLst>
      <p:ext uri="{BB962C8B-B14F-4D97-AF65-F5344CB8AC3E}">
        <p14:creationId xmlns:p14="http://schemas.microsoft.com/office/powerpoint/2010/main" val="230289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930B-0E3D-C54C-A8CA-2A9E81A8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Benchmarks – Achievement (national/international)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387-DF19-8541-903D-5367F892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Developing educational	materials that	are used on a national level such as videos, manuals, blogs, and other teaching aids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in a non-PI leadership role on educational grants to the University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Teaching occasionally at a national course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Serving as editor of an education-related manual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Providing educational appearances for national media outlets</a:t>
            </a:r>
          </a:p>
        </p:txBody>
      </p:sp>
    </p:spTree>
    <p:extLst>
      <p:ext uri="{BB962C8B-B14F-4D97-AF65-F5344CB8AC3E}">
        <p14:creationId xmlns:p14="http://schemas.microsoft.com/office/powerpoint/2010/main" val="86313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24EA9C-70A4-43E8-A40F-9E8D971C57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1048</Words>
  <Application>Microsoft Office PowerPoint</Application>
  <PresentationFormat>Widescreen</PresentationFormat>
  <Paragraphs>155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Retrospect</vt:lpstr>
      <vt:lpstr>TEACHING PORTFOLIO</vt:lpstr>
      <vt:lpstr>SOM Template</vt:lpstr>
      <vt:lpstr>SOM Template</vt:lpstr>
      <vt:lpstr>Teaching Benchmarks – Involvement (institutional/regional)</vt:lpstr>
      <vt:lpstr>Teaching Benchmarks – Achievement (institutional/regional)</vt:lpstr>
      <vt:lpstr>Teaching Benchmarks – Reputation (institutional/regional)</vt:lpstr>
      <vt:lpstr>Teaching Benchmarks – Leadership (institutional/regional)</vt:lpstr>
      <vt:lpstr>Teaching Benchmarks – Involvement (national/international)</vt:lpstr>
      <vt:lpstr>Teaching Benchmarks – Achievement (national/international)</vt:lpstr>
      <vt:lpstr>Teaching Benchmarks – Reputation (national/international)</vt:lpstr>
      <vt:lpstr>Teaching Benchmarks – Leadership (national/international)</vt:lpstr>
      <vt:lpstr>TEACHING PORTFOLIO</vt:lpstr>
      <vt:lpstr>Background</vt:lpstr>
      <vt:lpstr> How did you decide on letters of support for the Teaching Portfolio?</vt:lpstr>
      <vt:lpstr> How did you decide on letters of support for the Teaching Portfolio?</vt:lpstr>
      <vt:lpstr> What types of documents did you include in your Teaching Portfolio?</vt:lpstr>
      <vt:lpstr> What types of documents did you include in your Teaching Portfolio?</vt:lpstr>
      <vt:lpstr> How do you highlight your unique education contributions?</vt:lpstr>
      <vt:lpstr>Other Important Information</vt:lpstr>
      <vt:lpstr>TEACHING PORTFOLIO</vt:lpstr>
      <vt:lpstr> How did you decide on letters of support for the Teaching Portfolio?</vt:lpstr>
      <vt:lpstr> What types of documents did you include in your Teaching Portfolio?</vt:lpstr>
      <vt:lpstr> How did you highlight your unique education contributions?</vt:lpstr>
      <vt:lpstr>TEACHING PORTFOLIO</vt:lpstr>
      <vt:lpstr> How did you decide on letters of support for the Teaching Portfolio?</vt:lpstr>
      <vt:lpstr> What types of documents did you include in your Teaching Portfolio?</vt:lpstr>
      <vt:lpstr> How did you highlight your unique education contributions?</vt:lpstr>
      <vt:lpstr>FCAP Things to Remember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2017-02-11T22:01:22Z</dcterms:created>
  <dcterms:modified xsi:type="dcterms:W3CDTF">2018-02-07T16:14:10Z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TC034605589991</vt:lpwstr>
  </property>
</Properties>
</file>