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8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15862D-8E2F-4DC3-8E0C-BD7FA5A8D4DB}" v="20" dt="2023-12-17T23:06:15.9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BCB7F-1D23-4E4E-B40D-3EB76C4BE031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81CB7-4170-4A75-BC97-DE35D0EB4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690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BCB7F-1D23-4E4E-B40D-3EB76C4BE031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81CB7-4170-4A75-BC97-DE35D0EB4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66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BCB7F-1D23-4E4E-B40D-3EB76C4BE031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81CB7-4170-4A75-BC97-DE35D0EB4FBE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8561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BCB7F-1D23-4E4E-B40D-3EB76C4BE031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81CB7-4170-4A75-BC97-DE35D0EB4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80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BCB7F-1D23-4E4E-B40D-3EB76C4BE031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81CB7-4170-4A75-BC97-DE35D0EB4FBE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13683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BCB7F-1D23-4E4E-B40D-3EB76C4BE031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81CB7-4170-4A75-BC97-DE35D0EB4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848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BCB7F-1D23-4E4E-B40D-3EB76C4BE031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81CB7-4170-4A75-BC97-DE35D0EB4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125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BCB7F-1D23-4E4E-B40D-3EB76C4BE031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81CB7-4170-4A75-BC97-DE35D0EB4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83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BCB7F-1D23-4E4E-B40D-3EB76C4BE031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81CB7-4170-4A75-BC97-DE35D0EB4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76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BCB7F-1D23-4E4E-B40D-3EB76C4BE031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81CB7-4170-4A75-BC97-DE35D0EB4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94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BCB7F-1D23-4E4E-B40D-3EB76C4BE031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81CB7-4170-4A75-BC97-DE35D0EB4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551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BCB7F-1D23-4E4E-B40D-3EB76C4BE031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81CB7-4170-4A75-BC97-DE35D0EB4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84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BCB7F-1D23-4E4E-B40D-3EB76C4BE031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81CB7-4170-4A75-BC97-DE35D0EB4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296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BCB7F-1D23-4E4E-B40D-3EB76C4BE031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81CB7-4170-4A75-BC97-DE35D0EB4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236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BCB7F-1D23-4E4E-B40D-3EB76C4BE031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81CB7-4170-4A75-BC97-DE35D0EB4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42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BCB7F-1D23-4E4E-B40D-3EB76C4BE031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81CB7-4170-4A75-BC97-DE35D0EB4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57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BCB7F-1D23-4E4E-B40D-3EB76C4BE031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0581CB7-4170-4A75-BC97-DE35D0EB4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313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microsoft.com/office/2007/relationships/media" Target="../media/media2.m4a"/><Relationship Id="rId7" Type="http://schemas.openxmlformats.org/officeDocument/2006/relationships/hyperlink" Target="mailto:tiffney.stringer@emory.edu" TargetMode="External"/><Relationship Id="rId12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med.emory.edu/education/cme/" TargetMode="Externa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jpeg"/><Relationship Id="rId4" Type="http://schemas.openxmlformats.org/officeDocument/2006/relationships/audio" Target="../media/media2.m4a"/><Relationship Id="rId9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microsoft.com/office/2007/relationships/media" Target="../media/media4.m4a"/><Relationship Id="rId7" Type="http://schemas.openxmlformats.org/officeDocument/2006/relationships/hyperlink" Target="mailto:tiffney.stringer@emory.edu" TargetMode="External"/><Relationship Id="rId12" Type="http://schemas.openxmlformats.org/officeDocument/2006/relationships/image" Target="../media/image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s://med.emory.edu/education/cme/" TargetMode="Externa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jpeg"/><Relationship Id="rId4" Type="http://schemas.openxmlformats.org/officeDocument/2006/relationships/audio" Target="../media/media4.m4a"/><Relationship Id="rId9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DC261E0-5B3B-F7E7-0797-7737176957D0}"/>
              </a:ext>
            </a:extLst>
          </p:cNvPr>
          <p:cNvSpPr txBox="1"/>
          <p:nvPr/>
        </p:nvSpPr>
        <p:spPr>
          <a:xfrm>
            <a:off x="571500" y="342900"/>
            <a:ext cx="5358895" cy="58340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ctr">
              <a:lnSpc>
                <a:spcPct val="90000"/>
              </a:lnSpc>
            </a:pPr>
            <a:r>
              <a:rPr lang="en-US" sz="1500" b="1" dirty="0"/>
              <a:t>TEXT ATTENDANCE</a:t>
            </a:r>
          </a:p>
          <a:p>
            <a:pPr>
              <a:lnSpc>
                <a:spcPct val="90000"/>
              </a:lnSpc>
            </a:pPr>
            <a:endParaRPr lang="en-US" sz="1500" b="1" dirty="0">
              <a:solidFill>
                <a:srgbClr val="C00000"/>
              </a:solidFill>
              <a:effectLst/>
            </a:endParaRPr>
          </a:p>
          <a:p>
            <a:pPr>
              <a:lnSpc>
                <a:spcPct val="90000"/>
              </a:lnSpc>
            </a:pPr>
            <a:r>
              <a:rPr lang="en-US" sz="1500" b="1" dirty="0">
                <a:solidFill>
                  <a:srgbClr val="C00000"/>
                </a:solidFill>
                <a:effectLst/>
              </a:rPr>
              <a:t>*FIRST TIME USERS ONLY!</a:t>
            </a:r>
            <a:endParaRPr lang="en-US" sz="1500" dirty="0">
              <a:solidFill>
                <a:srgbClr val="C00000"/>
              </a:solidFill>
              <a:effectLst/>
            </a:endParaRP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effectLst/>
              </a:rPr>
              <a:t>Send a text to </a:t>
            </a:r>
            <a:r>
              <a:rPr lang="en-US" sz="1500" b="1" dirty="0">
                <a:solidFill>
                  <a:srgbClr val="C00000"/>
                </a:solidFill>
                <a:effectLst/>
              </a:rPr>
              <a:t>(833) 705-1500 </a:t>
            </a:r>
            <a:r>
              <a:rPr lang="en-US" sz="1500" dirty="0">
                <a:effectLst/>
              </a:rPr>
              <a:t>with just your </a:t>
            </a:r>
            <a:r>
              <a:rPr lang="en-US" sz="1500" b="1" dirty="0">
                <a:solidFill>
                  <a:srgbClr val="C00000"/>
                </a:solidFill>
                <a:effectLst/>
              </a:rPr>
              <a:t>Email Address</a:t>
            </a:r>
            <a:r>
              <a:rPr lang="en-US" sz="1500" dirty="0">
                <a:solidFill>
                  <a:srgbClr val="C00000"/>
                </a:solidFill>
                <a:effectLst/>
              </a:rPr>
              <a:t> </a:t>
            </a:r>
            <a:r>
              <a:rPr lang="en-US" sz="1500" dirty="0">
                <a:effectLst/>
              </a:rPr>
              <a:t>that is connected to your existing Online Profile. This will create an account and connect your responses to your profile. This is a one-time set-up. </a:t>
            </a:r>
            <a:r>
              <a:rPr lang="en-US" sz="1500" b="1" dirty="0">
                <a:effectLst/>
              </a:rPr>
              <a:t>(Skip if you have already texted in a CME activity accredited by Emory School of Medicine). </a:t>
            </a: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C00000"/>
                </a:solidFill>
                <a:effectLst/>
              </a:rPr>
              <a:t>ACTIVATED ACCOUNT!</a:t>
            </a:r>
            <a:endParaRPr lang="en-US" sz="1500" dirty="0">
              <a:solidFill>
                <a:srgbClr val="C00000"/>
              </a:solidFill>
              <a:effectLst/>
            </a:endParaRP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500" b="1" dirty="0">
                <a:effectLst/>
              </a:rPr>
              <a:t>Once you receive a reply that your account has been found, you can now begin using the Text Messaging service. </a:t>
            </a:r>
            <a:endParaRPr lang="en-US" sz="1500" dirty="0">
              <a:effectLst/>
            </a:endParaRP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500" dirty="0">
              <a:effectLst/>
            </a:endParaRP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1500" b="1" dirty="0">
                <a:solidFill>
                  <a:srgbClr val="C00000"/>
                </a:solidFill>
              </a:rPr>
              <a:t> TO</a:t>
            </a:r>
            <a:r>
              <a:rPr lang="en-US" sz="1500" b="1" dirty="0">
                <a:solidFill>
                  <a:srgbClr val="C00000"/>
                </a:solidFill>
                <a:effectLst/>
              </a:rPr>
              <a:t> CLAIM CREDIT: (TIME SENSITIVE)</a:t>
            </a:r>
            <a:r>
              <a:rPr lang="en-US" sz="1500" b="1" dirty="0">
                <a:solidFill>
                  <a:srgbClr val="C00000"/>
                </a:solidFill>
              </a:rPr>
              <a:t> </a:t>
            </a:r>
            <a:r>
              <a:rPr lang="en-US" sz="1500" b="1" dirty="0">
                <a:solidFill>
                  <a:srgbClr val="C00000"/>
                </a:solidFill>
                <a:effectLst/>
              </a:rPr>
              <a:t>COMPLETE </a:t>
            </a:r>
            <a:r>
              <a:rPr lang="en-US" sz="1500" b="1" dirty="0">
                <a:solidFill>
                  <a:srgbClr val="C00000"/>
                </a:solidFill>
              </a:rPr>
              <a:t>WITHIN 7 BUSINESS DAYS</a:t>
            </a:r>
            <a:endParaRPr lang="en-US" sz="1500" b="1" dirty="0">
              <a:solidFill>
                <a:srgbClr val="C00000"/>
              </a:solidFill>
              <a:effectLst/>
              <a:ea typeface="Calibri"/>
              <a:cs typeface="Calibri"/>
            </a:endParaRPr>
          </a:p>
          <a:p>
            <a:pPr marL="457200" marR="0" indent="-3429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500" b="1" dirty="0">
                <a:solidFill>
                  <a:srgbClr val="C00000"/>
                </a:solidFill>
              </a:rPr>
              <a:t>Text “Attend (Session ID #)” to</a:t>
            </a:r>
            <a:r>
              <a:rPr lang="en-US" sz="1500" b="1" i="1" dirty="0">
                <a:solidFill>
                  <a:srgbClr val="C00000"/>
                </a:solidFill>
              </a:rPr>
              <a:t> (833) 705-1500</a:t>
            </a:r>
            <a:r>
              <a:rPr lang="en-US" sz="1500" i="1" dirty="0"/>
              <a:t>.</a:t>
            </a:r>
          </a:p>
          <a:p>
            <a:pPr marL="457200" marR="0" indent="-3429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500" dirty="0"/>
              <a:t> You will receive a “Reply Confirmation” with the Event Name upon successful completion of your response.</a:t>
            </a:r>
          </a:p>
          <a:p>
            <a:pPr marL="457200" indent="-342900">
              <a:lnSpc>
                <a:spcPct val="9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500" dirty="0">
                <a:effectLst/>
              </a:rPr>
              <a:t>Your attendance will be im</a:t>
            </a:r>
            <a:r>
              <a:rPr lang="en-US" sz="1500" dirty="0"/>
              <a:t>mediately recorded and readily available. </a:t>
            </a:r>
            <a:r>
              <a:rPr lang="en-US" sz="1500" b="1" dirty="0"/>
              <a:t>Go to </a:t>
            </a:r>
            <a:r>
              <a:rPr lang="en-US" sz="1500" b="1" dirty="0">
                <a:hlinkClick r:id="rId6"/>
              </a:rPr>
              <a:t>https://med.emory.edu/education/cme/</a:t>
            </a:r>
            <a:r>
              <a:rPr lang="en-US" sz="1500" b="1" dirty="0"/>
              <a:t> to access your CME activity online profile and transcript history.</a:t>
            </a:r>
          </a:p>
          <a:p>
            <a:pPr marL="114300" marR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endParaRPr lang="en-US" sz="1500" b="1" dirty="0"/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500" b="1" dirty="0"/>
              <a:t>Questions? Email: </a:t>
            </a:r>
            <a:r>
              <a:rPr lang="en-US" sz="1500" b="1" dirty="0">
                <a:hlinkClick r:id="rId7"/>
              </a:rPr>
              <a:t>tiffney.stringer@emory.edu</a:t>
            </a:r>
            <a:endParaRPr lang="en-US" sz="1500" b="1" dirty="0"/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endParaRPr lang="en-US" sz="1500" b="1" dirty="0"/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endParaRPr lang="en-US" sz="1500" b="1" dirty="0"/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500" dirty="0"/>
              <a:t>Emory Continuing Medical Education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500" dirty="0"/>
              <a:t>phone: (404) 727-3612</a:t>
            </a: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500" dirty="0">
              <a:effectLst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500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pic>
        <p:nvPicPr>
          <p:cNvPr id="10" name="Picture 9" descr="Mobile phone and text message bubbles">
            <a:extLst>
              <a:ext uri="{FF2B5EF4-FFF2-40B4-BE49-F238E27FC236}">
                <a16:creationId xmlns:a16="http://schemas.microsoft.com/office/drawing/2014/main" id="{8C53F31C-2386-4416-6DE5-081353DA42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1" r="12945" b="-1"/>
          <a:stretch/>
        </p:blipFill>
        <p:spPr>
          <a:xfrm>
            <a:off x="8776697" y="2832320"/>
            <a:ext cx="3429000" cy="3300758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pic>
        <p:nvPicPr>
          <p:cNvPr id="7" name="Picture 6" descr="A picture containing building, window, house, architecture&#10;&#10;Description automatically generated">
            <a:extLst>
              <a:ext uri="{FF2B5EF4-FFF2-40B4-BE49-F238E27FC236}">
                <a16:creationId xmlns:a16="http://schemas.microsoft.com/office/drawing/2014/main" id="{8A1E5CE8-1B8B-9E3F-851E-6B37FF4A0A7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" r="1861" b="2"/>
          <a:stretch/>
        </p:blipFill>
        <p:spPr>
          <a:xfrm>
            <a:off x="6261606" y="1"/>
            <a:ext cx="4011995" cy="342899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18" name="Picture 17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51BF2102-96DF-7649-3232-CACB8C10A1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176" y="4801732"/>
            <a:ext cx="2298766" cy="1044894"/>
          </a:xfrm>
          <a:prstGeom prst="rect">
            <a:avLst/>
          </a:prstGeom>
        </p:spPr>
      </p:pic>
      <p:pic>
        <p:nvPicPr>
          <p:cNvPr id="37" name="Video 36">
            <a:hlinkClick r:id="" action="ppaction://media"/>
            <a:extLst>
              <a:ext uri="{FF2B5EF4-FFF2-40B4-BE49-F238E27FC236}">
                <a16:creationId xmlns:a16="http://schemas.microsoft.com/office/drawing/2014/main" id="{BFCE937B-D4BA-3143-407E-69B6727794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1"/>
          <a:srcRect l="21875" r="21875"/>
          <a:stretch>
            <a:fillRect/>
          </a:stretch>
        </p:blipFill>
        <p:spPr>
          <a:xfrm>
            <a:off x="9649968" y="484632"/>
            <a:ext cx="20574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Recorded Sound-slide 1">
            <a:hlinkClick r:id="" action="ppaction://media"/>
            <a:extLst>
              <a:ext uri="{FF2B5EF4-FFF2-40B4-BE49-F238E27FC236}">
                <a16:creationId xmlns:a16="http://schemas.microsoft.com/office/drawing/2014/main" id="{82F9E330-0155-1D2D-D8B6-C9D242189C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8911"/>
    </mc:Choice>
    <mc:Fallback xmlns="">
      <p:transition advTm="138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7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DC261E0-5B3B-F7E7-0797-7737176957D0}"/>
              </a:ext>
            </a:extLst>
          </p:cNvPr>
          <p:cNvSpPr txBox="1"/>
          <p:nvPr/>
        </p:nvSpPr>
        <p:spPr>
          <a:xfrm>
            <a:off x="571500" y="342900"/>
            <a:ext cx="5524500" cy="62103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1500" b="1"/>
              <a:t>CLAIM CREDIT ONLINE - </a:t>
            </a:r>
          </a:p>
          <a:p>
            <a:pPr>
              <a:lnSpc>
                <a:spcPct val="90000"/>
              </a:lnSpc>
            </a:pPr>
            <a:endParaRPr lang="en-US" sz="1500" b="1">
              <a:solidFill>
                <a:srgbClr val="C00000"/>
              </a:solidFill>
              <a:effectLst/>
            </a:endParaRPr>
          </a:p>
          <a:p>
            <a:pPr>
              <a:lnSpc>
                <a:spcPct val="90000"/>
              </a:lnSpc>
            </a:pPr>
            <a:r>
              <a:rPr lang="en-US" sz="1500" b="1">
                <a:effectLst/>
              </a:rPr>
              <a:t> </a:t>
            </a:r>
            <a:endParaRPr lang="en-US" sz="1500">
              <a:effectLst/>
            </a:endParaRP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1500" b="1">
                <a:solidFill>
                  <a:srgbClr val="C00000"/>
                </a:solidFill>
                <a:effectLst/>
              </a:rPr>
              <a:t>TO CLAIM CREDIT IN THE </a:t>
            </a:r>
            <a:r>
              <a:rPr lang="en-US" sz="1500" b="1">
                <a:solidFill>
                  <a:srgbClr val="C00000"/>
                </a:solidFill>
              </a:rPr>
              <a:t>EMORY CME ONLINE PORTAL</a:t>
            </a:r>
            <a:r>
              <a:rPr lang="en-US" sz="1500" b="1">
                <a:solidFill>
                  <a:srgbClr val="C00000"/>
                </a:solidFill>
                <a:effectLst/>
              </a:rPr>
              <a:t>:</a:t>
            </a:r>
            <a:br>
              <a:rPr lang="en-US" sz="1500" b="1">
                <a:solidFill>
                  <a:srgbClr val="C00000"/>
                </a:solidFill>
                <a:effectLst/>
              </a:rPr>
            </a:br>
            <a:r>
              <a:rPr lang="en-US" sz="1500" b="1">
                <a:solidFill>
                  <a:srgbClr val="C00000"/>
                </a:solidFill>
                <a:effectLst/>
              </a:rPr>
              <a:t>(TIME SENSITIVE) </a:t>
            </a:r>
            <a:r>
              <a:rPr lang="en-US" sz="1400" b="1">
                <a:solidFill>
                  <a:srgbClr val="C00000"/>
                </a:solidFill>
                <a:effectLst/>
              </a:rPr>
              <a:t>COMPLETE WITHIN </a:t>
            </a:r>
            <a:r>
              <a:rPr lang="en-US" sz="1400" b="1">
                <a:solidFill>
                  <a:srgbClr val="C00000"/>
                </a:solidFill>
              </a:rPr>
              <a:t>7 BUSINESS DAYS</a:t>
            </a:r>
            <a:endParaRPr lang="en-US" sz="1400">
              <a:solidFill>
                <a:srgbClr val="C00000"/>
              </a:solidFill>
            </a:endParaRPr>
          </a:p>
          <a:p>
            <a:pPr marL="457200" marR="0" indent="-3429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500" b="1" i="1">
                <a:solidFill>
                  <a:srgbClr val="C00000"/>
                </a:solidFill>
              </a:rPr>
              <a:t>Sign into the Emory CME Portal using your email and password, or create a new account: </a:t>
            </a:r>
            <a:r>
              <a:rPr lang="en-US" sz="1500" b="1" i="1">
                <a:solidFill>
                  <a:srgbClr val="C00000"/>
                </a:solidFill>
                <a:hlinkClick r:id="rId6"/>
              </a:rPr>
              <a:t>https://med.emory.edu/education/cme/</a:t>
            </a:r>
            <a:endParaRPr lang="en-US" sz="1500" i="1"/>
          </a:p>
          <a:p>
            <a:pPr marL="457200" marR="0" indent="-3429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500"/>
              <a:t>You will receive a message that sign in is successful.</a:t>
            </a:r>
          </a:p>
          <a:p>
            <a:pPr marL="457200" marR="0" indent="-3429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500"/>
              <a:t> Select the tile “Claim Credit”.</a:t>
            </a:r>
          </a:p>
          <a:p>
            <a:pPr marL="457200" marR="0" indent="-3429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500"/>
              <a:t>Enter the “Session ID” (provided during the activity)</a:t>
            </a:r>
          </a:p>
          <a:p>
            <a:pPr marL="457200" marR="0" indent="-3429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500"/>
              <a:t>Upon successful completion of your response, you will be directed to the page to claim credit and download your CME certificate.</a:t>
            </a:r>
          </a:p>
          <a:p>
            <a:pPr marL="457200" marR="0" indent="-3429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500">
                <a:effectLst/>
              </a:rPr>
              <a:t>Your attendance will be im</a:t>
            </a:r>
            <a:r>
              <a:rPr lang="en-US" sz="1500"/>
              <a:t>mediately recorded and readily available in your CME transcript. </a:t>
            </a:r>
            <a:r>
              <a:rPr lang="en-US" sz="1500" b="1"/>
              <a:t>Go to </a:t>
            </a:r>
            <a:r>
              <a:rPr lang="en-US" sz="1500" b="1">
                <a:hlinkClick r:id="rId6"/>
              </a:rPr>
              <a:t>https://med.emory.edu/education/cme/</a:t>
            </a:r>
            <a:r>
              <a:rPr lang="en-US" sz="1500" b="1"/>
              <a:t> to access your CME activity profile and transcript history.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500" b="1"/>
              <a:t>Questions? Email: </a:t>
            </a:r>
            <a:r>
              <a:rPr lang="en-US" sz="1500" b="1">
                <a:hlinkClick r:id="rId7"/>
              </a:rPr>
              <a:t>tiffney.stringer@emory.edu</a:t>
            </a:r>
            <a:endParaRPr lang="en-US" sz="1500" b="1"/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endParaRPr lang="en-US" sz="1500" b="1"/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500"/>
              <a:t>Emory Continuing Medical Education</a:t>
            </a:r>
            <a:br>
              <a:rPr lang="en-US" sz="1500"/>
            </a:br>
            <a:r>
              <a:rPr lang="en-US" sz="1500"/>
              <a:t>phone: (404) 727-3612</a:t>
            </a: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500">
              <a:effectLst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50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500"/>
          </a:p>
        </p:txBody>
      </p:sp>
      <p:pic>
        <p:nvPicPr>
          <p:cNvPr id="10" name="Picture 9" descr="Mobile phone and text message bubbles">
            <a:extLst>
              <a:ext uri="{FF2B5EF4-FFF2-40B4-BE49-F238E27FC236}">
                <a16:creationId xmlns:a16="http://schemas.microsoft.com/office/drawing/2014/main" id="{8C53F31C-2386-4416-6DE5-081353DA42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1" r="12945" b="-1"/>
          <a:stretch/>
        </p:blipFill>
        <p:spPr>
          <a:xfrm>
            <a:off x="8763000" y="2727730"/>
            <a:ext cx="3429000" cy="3300758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pic>
        <p:nvPicPr>
          <p:cNvPr id="7" name="Picture 6" descr="A picture containing building, window, house, architecture&#10;&#10;Description automatically generated">
            <a:extLst>
              <a:ext uri="{FF2B5EF4-FFF2-40B4-BE49-F238E27FC236}">
                <a16:creationId xmlns:a16="http://schemas.microsoft.com/office/drawing/2014/main" id="{8A1E5CE8-1B8B-9E3F-851E-6B37FF4A0A7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" r="1861" b="2"/>
          <a:stretch/>
        </p:blipFill>
        <p:spPr>
          <a:xfrm>
            <a:off x="6478127" y="-206827"/>
            <a:ext cx="3795474" cy="3243941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18" name="Picture 17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51BF2102-96DF-7649-3232-CACB8C10A1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502" y="4254926"/>
            <a:ext cx="2298766" cy="1044894"/>
          </a:xfrm>
          <a:prstGeom prst="rect">
            <a:avLst/>
          </a:prstGeom>
        </p:spPr>
      </p:pic>
      <p:pic>
        <p:nvPicPr>
          <p:cNvPr id="12" name="Video 11">
            <a:hlinkClick r:id="" action="ppaction://media"/>
            <a:extLst>
              <a:ext uri="{FF2B5EF4-FFF2-40B4-BE49-F238E27FC236}">
                <a16:creationId xmlns:a16="http://schemas.microsoft.com/office/drawing/2014/main" id="{90C58886-F0DA-D69A-0C48-83B33CED09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1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2FF83A2-8536-9EB0-F09E-61749274C4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9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7211"/>
    </mc:Choice>
    <mc:Fallback xmlns="">
      <p:transition advTm="77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48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3289BAB38A8A43A0F8183CA762FC81" ma:contentTypeVersion="7" ma:contentTypeDescription="Create a new document." ma:contentTypeScope="" ma:versionID="534d1e8a72fef49044c2c633b6649300">
  <xsd:schema xmlns:xsd="http://www.w3.org/2001/XMLSchema" xmlns:xs="http://www.w3.org/2001/XMLSchema" xmlns:p="http://schemas.microsoft.com/office/2006/metadata/properties" xmlns:ns3="8dcba888-a749-4e51-83ee-072b656557fc" xmlns:ns4="3bd17234-2ebf-4c85-a45f-dbdb4bbc325d" targetNamespace="http://schemas.microsoft.com/office/2006/metadata/properties" ma:root="true" ma:fieldsID="ac2200f059e54d3bc2954fdba882e48c" ns3:_="" ns4:_="">
    <xsd:import namespace="8dcba888-a749-4e51-83ee-072b656557fc"/>
    <xsd:import namespace="3bd17234-2ebf-4c85-a45f-dbdb4bbc325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cba888-a749-4e51-83ee-072b656557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d17234-2ebf-4c85-a45f-dbdb4bbc325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dcba888-a749-4e51-83ee-072b656557fc" xsi:nil="true"/>
  </documentManagement>
</p:properties>
</file>

<file path=customXml/itemProps1.xml><?xml version="1.0" encoding="utf-8"?>
<ds:datastoreItem xmlns:ds="http://schemas.openxmlformats.org/officeDocument/2006/customXml" ds:itemID="{E7A0635F-950B-41D1-8846-3E3C8468831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9FA31C4-37F5-4C49-BEC2-7B18C09729BC}">
  <ds:schemaRefs>
    <ds:schemaRef ds:uri="3bd17234-2ebf-4c85-a45f-dbdb4bbc325d"/>
    <ds:schemaRef ds:uri="8dcba888-a749-4e51-83ee-072b656557f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39BCA57-F7B9-4167-92EE-7F01A0E41A77}">
  <ds:schemaRefs>
    <ds:schemaRef ds:uri="http://purl.org/dc/elements/1.1/"/>
    <ds:schemaRef ds:uri="http://schemas.microsoft.com/office/2006/metadata/properties"/>
    <ds:schemaRef ds:uri="3bd17234-2ebf-4c85-a45f-dbdb4bbc325d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8dcba888-a749-4e51-83ee-072b656557fc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</TotalTime>
  <Words>364</Words>
  <Application>Microsoft Office PowerPoint</Application>
  <PresentationFormat>Widescreen</PresentationFormat>
  <Paragraphs>32</Paragraphs>
  <Slides>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Trebuchet MS</vt:lpstr>
      <vt:lpstr>Wingdings 3</vt:lpstr>
      <vt:lpstr>Facet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Please take a moment to complete the session evaluation</dc:title>
  <dc:creator>Fields, Natalie A.</dc:creator>
  <cp:lastModifiedBy>Stringer, Tiffney</cp:lastModifiedBy>
  <cp:revision>2</cp:revision>
  <dcterms:created xsi:type="dcterms:W3CDTF">2020-09-03T16:02:31Z</dcterms:created>
  <dcterms:modified xsi:type="dcterms:W3CDTF">2023-12-17T23:06:16Z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0x010100133289BAB38A8A43A0F8183CA762FC81</vt:lpwstr>
  </property>
</Properties>
</file>