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39"/>
  </p:notesMasterIdLst>
  <p:sldIdLst>
    <p:sldId id="291" r:id="rId4"/>
    <p:sldId id="284" r:id="rId5"/>
    <p:sldId id="256" r:id="rId6"/>
    <p:sldId id="298" r:id="rId7"/>
    <p:sldId id="299" r:id="rId8"/>
    <p:sldId id="300" r:id="rId9"/>
    <p:sldId id="301" r:id="rId10"/>
    <p:sldId id="302" r:id="rId11"/>
    <p:sldId id="271" r:id="rId12"/>
    <p:sldId id="297" r:id="rId13"/>
    <p:sldId id="258" r:id="rId14"/>
    <p:sldId id="272" r:id="rId15"/>
    <p:sldId id="278" r:id="rId16"/>
    <p:sldId id="303" r:id="rId17"/>
    <p:sldId id="270" r:id="rId18"/>
    <p:sldId id="273" r:id="rId19"/>
    <p:sldId id="277" r:id="rId20"/>
    <p:sldId id="274" r:id="rId21"/>
    <p:sldId id="275" r:id="rId22"/>
    <p:sldId id="280" r:id="rId23"/>
    <p:sldId id="281" r:id="rId24"/>
    <p:sldId id="282" r:id="rId25"/>
    <p:sldId id="283" r:id="rId26"/>
    <p:sldId id="279" r:id="rId27"/>
    <p:sldId id="292" r:id="rId28"/>
    <p:sldId id="286" r:id="rId29"/>
    <p:sldId id="293" r:id="rId30"/>
    <p:sldId id="294" r:id="rId31"/>
    <p:sldId id="295" r:id="rId32"/>
    <p:sldId id="296" r:id="rId33"/>
    <p:sldId id="285" r:id="rId34"/>
    <p:sldId id="287" r:id="rId35"/>
    <p:sldId id="288" r:id="rId36"/>
    <p:sldId id="289" r:id="rId37"/>
    <p:sldId id="290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757"/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eu.emory.edu\som\OCR\CRSS%20(OCR%20Education-QI)\Learners\Learner%20Tracking%20Lo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3929729269906"/>
          <c:y val="8.673433718713372E-2"/>
          <c:w val="0.7390896765894005"/>
          <c:h val="0.79042076328467326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Sheet1!$C$21</c:f>
              <c:strCache>
                <c:ptCount val="1"/>
                <c:pt idx="0">
                  <c:v>FY 24 Q1</c:v>
                </c:pt>
              </c:strCache>
            </c:strRef>
          </c:tx>
          <c:spPr>
            <a:solidFill>
              <a:srgbClr val="FFC000"/>
            </a:solidFill>
            <a:ln w="381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Sheet1!$A$22:$A$32</c:f>
              <c:strCache>
                <c:ptCount val="11"/>
                <c:pt idx="0">
                  <c:v>AHA BLS/CPR</c:v>
                </c:pt>
                <c:pt idx="1">
                  <c:v>Clincial Research Training</c:v>
                </c:pt>
                <c:pt idx="2">
                  <c:v>Clinical Research Orientation</c:v>
                </c:pt>
                <c:pt idx="3">
                  <c:v>CITI GCP</c:v>
                </c:pt>
                <c:pt idx="4">
                  <c:v>CITI CRC</c:v>
                </c:pt>
                <c:pt idx="5">
                  <c:v>Departmental Trainings (RAS, CHOA, etc.) </c:v>
                </c:pt>
                <c:pt idx="6">
                  <c:v>Epic/OnCore Bridge Course</c:v>
                </c:pt>
                <c:pt idx="7">
                  <c:v>OnCore Training</c:v>
                </c:pt>
                <c:pt idx="8">
                  <c:v>Outreach</c:v>
                </c:pt>
                <c:pt idx="9">
                  <c:v>PI Consutations</c:v>
                </c:pt>
                <c:pt idx="10">
                  <c:v>Research Matters</c:v>
                </c:pt>
              </c:strCache>
            </c:strRef>
          </c:cat>
          <c:val>
            <c:numRef>
              <c:f>Sheet1!$C$22:$C$32</c:f>
              <c:numCache>
                <c:formatCode>General</c:formatCode>
                <c:ptCount val="11"/>
                <c:pt idx="0">
                  <c:v>50</c:v>
                </c:pt>
                <c:pt idx="1">
                  <c:v>107</c:v>
                </c:pt>
                <c:pt idx="2">
                  <c:v>107</c:v>
                </c:pt>
                <c:pt idx="3">
                  <c:v>766</c:v>
                </c:pt>
                <c:pt idx="4">
                  <c:v>191</c:v>
                </c:pt>
                <c:pt idx="5">
                  <c:v>3</c:v>
                </c:pt>
                <c:pt idx="6">
                  <c:v>10</c:v>
                </c:pt>
                <c:pt idx="7">
                  <c:v>100</c:v>
                </c:pt>
                <c:pt idx="8">
                  <c:v>32</c:v>
                </c:pt>
                <c:pt idx="9">
                  <c:v>4</c:v>
                </c:pt>
                <c:pt idx="10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60-4C5B-8432-79010353C9A9}"/>
            </c:ext>
          </c:extLst>
        </c:ser>
        <c:ser>
          <c:idx val="2"/>
          <c:order val="2"/>
          <c:tx>
            <c:strRef>
              <c:f>Sheet1!$D$21</c:f>
              <c:strCache>
                <c:ptCount val="1"/>
                <c:pt idx="0">
                  <c:v>FY 25 Q1</c:v>
                </c:pt>
              </c:strCache>
            </c:strRef>
          </c:tx>
          <c:spPr>
            <a:solidFill>
              <a:schemeClr val="tx2"/>
            </a:solidFill>
            <a:ln w="38100" cap="flat" cmpd="sng" algn="ctr">
              <a:solidFill>
                <a:schemeClr val="accent1"/>
              </a:solidFill>
              <a:prstDash val="solid"/>
            </a:ln>
            <a:effectLst/>
          </c:spPr>
          <c:invertIfNegative val="0"/>
          <c:cat>
            <c:strRef>
              <c:f>Sheet1!$A$22:$A$32</c:f>
              <c:strCache>
                <c:ptCount val="11"/>
                <c:pt idx="0">
                  <c:v>AHA BLS/CPR</c:v>
                </c:pt>
                <c:pt idx="1">
                  <c:v>Clincial Research Training</c:v>
                </c:pt>
                <c:pt idx="2">
                  <c:v>Clinical Research Orientation</c:v>
                </c:pt>
                <c:pt idx="3">
                  <c:v>CITI GCP</c:v>
                </c:pt>
                <c:pt idx="4">
                  <c:v>CITI CRC</c:v>
                </c:pt>
                <c:pt idx="5">
                  <c:v>Departmental Trainings (RAS, CHOA, etc.) </c:v>
                </c:pt>
                <c:pt idx="6">
                  <c:v>Epic/OnCore Bridge Course</c:v>
                </c:pt>
                <c:pt idx="7">
                  <c:v>OnCore Training</c:v>
                </c:pt>
                <c:pt idx="8">
                  <c:v>Outreach</c:v>
                </c:pt>
                <c:pt idx="9">
                  <c:v>PI Consutations</c:v>
                </c:pt>
                <c:pt idx="10">
                  <c:v>Research Matters</c:v>
                </c:pt>
              </c:strCache>
            </c:strRef>
          </c:cat>
          <c:val>
            <c:numRef>
              <c:f>Sheet1!$D$22:$D$32</c:f>
              <c:numCache>
                <c:formatCode>General</c:formatCode>
                <c:ptCount val="11"/>
                <c:pt idx="0">
                  <c:v>50</c:v>
                </c:pt>
                <c:pt idx="1">
                  <c:v>77</c:v>
                </c:pt>
                <c:pt idx="2">
                  <c:v>77</c:v>
                </c:pt>
                <c:pt idx="3">
                  <c:v>810</c:v>
                </c:pt>
                <c:pt idx="4">
                  <c:v>178</c:v>
                </c:pt>
                <c:pt idx="5">
                  <c:v>2</c:v>
                </c:pt>
                <c:pt idx="6">
                  <c:v>25</c:v>
                </c:pt>
                <c:pt idx="7">
                  <c:v>25</c:v>
                </c:pt>
                <c:pt idx="8">
                  <c:v>77</c:v>
                </c:pt>
                <c:pt idx="9">
                  <c:v>8</c:v>
                </c:pt>
                <c:pt idx="10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60-4C5B-8432-79010353C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96586927"/>
        <c:axId val="159659652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Sheet1!$B$21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hade val="51000"/>
                          <a:satMod val="130000"/>
                        </a:schemeClr>
                      </a:gs>
                      <a:gs pos="80000">
                        <a:schemeClr val="accent1">
                          <a:shade val="93000"/>
                          <a:satMod val="130000"/>
                        </a:schemeClr>
                      </a:gs>
                      <a:gs pos="100000">
                        <a:schemeClr val="accent1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Sheet1!$A$22:$A$32</c15:sqref>
                        </c15:formulaRef>
                      </c:ext>
                    </c:extLst>
                    <c:strCache>
                      <c:ptCount val="11"/>
                      <c:pt idx="0">
                        <c:v>AHA BLS/CPR</c:v>
                      </c:pt>
                      <c:pt idx="1">
                        <c:v>Clincial Research Training</c:v>
                      </c:pt>
                      <c:pt idx="2">
                        <c:v>Clinical Research Orientation</c:v>
                      </c:pt>
                      <c:pt idx="3">
                        <c:v>CITI GCP</c:v>
                      </c:pt>
                      <c:pt idx="4">
                        <c:v>CITI CRC</c:v>
                      </c:pt>
                      <c:pt idx="5">
                        <c:v>Departmental Trainings (RAS, CHOA, etc.) </c:v>
                      </c:pt>
                      <c:pt idx="6">
                        <c:v>Epic/OnCore Bridge Course</c:v>
                      </c:pt>
                      <c:pt idx="7">
                        <c:v>OnCore Training</c:v>
                      </c:pt>
                      <c:pt idx="8">
                        <c:v>Outreach</c:v>
                      </c:pt>
                      <c:pt idx="9">
                        <c:v>PI Consutations</c:v>
                      </c:pt>
                      <c:pt idx="10">
                        <c:v>Research Matters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Sheet1!$B$22:$B$32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6560-4C5B-8432-79010353C9A9}"/>
                  </c:ext>
                </c:extLst>
              </c15:ser>
            </c15:filteredBarSeries>
          </c:ext>
        </c:extLst>
      </c:barChart>
      <c:catAx>
        <c:axId val="1596586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596596527"/>
        <c:crosses val="autoZero"/>
        <c:auto val="1"/>
        <c:lblAlgn val="ctr"/>
        <c:lblOffset val="100"/>
        <c:noMultiLvlLbl val="0"/>
      </c:catAx>
      <c:valAx>
        <c:axId val="1596596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58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OCR</a:t>
            </a:r>
            <a:r>
              <a:rPr lang="en-US" baseline="0"/>
              <a:t> PreAward Turn Around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'Graph TAT OCR'!$J$4</c:f>
              <c:strCache>
                <c:ptCount val="1"/>
                <c:pt idx="0">
                  <c:v>TAT (Total Days)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'Graph TAT OCR'!$H$5:$H$14</c:f>
              <c:numCache>
                <c:formatCode>mmm\-yy</c:formatCode>
                <c:ptCount val="10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</c:numCache>
            </c:numRef>
          </c:cat>
          <c:val>
            <c:numRef>
              <c:f>'Graph TAT OCR'!$J$5:$J$14</c:f>
              <c:numCache>
                <c:formatCode>General</c:formatCode>
                <c:ptCount val="10"/>
                <c:pt idx="0">
                  <c:v>26.36</c:v>
                </c:pt>
                <c:pt idx="1">
                  <c:v>29.81</c:v>
                </c:pt>
                <c:pt idx="2">
                  <c:v>26.03</c:v>
                </c:pt>
                <c:pt idx="3">
                  <c:v>26.37</c:v>
                </c:pt>
                <c:pt idx="4">
                  <c:v>27.49</c:v>
                </c:pt>
                <c:pt idx="5">
                  <c:v>27.7</c:v>
                </c:pt>
                <c:pt idx="6">
                  <c:v>27.5</c:v>
                </c:pt>
                <c:pt idx="7">
                  <c:v>29.19</c:v>
                </c:pt>
                <c:pt idx="8">
                  <c:v>29.85</c:v>
                </c:pt>
                <c:pt idx="9">
                  <c:v>23.59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D-4922-A886-3BBB1C5E2519}"/>
            </c:ext>
          </c:extLst>
        </c:ser>
        <c:ser>
          <c:idx val="2"/>
          <c:order val="2"/>
          <c:tx>
            <c:strRef>
              <c:f>'Graph TAT OCR'!$K$4</c:f>
              <c:strCache>
                <c:ptCount val="1"/>
                <c:pt idx="0">
                  <c:v>TAT (Weekdays)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'Graph TAT OCR'!$H$5:$H$14</c:f>
              <c:numCache>
                <c:formatCode>mmm\-yy</c:formatCode>
                <c:ptCount val="10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</c:numCache>
            </c:numRef>
          </c:cat>
          <c:val>
            <c:numRef>
              <c:f>'Graph TAT OCR'!$K$5:$K$14</c:f>
              <c:numCache>
                <c:formatCode>General</c:formatCode>
                <c:ptCount val="10"/>
                <c:pt idx="0">
                  <c:v>18.64</c:v>
                </c:pt>
                <c:pt idx="1">
                  <c:v>21.12</c:v>
                </c:pt>
                <c:pt idx="2">
                  <c:v>18.48</c:v>
                </c:pt>
                <c:pt idx="3">
                  <c:v>18.72</c:v>
                </c:pt>
                <c:pt idx="4">
                  <c:v>19.55</c:v>
                </c:pt>
                <c:pt idx="5">
                  <c:v>19.72</c:v>
                </c:pt>
                <c:pt idx="6">
                  <c:v>19.59</c:v>
                </c:pt>
                <c:pt idx="7">
                  <c:v>20.8</c:v>
                </c:pt>
                <c:pt idx="8">
                  <c:v>21.27</c:v>
                </c:pt>
                <c:pt idx="9">
                  <c:v>16.86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D-4922-A886-3BBB1C5E2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004927"/>
        <c:axId val="145996287"/>
      </c:barChart>
      <c:lineChart>
        <c:grouping val="standard"/>
        <c:varyColors val="0"/>
        <c:ser>
          <c:idx val="0"/>
          <c:order val="0"/>
          <c:tx>
            <c:strRef>
              <c:f>'Graph TAT OCR'!$I$4</c:f>
              <c:strCache>
                <c:ptCount val="1"/>
                <c:pt idx="0">
                  <c:v>#of Submissions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'Graph TAT OCR'!$H$5:$H$14</c:f>
              <c:numCache>
                <c:formatCode>mmm\-yy</c:formatCode>
                <c:ptCount val="10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</c:numCache>
            </c:numRef>
          </c:cat>
          <c:val>
            <c:numRef>
              <c:f>'Graph TAT OCR'!$I$5:$I$14</c:f>
              <c:numCache>
                <c:formatCode>General</c:formatCode>
                <c:ptCount val="10"/>
                <c:pt idx="0">
                  <c:v>26</c:v>
                </c:pt>
                <c:pt idx="1">
                  <c:v>35</c:v>
                </c:pt>
                <c:pt idx="2">
                  <c:v>33</c:v>
                </c:pt>
                <c:pt idx="3">
                  <c:v>22</c:v>
                </c:pt>
                <c:pt idx="4">
                  <c:v>29</c:v>
                </c:pt>
                <c:pt idx="5">
                  <c:v>32</c:v>
                </c:pt>
                <c:pt idx="6">
                  <c:v>42</c:v>
                </c:pt>
                <c:pt idx="7">
                  <c:v>25</c:v>
                </c:pt>
                <c:pt idx="8">
                  <c:v>24</c:v>
                </c:pt>
                <c:pt idx="9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6D-4922-A886-3BBB1C5E2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004927"/>
        <c:axId val="145996287"/>
      </c:lineChart>
      <c:dateAx>
        <c:axId val="14600492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96287"/>
        <c:crosses val="autoZero"/>
        <c:auto val="1"/>
        <c:lblOffset val="100"/>
        <c:baseTimeUnit val="months"/>
      </c:dateAx>
      <c:valAx>
        <c:axId val="145996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04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OCR</a:t>
            </a:r>
            <a:r>
              <a:rPr lang="en-US" baseline="0"/>
              <a:t> PreAward Active Study Delay Reconcilliation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'Active Studies &gt;30vs&gt;100'!$G$3</c:f>
              <c:strCache>
                <c:ptCount val="1"/>
                <c:pt idx="0">
                  <c:v>Avg. Studies &gt;30 Days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'Active Studies &gt;30vs&gt;100'!$F$4:$F$14</c:f>
              <c:strCache>
                <c:ptCount val="11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</c:strCache>
            </c:strRef>
          </c:cat>
          <c:val>
            <c:numRef>
              <c:f>'Active Studies &gt;30vs&gt;100'!$G$4:$G$14</c:f>
              <c:numCache>
                <c:formatCode>0.00</c:formatCode>
                <c:ptCount val="11"/>
                <c:pt idx="0">
                  <c:v>27.666666666666668</c:v>
                </c:pt>
                <c:pt idx="1">
                  <c:v>21.75</c:v>
                </c:pt>
                <c:pt idx="2" formatCode="General">
                  <c:v>10.199999999999999</c:v>
                </c:pt>
                <c:pt idx="3" formatCode="General">
                  <c:v>10</c:v>
                </c:pt>
                <c:pt idx="4" formatCode="General">
                  <c:v>9.75</c:v>
                </c:pt>
                <c:pt idx="5" formatCode="General">
                  <c:v>8.8000000000000007</c:v>
                </c:pt>
                <c:pt idx="6" formatCode="General">
                  <c:v>7.5</c:v>
                </c:pt>
                <c:pt idx="7" formatCode="General">
                  <c:v>4.5</c:v>
                </c:pt>
                <c:pt idx="8">
                  <c:v>6.75</c:v>
                </c:pt>
                <c:pt idx="9">
                  <c:v>10.333333333333334</c:v>
                </c:pt>
                <c:pt idx="10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EA-4448-AC7C-7EE8EB390541}"/>
            </c:ext>
          </c:extLst>
        </c:ser>
        <c:ser>
          <c:idx val="1"/>
          <c:order val="1"/>
          <c:tx>
            <c:strRef>
              <c:f>'Active Studies &gt;30vs&gt;100'!$H$3</c:f>
              <c:strCache>
                <c:ptCount val="1"/>
                <c:pt idx="0">
                  <c:v>Avg. Studies &gt;100 Days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'Active Studies &gt;30vs&gt;100'!$F$4:$F$14</c:f>
              <c:strCache>
                <c:ptCount val="11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</c:strCache>
            </c:strRef>
          </c:cat>
          <c:val>
            <c:numRef>
              <c:f>'Active Studies &gt;30vs&gt;100'!$H$4:$H$14</c:f>
              <c:numCache>
                <c:formatCode>0.00</c:formatCode>
                <c:ptCount val="11"/>
                <c:pt idx="0">
                  <c:v>11.333333333333334</c:v>
                </c:pt>
                <c:pt idx="1">
                  <c:v>12</c:v>
                </c:pt>
                <c:pt idx="2" formatCode="General">
                  <c:v>3.8</c:v>
                </c:pt>
                <c:pt idx="3" formatCode="General">
                  <c:v>0.5</c:v>
                </c:pt>
                <c:pt idx="4" formatCode="General">
                  <c:v>0.5</c:v>
                </c:pt>
                <c:pt idx="5" formatCode="General">
                  <c:v>0.8</c:v>
                </c:pt>
                <c:pt idx="6" formatCode="General">
                  <c:v>1.5</c:v>
                </c:pt>
                <c:pt idx="7" formatCode="General">
                  <c:v>1.75</c:v>
                </c:pt>
                <c:pt idx="8" formatCode="General">
                  <c:v>0.25</c:v>
                </c:pt>
                <c:pt idx="9" formatCode="General">
                  <c:v>0</c:v>
                </c:pt>
                <c:pt idx="10" formatCode="General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EA-4448-AC7C-7EE8EB390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055839"/>
        <c:axId val="295051999"/>
      </c:barChart>
      <c:lineChart>
        <c:grouping val="standard"/>
        <c:varyColors val="0"/>
        <c:ser>
          <c:idx val="2"/>
          <c:order val="2"/>
          <c:tx>
            <c:strRef>
              <c:f>'Active Studies &gt;30vs&gt;100'!$I$3</c:f>
              <c:strCache>
                <c:ptCount val="1"/>
                <c:pt idx="0">
                  <c:v>Avg. TOTAL Active Studies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'Active Studies &gt;30vs&gt;100'!$F$4:$F$14</c:f>
              <c:strCache>
                <c:ptCount val="11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</c:strCache>
            </c:strRef>
          </c:cat>
          <c:val>
            <c:numRef>
              <c:f>'Active Studies &gt;30vs&gt;100'!$I$4:$I$14</c:f>
              <c:numCache>
                <c:formatCode>0.00</c:formatCode>
                <c:ptCount val="11"/>
                <c:pt idx="0">
                  <c:v>44.333333333333336</c:v>
                </c:pt>
                <c:pt idx="1">
                  <c:v>39.25</c:v>
                </c:pt>
                <c:pt idx="2" formatCode="General">
                  <c:v>27.6</c:v>
                </c:pt>
                <c:pt idx="3" formatCode="General">
                  <c:v>27.75</c:v>
                </c:pt>
                <c:pt idx="4" formatCode="General">
                  <c:v>25</c:v>
                </c:pt>
                <c:pt idx="5" formatCode="General">
                  <c:v>24</c:v>
                </c:pt>
                <c:pt idx="6" formatCode="General">
                  <c:v>22.75</c:v>
                </c:pt>
                <c:pt idx="7" formatCode="General">
                  <c:v>29.25</c:v>
                </c:pt>
                <c:pt idx="8" formatCode="General">
                  <c:v>25</c:v>
                </c:pt>
                <c:pt idx="9">
                  <c:v>25.666666666666668</c:v>
                </c:pt>
                <c:pt idx="10" formatCode="General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EA-4448-AC7C-7EE8EB390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5055839"/>
        <c:axId val="295051999"/>
      </c:lineChart>
      <c:catAx>
        <c:axId val="29505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051999"/>
        <c:crosses val="autoZero"/>
        <c:auto val="1"/>
        <c:lblAlgn val="ctr"/>
        <c:lblOffset val="100"/>
        <c:noMultiLvlLbl val="0"/>
      </c:catAx>
      <c:valAx>
        <c:axId val="295051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05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hyperlink" Target="https://ocr.emory.edu/resources/pi-consultations.html" TargetMode="Externa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hyperlink" Target="https://ocr.emory.edu/resources/pi-consultations.html" TargetMode="External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8.sv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svg"/><Relationship Id="rId9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DE429-7BF7-4232-8AF7-04CC69C7EE6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1C8446-8AEB-4FA8-8656-F760CC70C4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rPr>
            <a:t>To support Investigators' research initiatives, management, and close-out of clinical studies by educating the clinical research team, supporting the research teams' needs, and offering consultative services. </a:t>
          </a:r>
          <a:endParaRPr lang="en-US" dirty="0"/>
        </a:p>
      </dgm:t>
    </dgm:pt>
    <dgm:pt modelId="{3F2995E5-A2E2-4F38-8CF9-F6DA096DEF13}" type="parTrans" cxnId="{ABFC3C31-47D9-464A-9D15-59F2B4500B96}">
      <dgm:prSet/>
      <dgm:spPr/>
      <dgm:t>
        <a:bodyPr/>
        <a:lstStyle/>
        <a:p>
          <a:endParaRPr lang="en-US"/>
        </a:p>
      </dgm:t>
    </dgm:pt>
    <dgm:pt modelId="{6FFFA0AC-CF08-4832-8BE6-6F5299E81EE2}" type="sibTrans" cxnId="{ABFC3C31-47D9-464A-9D15-59F2B4500B96}">
      <dgm:prSet/>
      <dgm:spPr/>
      <dgm:t>
        <a:bodyPr/>
        <a:lstStyle/>
        <a:p>
          <a:endParaRPr lang="en-US"/>
        </a:p>
      </dgm:t>
    </dgm:pt>
    <dgm:pt modelId="{15CA798E-8043-4366-97F4-40C325C446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rPr>
            <a:t>To provide concierge support will ease the burden on research initiatives, transfers, and closeouts.</a:t>
          </a:r>
          <a:endParaRPr lang="en-US" dirty="0"/>
        </a:p>
      </dgm:t>
    </dgm:pt>
    <dgm:pt modelId="{4C5F1EC4-65E1-423C-B189-2BCC056BC7A5}" type="parTrans" cxnId="{9F1CE1CD-164E-41C1-83BB-4ECFE512F529}">
      <dgm:prSet/>
      <dgm:spPr/>
      <dgm:t>
        <a:bodyPr/>
        <a:lstStyle/>
        <a:p>
          <a:endParaRPr lang="en-US"/>
        </a:p>
      </dgm:t>
    </dgm:pt>
    <dgm:pt modelId="{2A2B1550-B641-4BE3-B05F-12DB3D98F4D3}" type="sibTrans" cxnId="{9F1CE1CD-164E-41C1-83BB-4ECFE512F529}">
      <dgm:prSet/>
      <dgm:spPr/>
      <dgm:t>
        <a:bodyPr/>
        <a:lstStyle/>
        <a:p>
          <a:endParaRPr lang="en-US"/>
        </a:p>
      </dgm:t>
    </dgm:pt>
    <dgm:pt modelId="{321F67E1-4D13-4AC8-AB51-129D955DE7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Helvetica" panose="020B0604020202020204" pitchFamily="34" charset="0"/>
              <a:cs typeface="Helvetica" panose="020B0604020202020204" pitchFamily="34" charset="0"/>
            </a:rPr>
            <a:t>To partner with Emory ORA, Emory Healthcare, Schools and Departments, Emory Affiliates, and Subjects. </a:t>
          </a:r>
          <a:endParaRPr lang="en-US"/>
        </a:p>
      </dgm:t>
    </dgm:pt>
    <dgm:pt modelId="{B3E15560-5E97-4A9B-BF26-895C0BD9882E}" type="parTrans" cxnId="{4045DF74-AFA6-4AF1-B425-C87AECDFBF5B}">
      <dgm:prSet/>
      <dgm:spPr/>
      <dgm:t>
        <a:bodyPr/>
        <a:lstStyle/>
        <a:p>
          <a:endParaRPr lang="en-US"/>
        </a:p>
      </dgm:t>
    </dgm:pt>
    <dgm:pt modelId="{C894ED34-250E-4709-BC42-948D7A137D1F}" type="sibTrans" cxnId="{4045DF74-AFA6-4AF1-B425-C87AECDFBF5B}">
      <dgm:prSet/>
      <dgm:spPr/>
      <dgm:t>
        <a:bodyPr/>
        <a:lstStyle/>
        <a:p>
          <a:endParaRPr lang="en-US"/>
        </a:p>
      </dgm:t>
    </dgm:pt>
    <dgm:pt modelId="{4E5ADCB5-40BC-454E-9FC0-79C4DBC1099B}" type="pres">
      <dgm:prSet presAssocID="{43CDE429-7BF7-4232-8AF7-04CC69C7EE6E}" presName="root" presStyleCnt="0">
        <dgm:presLayoutVars>
          <dgm:dir/>
          <dgm:resizeHandles val="exact"/>
        </dgm:presLayoutVars>
      </dgm:prSet>
      <dgm:spPr/>
    </dgm:pt>
    <dgm:pt modelId="{C0006061-514A-410C-A395-DAE342F5FBB9}" type="pres">
      <dgm:prSet presAssocID="{B51C8446-8AEB-4FA8-8656-F760CC70C471}" presName="compNode" presStyleCnt="0"/>
      <dgm:spPr/>
    </dgm:pt>
    <dgm:pt modelId="{775C2029-0164-43B4-B2C4-9882C618D176}" type="pres">
      <dgm:prSet presAssocID="{B51C8446-8AEB-4FA8-8656-F760CC70C471}" presName="bgRect" presStyleLbl="bgShp" presStyleIdx="0" presStyleCnt="3"/>
      <dgm:spPr/>
    </dgm:pt>
    <dgm:pt modelId="{BC47D273-8301-4772-A022-9525DED73AC9}" type="pres">
      <dgm:prSet presAssocID="{B51C8446-8AEB-4FA8-8656-F760CC70C4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tective"/>
        </a:ext>
      </dgm:extLst>
    </dgm:pt>
    <dgm:pt modelId="{B1501EB6-65B4-4A3C-BF89-9AEE83BE09D6}" type="pres">
      <dgm:prSet presAssocID="{B51C8446-8AEB-4FA8-8656-F760CC70C471}" presName="spaceRect" presStyleCnt="0"/>
      <dgm:spPr/>
    </dgm:pt>
    <dgm:pt modelId="{AC46EFD8-190C-47E3-B58E-F32931EFBDEB}" type="pres">
      <dgm:prSet presAssocID="{B51C8446-8AEB-4FA8-8656-F760CC70C471}" presName="parTx" presStyleLbl="revTx" presStyleIdx="0" presStyleCnt="3">
        <dgm:presLayoutVars>
          <dgm:chMax val="0"/>
          <dgm:chPref val="0"/>
        </dgm:presLayoutVars>
      </dgm:prSet>
      <dgm:spPr/>
    </dgm:pt>
    <dgm:pt modelId="{07F77C8C-194E-4DA0-A377-BC00D84EBD35}" type="pres">
      <dgm:prSet presAssocID="{6FFFA0AC-CF08-4832-8BE6-6F5299E81EE2}" presName="sibTrans" presStyleCnt="0"/>
      <dgm:spPr/>
    </dgm:pt>
    <dgm:pt modelId="{91418D7F-561C-4BC9-B053-8E08F0E0CBF8}" type="pres">
      <dgm:prSet presAssocID="{15CA798E-8043-4366-97F4-40C325C44676}" presName="compNode" presStyleCnt="0"/>
      <dgm:spPr/>
    </dgm:pt>
    <dgm:pt modelId="{4C88022E-19F3-4625-AFC7-5A907DC2D2F6}" type="pres">
      <dgm:prSet presAssocID="{15CA798E-8043-4366-97F4-40C325C44676}" presName="bgRect" presStyleLbl="bgShp" presStyleIdx="1" presStyleCnt="3"/>
      <dgm:spPr/>
    </dgm:pt>
    <dgm:pt modelId="{80DD5125-70EB-4D95-BFB9-29F7520CA1EE}" type="pres">
      <dgm:prSet presAssocID="{15CA798E-8043-4366-97F4-40C325C4467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CEC7EF5-57AA-4F57-A7DB-0F1E93558852}" type="pres">
      <dgm:prSet presAssocID="{15CA798E-8043-4366-97F4-40C325C44676}" presName="spaceRect" presStyleCnt="0"/>
      <dgm:spPr/>
    </dgm:pt>
    <dgm:pt modelId="{A271EB31-D772-4514-B19A-E9378A949435}" type="pres">
      <dgm:prSet presAssocID="{15CA798E-8043-4366-97F4-40C325C44676}" presName="parTx" presStyleLbl="revTx" presStyleIdx="1" presStyleCnt="3">
        <dgm:presLayoutVars>
          <dgm:chMax val="0"/>
          <dgm:chPref val="0"/>
        </dgm:presLayoutVars>
      </dgm:prSet>
      <dgm:spPr/>
    </dgm:pt>
    <dgm:pt modelId="{47E763F5-DC51-422B-8709-6956622D03AB}" type="pres">
      <dgm:prSet presAssocID="{2A2B1550-B641-4BE3-B05F-12DB3D98F4D3}" presName="sibTrans" presStyleCnt="0"/>
      <dgm:spPr/>
    </dgm:pt>
    <dgm:pt modelId="{49B622EC-9AE4-42F4-A1DA-170C9D8DBB8A}" type="pres">
      <dgm:prSet presAssocID="{321F67E1-4D13-4AC8-AB51-129D955DE7B5}" presName="compNode" presStyleCnt="0"/>
      <dgm:spPr/>
    </dgm:pt>
    <dgm:pt modelId="{A40BE25C-924D-4F25-B083-E3D1FEE77160}" type="pres">
      <dgm:prSet presAssocID="{321F67E1-4D13-4AC8-AB51-129D955DE7B5}" presName="bgRect" presStyleLbl="bgShp" presStyleIdx="2" presStyleCnt="3"/>
      <dgm:spPr/>
    </dgm:pt>
    <dgm:pt modelId="{F6FAFB47-7E0D-48E4-88CA-577BC52271E9}" type="pres">
      <dgm:prSet presAssocID="{321F67E1-4D13-4AC8-AB51-129D955DE7B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DAB4AB9C-F419-4FD6-8CDA-D4C0D783DFE9}" type="pres">
      <dgm:prSet presAssocID="{321F67E1-4D13-4AC8-AB51-129D955DE7B5}" presName="spaceRect" presStyleCnt="0"/>
      <dgm:spPr/>
    </dgm:pt>
    <dgm:pt modelId="{039317AC-4D45-4F64-8A0C-65FB07EB303A}" type="pres">
      <dgm:prSet presAssocID="{321F67E1-4D13-4AC8-AB51-129D955DE7B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BFC3C31-47D9-464A-9D15-59F2B4500B96}" srcId="{43CDE429-7BF7-4232-8AF7-04CC69C7EE6E}" destId="{B51C8446-8AEB-4FA8-8656-F760CC70C471}" srcOrd="0" destOrd="0" parTransId="{3F2995E5-A2E2-4F38-8CF9-F6DA096DEF13}" sibTransId="{6FFFA0AC-CF08-4832-8BE6-6F5299E81EE2}"/>
    <dgm:cxn modelId="{9E1B136D-112C-45FF-A709-1747C432BC79}" type="presOf" srcId="{321F67E1-4D13-4AC8-AB51-129D955DE7B5}" destId="{039317AC-4D45-4F64-8A0C-65FB07EB303A}" srcOrd="0" destOrd="0" presId="urn:microsoft.com/office/officeart/2018/2/layout/IconVerticalSolidList"/>
    <dgm:cxn modelId="{4045DF74-AFA6-4AF1-B425-C87AECDFBF5B}" srcId="{43CDE429-7BF7-4232-8AF7-04CC69C7EE6E}" destId="{321F67E1-4D13-4AC8-AB51-129D955DE7B5}" srcOrd="2" destOrd="0" parTransId="{B3E15560-5E97-4A9B-BF26-895C0BD9882E}" sibTransId="{C894ED34-250E-4709-BC42-948D7A137D1F}"/>
    <dgm:cxn modelId="{2A2BF096-0C71-4834-A556-C5BF3F5E4005}" type="presOf" srcId="{15CA798E-8043-4366-97F4-40C325C44676}" destId="{A271EB31-D772-4514-B19A-E9378A949435}" srcOrd="0" destOrd="0" presId="urn:microsoft.com/office/officeart/2018/2/layout/IconVerticalSolidList"/>
    <dgm:cxn modelId="{078DF698-8858-4DA5-BF6A-60251D6DDBE4}" type="presOf" srcId="{43CDE429-7BF7-4232-8AF7-04CC69C7EE6E}" destId="{4E5ADCB5-40BC-454E-9FC0-79C4DBC1099B}" srcOrd="0" destOrd="0" presId="urn:microsoft.com/office/officeart/2018/2/layout/IconVerticalSolidList"/>
    <dgm:cxn modelId="{9F1CE1CD-164E-41C1-83BB-4ECFE512F529}" srcId="{43CDE429-7BF7-4232-8AF7-04CC69C7EE6E}" destId="{15CA798E-8043-4366-97F4-40C325C44676}" srcOrd="1" destOrd="0" parTransId="{4C5F1EC4-65E1-423C-B189-2BCC056BC7A5}" sibTransId="{2A2B1550-B641-4BE3-B05F-12DB3D98F4D3}"/>
    <dgm:cxn modelId="{4A79BFD3-D9DB-4F4C-A40C-E0E9AD344737}" type="presOf" srcId="{B51C8446-8AEB-4FA8-8656-F760CC70C471}" destId="{AC46EFD8-190C-47E3-B58E-F32931EFBDEB}" srcOrd="0" destOrd="0" presId="urn:microsoft.com/office/officeart/2018/2/layout/IconVerticalSolidList"/>
    <dgm:cxn modelId="{61471FAF-E9BF-47E9-BA18-E6F9B619561E}" type="presParOf" srcId="{4E5ADCB5-40BC-454E-9FC0-79C4DBC1099B}" destId="{C0006061-514A-410C-A395-DAE342F5FBB9}" srcOrd="0" destOrd="0" presId="urn:microsoft.com/office/officeart/2018/2/layout/IconVerticalSolidList"/>
    <dgm:cxn modelId="{D48A72AE-D6F9-4B1D-B3A3-8EF904CC64F2}" type="presParOf" srcId="{C0006061-514A-410C-A395-DAE342F5FBB9}" destId="{775C2029-0164-43B4-B2C4-9882C618D176}" srcOrd="0" destOrd="0" presId="urn:microsoft.com/office/officeart/2018/2/layout/IconVerticalSolidList"/>
    <dgm:cxn modelId="{3D1BB7D4-59D3-4278-9604-D1C8B3BE6E35}" type="presParOf" srcId="{C0006061-514A-410C-A395-DAE342F5FBB9}" destId="{BC47D273-8301-4772-A022-9525DED73AC9}" srcOrd="1" destOrd="0" presId="urn:microsoft.com/office/officeart/2018/2/layout/IconVerticalSolidList"/>
    <dgm:cxn modelId="{4C74E067-147A-4FC3-85CA-EEC9ECA6A8FC}" type="presParOf" srcId="{C0006061-514A-410C-A395-DAE342F5FBB9}" destId="{B1501EB6-65B4-4A3C-BF89-9AEE83BE09D6}" srcOrd="2" destOrd="0" presId="urn:microsoft.com/office/officeart/2018/2/layout/IconVerticalSolidList"/>
    <dgm:cxn modelId="{731F3A12-37F2-4F3E-9106-2CB4DC2E7875}" type="presParOf" srcId="{C0006061-514A-410C-A395-DAE342F5FBB9}" destId="{AC46EFD8-190C-47E3-B58E-F32931EFBDEB}" srcOrd="3" destOrd="0" presId="urn:microsoft.com/office/officeart/2018/2/layout/IconVerticalSolidList"/>
    <dgm:cxn modelId="{8B05900A-32E6-4246-8133-627E73BDDEE4}" type="presParOf" srcId="{4E5ADCB5-40BC-454E-9FC0-79C4DBC1099B}" destId="{07F77C8C-194E-4DA0-A377-BC00D84EBD35}" srcOrd="1" destOrd="0" presId="urn:microsoft.com/office/officeart/2018/2/layout/IconVerticalSolidList"/>
    <dgm:cxn modelId="{DE48F766-236A-4868-BE95-0FA153211C7F}" type="presParOf" srcId="{4E5ADCB5-40BC-454E-9FC0-79C4DBC1099B}" destId="{91418D7F-561C-4BC9-B053-8E08F0E0CBF8}" srcOrd="2" destOrd="0" presId="urn:microsoft.com/office/officeart/2018/2/layout/IconVerticalSolidList"/>
    <dgm:cxn modelId="{B1428FB5-6EA3-474A-9B8D-B58D5983FE6F}" type="presParOf" srcId="{91418D7F-561C-4BC9-B053-8E08F0E0CBF8}" destId="{4C88022E-19F3-4625-AFC7-5A907DC2D2F6}" srcOrd="0" destOrd="0" presId="urn:microsoft.com/office/officeart/2018/2/layout/IconVerticalSolidList"/>
    <dgm:cxn modelId="{8840D494-E389-4360-A0C5-13D951D1AFDD}" type="presParOf" srcId="{91418D7F-561C-4BC9-B053-8E08F0E0CBF8}" destId="{80DD5125-70EB-4D95-BFB9-29F7520CA1EE}" srcOrd="1" destOrd="0" presId="urn:microsoft.com/office/officeart/2018/2/layout/IconVerticalSolidList"/>
    <dgm:cxn modelId="{5B815469-AE86-4BD3-A4D0-BF18C1E1E307}" type="presParOf" srcId="{91418D7F-561C-4BC9-B053-8E08F0E0CBF8}" destId="{CCEC7EF5-57AA-4F57-A7DB-0F1E93558852}" srcOrd="2" destOrd="0" presId="urn:microsoft.com/office/officeart/2018/2/layout/IconVerticalSolidList"/>
    <dgm:cxn modelId="{3B8572A8-7951-418C-98FC-F52F10F7DD94}" type="presParOf" srcId="{91418D7F-561C-4BC9-B053-8E08F0E0CBF8}" destId="{A271EB31-D772-4514-B19A-E9378A949435}" srcOrd="3" destOrd="0" presId="urn:microsoft.com/office/officeart/2018/2/layout/IconVerticalSolidList"/>
    <dgm:cxn modelId="{52933FE6-9304-420B-9548-0E7363F35455}" type="presParOf" srcId="{4E5ADCB5-40BC-454E-9FC0-79C4DBC1099B}" destId="{47E763F5-DC51-422B-8709-6956622D03AB}" srcOrd="3" destOrd="0" presId="urn:microsoft.com/office/officeart/2018/2/layout/IconVerticalSolidList"/>
    <dgm:cxn modelId="{76308A0E-C97B-4FB3-AE27-E9A971F89D75}" type="presParOf" srcId="{4E5ADCB5-40BC-454E-9FC0-79C4DBC1099B}" destId="{49B622EC-9AE4-42F4-A1DA-170C9D8DBB8A}" srcOrd="4" destOrd="0" presId="urn:microsoft.com/office/officeart/2018/2/layout/IconVerticalSolidList"/>
    <dgm:cxn modelId="{9162F6F4-AF79-46AD-AF6B-C1A0991D47DD}" type="presParOf" srcId="{49B622EC-9AE4-42F4-A1DA-170C9D8DBB8A}" destId="{A40BE25C-924D-4F25-B083-E3D1FEE77160}" srcOrd="0" destOrd="0" presId="urn:microsoft.com/office/officeart/2018/2/layout/IconVerticalSolidList"/>
    <dgm:cxn modelId="{4C6118E3-9656-4CD2-AA31-2DEC5BB54E13}" type="presParOf" srcId="{49B622EC-9AE4-42F4-A1DA-170C9D8DBB8A}" destId="{F6FAFB47-7E0D-48E4-88CA-577BC52271E9}" srcOrd="1" destOrd="0" presId="urn:microsoft.com/office/officeart/2018/2/layout/IconVerticalSolidList"/>
    <dgm:cxn modelId="{05B8584F-EBC1-403D-97A4-9193810627B8}" type="presParOf" srcId="{49B622EC-9AE4-42F4-A1DA-170C9D8DBB8A}" destId="{DAB4AB9C-F419-4FD6-8CDA-D4C0D783DFE9}" srcOrd="2" destOrd="0" presId="urn:microsoft.com/office/officeart/2018/2/layout/IconVerticalSolidList"/>
    <dgm:cxn modelId="{246B37DA-82EC-4944-B54B-EC9ACCD3A319}" type="presParOf" srcId="{49B622EC-9AE4-42F4-A1DA-170C9D8DBB8A}" destId="{039317AC-4D45-4F64-8A0C-65FB07EB30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6C4134-B8E4-432C-B249-CDD3721CF7B6}" type="doc">
      <dgm:prSet loTypeId="urn:microsoft.com/office/officeart/2018/2/layout/IconVerticalSolidList" loCatId="icon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4D6C41-D26A-4E48-99F6-E81B5CEE541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>
              <a:latin typeface="Helvetica" panose="020B0604020202020204" pitchFamily="34" charset="0"/>
              <a:cs typeface="Helvetica" panose="020B0604020202020204" pitchFamily="34" charset="0"/>
            </a:rPr>
            <a:t>Mandatory clinical research training for investigators and their study team </a:t>
          </a:r>
        </a:p>
      </dgm:t>
    </dgm:pt>
    <dgm:pt modelId="{DD358F75-6D04-450E-BD55-47AFE0D8E759}" type="parTrans" cxnId="{69B57F3E-B826-4D19-BDF4-B547C483B06E}">
      <dgm:prSet/>
      <dgm:spPr/>
      <dgm:t>
        <a:bodyPr/>
        <a:lstStyle/>
        <a:p>
          <a:endParaRPr lang="en-US"/>
        </a:p>
      </dgm:t>
    </dgm:pt>
    <dgm:pt modelId="{A10F679C-FCE3-4FF6-8BB6-512813E8AE7B}" type="sibTrans" cxnId="{69B57F3E-B826-4D19-BDF4-B547C483B06E}">
      <dgm:prSet/>
      <dgm:spPr/>
      <dgm:t>
        <a:bodyPr/>
        <a:lstStyle/>
        <a:p>
          <a:endParaRPr lang="en-US"/>
        </a:p>
      </dgm:t>
    </dgm:pt>
    <dgm:pt modelId="{DFA8C173-2FE8-4A10-AA3C-9C8D0DF2A8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>
              <a:latin typeface="Helvetica" panose="020B0604020202020204" pitchFamily="34" charset="0"/>
              <a:cs typeface="Helvetica" panose="020B0604020202020204" pitchFamily="34" charset="0"/>
            </a:rPr>
            <a:t>AHA Basic Life Support/CPR Training </a:t>
          </a:r>
        </a:p>
      </dgm:t>
    </dgm:pt>
    <dgm:pt modelId="{BAF6284A-16FB-4515-8F0B-19E1245DF7F9}" type="parTrans" cxnId="{CC8B65F4-AFA9-4436-8E66-B7BA171CEF85}">
      <dgm:prSet/>
      <dgm:spPr/>
      <dgm:t>
        <a:bodyPr/>
        <a:lstStyle/>
        <a:p>
          <a:endParaRPr lang="en-US"/>
        </a:p>
      </dgm:t>
    </dgm:pt>
    <dgm:pt modelId="{EE4B5088-E837-4BA3-AAE5-C398478E0471}" type="sibTrans" cxnId="{CC8B65F4-AFA9-4436-8E66-B7BA171CEF85}">
      <dgm:prSet/>
      <dgm:spPr/>
      <dgm:t>
        <a:bodyPr/>
        <a:lstStyle/>
        <a:p>
          <a:endParaRPr lang="en-US"/>
        </a:p>
      </dgm:t>
    </dgm:pt>
    <dgm:pt modelId="{D1FA22A4-D481-4DD4-96AE-E40F293DC2B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>
              <a:latin typeface="Helvetica" panose="020B0604020202020204" pitchFamily="34" charset="0"/>
              <a:cs typeface="Helvetica" panose="020B0604020202020204" pitchFamily="34" charset="0"/>
              <a:hlinkClick xmlns:r="http://schemas.openxmlformats.org/officeDocument/2006/relationships" r:id="rId1"/>
            </a:rPr>
            <a:t>Investigator Consultations </a:t>
          </a:r>
          <a:endParaRPr lang="en-US" sz="2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E89E561-7C90-4119-9ADE-5769CCFBD44C}" type="parTrans" cxnId="{285AA8C2-BFAA-4F78-81C7-770DCC79F76E}">
      <dgm:prSet/>
      <dgm:spPr/>
      <dgm:t>
        <a:bodyPr/>
        <a:lstStyle/>
        <a:p>
          <a:endParaRPr lang="en-US"/>
        </a:p>
      </dgm:t>
    </dgm:pt>
    <dgm:pt modelId="{F0B262D4-1131-44AD-9141-4F8FF14865EC}" type="sibTrans" cxnId="{285AA8C2-BFAA-4F78-81C7-770DCC79F76E}">
      <dgm:prSet/>
      <dgm:spPr/>
      <dgm:t>
        <a:bodyPr/>
        <a:lstStyle/>
        <a:p>
          <a:endParaRPr lang="en-US"/>
        </a:p>
      </dgm:t>
    </dgm:pt>
    <dgm:pt modelId="{F9506BB4-A9B1-4F57-9332-E5A4A2F5F8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>
              <a:latin typeface="Helvetica" panose="020B0604020202020204" pitchFamily="34" charset="0"/>
              <a:cs typeface="Helvetica" panose="020B0604020202020204" pitchFamily="34" charset="0"/>
            </a:rPr>
            <a:t>Departmental Trainings</a:t>
          </a:r>
        </a:p>
      </dgm:t>
    </dgm:pt>
    <dgm:pt modelId="{A4C393B4-BF05-417D-95CE-93A7576CCB21}" type="parTrans" cxnId="{933BA278-2075-4D52-ABEE-9B981E0CE67C}">
      <dgm:prSet/>
      <dgm:spPr/>
      <dgm:t>
        <a:bodyPr/>
        <a:lstStyle/>
        <a:p>
          <a:endParaRPr lang="en-US"/>
        </a:p>
      </dgm:t>
    </dgm:pt>
    <dgm:pt modelId="{4A3952B5-3143-44B9-8346-01ED7A82215F}" type="sibTrans" cxnId="{933BA278-2075-4D52-ABEE-9B981E0CE67C}">
      <dgm:prSet/>
      <dgm:spPr/>
      <dgm:t>
        <a:bodyPr/>
        <a:lstStyle/>
        <a:p>
          <a:endParaRPr lang="en-US"/>
        </a:p>
      </dgm:t>
    </dgm:pt>
    <dgm:pt modelId="{815CF0E5-5333-465A-8D5F-3B1FC8513F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>
              <a:latin typeface="Helvetica" panose="020B0604020202020204" pitchFamily="34" charset="0"/>
              <a:cs typeface="Helvetica" panose="020B0604020202020204" pitchFamily="34" charset="0"/>
            </a:rPr>
            <a:t>OnCore/Epic Training, </a:t>
          </a:r>
          <a:r>
            <a:rPr lang="en-US" sz="2200" i="1" dirty="0">
              <a:latin typeface="Helvetica" panose="020B0604020202020204" pitchFamily="34" charset="0"/>
              <a:cs typeface="Helvetica" panose="020B0604020202020204" pitchFamily="34" charset="0"/>
            </a:rPr>
            <a:t>now OnCore Superusers and EHI Digital Research Informatics  </a:t>
          </a:r>
        </a:p>
      </dgm:t>
    </dgm:pt>
    <dgm:pt modelId="{567F164D-8A4B-463C-AB14-12F0D640CEE0}" type="parTrans" cxnId="{9403B60E-7855-46A2-888B-5E49607F85B4}">
      <dgm:prSet/>
      <dgm:spPr/>
      <dgm:t>
        <a:bodyPr/>
        <a:lstStyle/>
        <a:p>
          <a:endParaRPr lang="en-US"/>
        </a:p>
      </dgm:t>
    </dgm:pt>
    <dgm:pt modelId="{7E932EED-2389-465D-8CBD-64CB9A705962}" type="sibTrans" cxnId="{9403B60E-7855-46A2-888B-5E49607F85B4}">
      <dgm:prSet/>
      <dgm:spPr/>
      <dgm:t>
        <a:bodyPr/>
        <a:lstStyle/>
        <a:p>
          <a:endParaRPr lang="en-US"/>
        </a:p>
      </dgm:t>
    </dgm:pt>
    <dgm:pt modelId="{784FBA3E-28F0-49CC-A2C5-563146C9F861}" type="pres">
      <dgm:prSet presAssocID="{436C4134-B8E4-432C-B249-CDD3721CF7B6}" presName="root" presStyleCnt="0">
        <dgm:presLayoutVars>
          <dgm:dir/>
          <dgm:resizeHandles val="exact"/>
        </dgm:presLayoutVars>
      </dgm:prSet>
      <dgm:spPr/>
    </dgm:pt>
    <dgm:pt modelId="{5A6700D2-8A34-4D26-A43B-9C7ED77268B7}" type="pres">
      <dgm:prSet presAssocID="{B34D6C41-D26A-4E48-99F6-E81B5CEE541D}" presName="compNode" presStyleCnt="0"/>
      <dgm:spPr/>
    </dgm:pt>
    <dgm:pt modelId="{1578115B-74B7-4335-BF68-9A892EE0C376}" type="pres">
      <dgm:prSet presAssocID="{B34D6C41-D26A-4E48-99F6-E81B5CEE541D}" presName="bgRect" presStyleLbl="bgShp" presStyleIdx="0" presStyleCnt="5"/>
      <dgm:spPr/>
    </dgm:pt>
    <dgm:pt modelId="{92762714-E0C1-4E20-9BAF-DD09422BC675}" type="pres">
      <dgm:prSet presAssocID="{B34D6C41-D26A-4E48-99F6-E81B5CEE541D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D2F2578-18DD-4DD1-A1BB-3B6FE98FACC6}" type="pres">
      <dgm:prSet presAssocID="{B34D6C41-D26A-4E48-99F6-E81B5CEE541D}" presName="spaceRect" presStyleCnt="0"/>
      <dgm:spPr/>
    </dgm:pt>
    <dgm:pt modelId="{188EEEAB-6EE5-419C-9BD6-38AB8FB6C402}" type="pres">
      <dgm:prSet presAssocID="{B34D6C41-D26A-4E48-99F6-E81B5CEE541D}" presName="parTx" presStyleLbl="revTx" presStyleIdx="0" presStyleCnt="5">
        <dgm:presLayoutVars>
          <dgm:chMax val="0"/>
          <dgm:chPref val="0"/>
        </dgm:presLayoutVars>
      </dgm:prSet>
      <dgm:spPr/>
    </dgm:pt>
    <dgm:pt modelId="{18E4F6CB-9398-4769-8C6D-B3609F717806}" type="pres">
      <dgm:prSet presAssocID="{A10F679C-FCE3-4FF6-8BB6-512813E8AE7B}" presName="sibTrans" presStyleCnt="0"/>
      <dgm:spPr/>
    </dgm:pt>
    <dgm:pt modelId="{48663F15-E679-4F07-A323-F78F12FD3D60}" type="pres">
      <dgm:prSet presAssocID="{DFA8C173-2FE8-4A10-AA3C-9C8D0DF2A8A6}" presName="compNode" presStyleCnt="0"/>
      <dgm:spPr/>
    </dgm:pt>
    <dgm:pt modelId="{D9B7C5FD-79BA-41EE-8D0E-49335EAF3503}" type="pres">
      <dgm:prSet presAssocID="{DFA8C173-2FE8-4A10-AA3C-9C8D0DF2A8A6}" presName="bgRect" presStyleLbl="bgShp" presStyleIdx="1" presStyleCnt="5"/>
      <dgm:spPr/>
    </dgm:pt>
    <dgm:pt modelId="{30522255-CAD3-4CD4-82FD-7A724CE29B6C}" type="pres">
      <dgm:prSet presAssocID="{DFA8C173-2FE8-4A10-AA3C-9C8D0DF2A8A6}" presName="iconRect" presStyleLbl="node1" presStyleIdx="1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34EFDECF-D46B-4CEA-B552-8127CFB19CA6}" type="pres">
      <dgm:prSet presAssocID="{DFA8C173-2FE8-4A10-AA3C-9C8D0DF2A8A6}" presName="spaceRect" presStyleCnt="0"/>
      <dgm:spPr/>
    </dgm:pt>
    <dgm:pt modelId="{4FDCA913-0ACC-441E-A121-B1895A8653A7}" type="pres">
      <dgm:prSet presAssocID="{DFA8C173-2FE8-4A10-AA3C-9C8D0DF2A8A6}" presName="parTx" presStyleLbl="revTx" presStyleIdx="1" presStyleCnt="5">
        <dgm:presLayoutVars>
          <dgm:chMax val="0"/>
          <dgm:chPref val="0"/>
        </dgm:presLayoutVars>
      </dgm:prSet>
      <dgm:spPr/>
    </dgm:pt>
    <dgm:pt modelId="{7D1AA920-9D8A-4CB4-ABC2-B1FD88C2BC65}" type="pres">
      <dgm:prSet presAssocID="{EE4B5088-E837-4BA3-AAE5-C398478E0471}" presName="sibTrans" presStyleCnt="0"/>
      <dgm:spPr/>
    </dgm:pt>
    <dgm:pt modelId="{DA11C7B6-3BD5-4F4B-AF74-514B86352BA7}" type="pres">
      <dgm:prSet presAssocID="{D1FA22A4-D481-4DD4-96AE-E40F293DC2B2}" presName="compNode" presStyleCnt="0"/>
      <dgm:spPr/>
    </dgm:pt>
    <dgm:pt modelId="{8550CD6A-0C9E-4FF3-8D9C-71AD68C927C9}" type="pres">
      <dgm:prSet presAssocID="{D1FA22A4-D481-4DD4-96AE-E40F293DC2B2}" presName="bgRect" presStyleLbl="bgShp" presStyleIdx="2" presStyleCnt="5"/>
      <dgm:spPr/>
    </dgm:pt>
    <dgm:pt modelId="{94094DDA-C72B-4C01-8349-395E66906EF2}" type="pres">
      <dgm:prSet presAssocID="{D1FA22A4-D481-4DD4-96AE-E40F293DC2B2}" presName="iconRect" presStyleLbl="node1" presStyleIdx="2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C47E411-F091-47F9-8507-27BF83065DDB}" type="pres">
      <dgm:prSet presAssocID="{D1FA22A4-D481-4DD4-96AE-E40F293DC2B2}" presName="spaceRect" presStyleCnt="0"/>
      <dgm:spPr/>
    </dgm:pt>
    <dgm:pt modelId="{6F06EFBE-3025-44C5-9D3A-CF72B2E48113}" type="pres">
      <dgm:prSet presAssocID="{D1FA22A4-D481-4DD4-96AE-E40F293DC2B2}" presName="parTx" presStyleLbl="revTx" presStyleIdx="2" presStyleCnt="5">
        <dgm:presLayoutVars>
          <dgm:chMax val="0"/>
          <dgm:chPref val="0"/>
        </dgm:presLayoutVars>
      </dgm:prSet>
      <dgm:spPr/>
    </dgm:pt>
    <dgm:pt modelId="{92451DCD-F81E-420C-BDE9-59BE61AA3A94}" type="pres">
      <dgm:prSet presAssocID="{F0B262D4-1131-44AD-9141-4F8FF14865EC}" presName="sibTrans" presStyleCnt="0"/>
      <dgm:spPr/>
    </dgm:pt>
    <dgm:pt modelId="{2D132816-5162-42C6-B9EE-D228997177E2}" type="pres">
      <dgm:prSet presAssocID="{F9506BB4-A9B1-4F57-9332-E5A4A2F5F8E8}" presName="compNode" presStyleCnt="0"/>
      <dgm:spPr/>
    </dgm:pt>
    <dgm:pt modelId="{06300676-4A9C-45E1-9CCA-6EA336123FA3}" type="pres">
      <dgm:prSet presAssocID="{F9506BB4-A9B1-4F57-9332-E5A4A2F5F8E8}" presName="bgRect" presStyleLbl="bgShp" presStyleIdx="3" presStyleCnt="5"/>
      <dgm:spPr/>
    </dgm:pt>
    <dgm:pt modelId="{53CC8CA4-2CCA-4532-AF44-D6C28938B8D1}" type="pres">
      <dgm:prSet presAssocID="{F9506BB4-A9B1-4F57-9332-E5A4A2F5F8E8}" presName="iconRect" presStyleLbl="node1" presStyleIdx="3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E05705B-DC10-4D02-834E-EE1F78A2B23A}" type="pres">
      <dgm:prSet presAssocID="{F9506BB4-A9B1-4F57-9332-E5A4A2F5F8E8}" presName="spaceRect" presStyleCnt="0"/>
      <dgm:spPr/>
    </dgm:pt>
    <dgm:pt modelId="{B2859D01-0E48-46E5-9C4E-A623227FFFA1}" type="pres">
      <dgm:prSet presAssocID="{F9506BB4-A9B1-4F57-9332-E5A4A2F5F8E8}" presName="parTx" presStyleLbl="revTx" presStyleIdx="3" presStyleCnt="5">
        <dgm:presLayoutVars>
          <dgm:chMax val="0"/>
          <dgm:chPref val="0"/>
        </dgm:presLayoutVars>
      </dgm:prSet>
      <dgm:spPr/>
    </dgm:pt>
    <dgm:pt modelId="{3D5DF250-4369-465E-BAFB-F0F46C3A6D1B}" type="pres">
      <dgm:prSet presAssocID="{4A3952B5-3143-44B9-8346-01ED7A82215F}" presName="sibTrans" presStyleCnt="0"/>
      <dgm:spPr/>
    </dgm:pt>
    <dgm:pt modelId="{3B68CF2E-CD0C-4C2D-8B23-FA7EB699CBA9}" type="pres">
      <dgm:prSet presAssocID="{815CF0E5-5333-465A-8D5F-3B1FC8513FAD}" presName="compNode" presStyleCnt="0"/>
      <dgm:spPr/>
    </dgm:pt>
    <dgm:pt modelId="{F43CFF55-50C1-49DD-8799-CCF6D4061E50}" type="pres">
      <dgm:prSet presAssocID="{815CF0E5-5333-465A-8D5F-3B1FC8513FAD}" presName="bgRect" presStyleLbl="bgShp" presStyleIdx="4" presStyleCnt="5"/>
      <dgm:spPr/>
    </dgm:pt>
    <dgm:pt modelId="{DC87164F-8F24-4761-B67C-84E9AF5B7037}" type="pres">
      <dgm:prSet presAssocID="{815CF0E5-5333-465A-8D5F-3B1FC8513FAD}" presName="iconRect" presStyleLbl="nod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29FBD84-FBF7-43B9-948A-C8FDF42A5C97}" type="pres">
      <dgm:prSet presAssocID="{815CF0E5-5333-465A-8D5F-3B1FC8513FAD}" presName="spaceRect" presStyleCnt="0"/>
      <dgm:spPr/>
    </dgm:pt>
    <dgm:pt modelId="{A3BEC2CB-0B0A-49DA-B631-E8C14EA96E12}" type="pres">
      <dgm:prSet presAssocID="{815CF0E5-5333-465A-8D5F-3B1FC8513FAD}" presName="parTx" presStyleLbl="revTx" presStyleIdx="4" presStyleCnt="5" custScaleX="104556" custScaleY="101527">
        <dgm:presLayoutVars>
          <dgm:chMax val="0"/>
          <dgm:chPref val="0"/>
        </dgm:presLayoutVars>
      </dgm:prSet>
      <dgm:spPr/>
    </dgm:pt>
  </dgm:ptLst>
  <dgm:cxnLst>
    <dgm:cxn modelId="{C00B7A08-26C7-4BBF-91A2-3BE8CBDE03CF}" type="presOf" srcId="{436C4134-B8E4-432C-B249-CDD3721CF7B6}" destId="{784FBA3E-28F0-49CC-A2C5-563146C9F861}" srcOrd="0" destOrd="0" presId="urn:microsoft.com/office/officeart/2018/2/layout/IconVerticalSolidList"/>
    <dgm:cxn modelId="{9403B60E-7855-46A2-888B-5E49607F85B4}" srcId="{436C4134-B8E4-432C-B249-CDD3721CF7B6}" destId="{815CF0E5-5333-465A-8D5F-3B1FC8513FAD}" srcOrd="4" destOrd="0" parTransId="{567F164D-8A4B-463C-AB14-12F0D640CEE0}" sibTransId="{7E932EED-2389-465D-8CBD-64CB9A705962}"/>
    <dgm:cxn modelId="{69B57F3E-B826-4D19-BDF4-B547C483B06E}" srcId="{436C4134-B8E4-432C-B249-CDD3721CF7B6}" destId="{B34D6C41-D26A-4E48-99F6-E81B5CEE541D}" srcOrd="0" destOrd="0" parTransId="{DD358F75-6D04-450E-BD55-47AFE0D8E759}" sibTransId="{A10F679C-FCE3-4FF6-8BB6-512813E8AE7B}"/>
    <dgm:cxn modelId="{35B10340-9A97-4408-9F40-4197D9129C8F}" type="presOf" srcId="{B34D6C41-D26A-4E48-99F6-E81B5CEE541D}" destId="{188EEEAB-6EE5-419C-9BD6-38AB8FB6C402}" srcOrd="0" destOrd="0" presId="urn:microsoft.com/office/officeart/2018/2/layout/IconVerticalSolidList"/>
    <dgm:cxn modelId="{933BA278-2075-4D52-ABEE-9B981E0CE67C}" srcId="{436C4134-B8E4-432C-B249-CDD3721CF7B6}" destId="{F9506BB4-A9B1-4F57-9332-E5A4A2F5F8E8}" srcOrd="3" destOrd="0" parTransId="{A4C393B4-BF05-417D-95CE-93A7576CCB21}" sibTransId="{4A3952B5-3143-44B9-8346-01ED7A82215F}"/>
    <dgm:cxn modelId="{5522AC9F-C213-4303-A0F4-642C9AED84CC}" type="presOf" srcId="{DFA8C173-2FE8-4A10-AA3C-9C8D0DF2A8A6}" destId="{4FDCA913-0ACC-441E-A121-B1895A8653A7}" srcOrd="0" destOrd="0" presId="urn:microsoft.com/office/officeart/2018/2/layout/IconVerticalSolidList"/>
    <dgm:cxn modelId="{4172B3AB-BB75-468E-840D-48A722198921}" type="presOf" srcId="{F9506BB4-A9B1-4F57-9332-E5A4A2F5F8E8}" destId="{B2859D01-0E48-46E5-9C4E-A623227FFFA1}" srcOrd="0" destOrd="0" presId="urn:microsoft.com/office/officeart/2018/2/layout/IconVerticalSolidList"/>
    <dgm:cxn modelId="{FAFCCFAD-83C6-4A5D-8136-5248AE5CF1BF}" type="presOf" srcId="{D1FA22A4-D481-4DD4-96AE-E40F293DC2B2}" destId="{6F06EFBE-3025-44C5-9D3A-CF72B2E48113}" srcOrd="0" destOrd="0" presId="urn:microsoft.com/office/officeart/2018/2/layout/IconVerticalSolidList"/>
    <dgm:cxn modelId="{7BA222B9-8FA2-4688-8375-B25B649A9CA0}" type="presOf" srcId="{815CF0E5-5333-465A-8D5F-3B1FC8513FAD}" destId="{A3BEC2CB-0B0A-49DA-B631-E8C14EA96E12}" srcOrd="0" destOrd="0" presId="urn:microsoft.com/office/officeart/2018/2/layout/IconVerticalSolidList"/>
    <dgm:cxn modelId="{285AA8C2-BFAA-4F78-81C7-770DCC79F76E}" srcId="{436C4134-B8E4-432C-B249-CDD3721CF7B6}" destId="{D1FA22A4-D481-4DD4-96AE-E40F293DC2B2}" srcOrd="2" destOrd="0" parTransId="{CE89E561-7C90-4119-9ADE-5769CCFBD44C}" sibTransId="{F0B262D4-1131-44AD-9141-4F8FF14865EC}"/>
    <dgm:cxn modelId="{CC8B65F4-AFA9-4436-8E66-B7BA171CEF85}" srcId="{436C4134-B8E4-432C-B249-CDD3721CF7B6}" destId="{DFA8C173-2FE8-4A10-AA3C-9C8D0DF2A8A6}" srcOrd="1" destOrd="0" parTransId="{BAF6284A-16FB-4515-8F0B-19E1245DF7F9}" sibTransId="{EE4B5088-E837-4BA3-AAE5-C398478E0471}"/>
    <dgm:cxn modelId="{A29B4986-7F40-4DF7-92EF-E12E1D9AE0D7}" type="presParOf" srcId="{784FBA3E-28F0-49CC-A2C5-563146C9F861}" destId="{5A6700D2-8A34-4D26-A43B-9C7ED77268B7}" srcOrd="0" destOrd="0" presId="urn:microsoft.com/office/officeart/2018/2/layout/IconVerticalSolidList"/>
    <dgm:cxn modelId="{FE421ADF-2EFE-4408-8BD6-42A7DE8D9A49}" type="presParOf" srcId="{5A6700D2-8A34-4D26-A43B-9C7ED77268B7}" destId="{1578115B-74B7-4335-BF68-9A892EE0C376}" srcOrd="0" destOrd="0" presId="urn:microsoft.com/office/officeart/2018/2/layout/IconVerticalSolidList"/>
    <dgm:cxn modelId="{22F20953-4BE0-4D15-9B2A-BA963AB13B26}" type="presParOf" srcId="{5A6700D2-8A34-4D26-A43B-9C7ED77268B7}" destId="{92762714-E0C1-4E20-9BAF-DD09422BC675}" srcOrd="1" destOrd="0" presId="urn:microsoft.com/office/officeart/2018/2/layout/IconVerticalSolidList"/>
    <dgm:cxn modelId="{EBFBF005-D4B0-4A1A-9BE9-A8E9217214E0}" type="presParOf" srcId="{5A6700D2-8A34-4D26-A43B-9C7ED77268B7}" destId="{2D2F2578-18DD-4DD1-A1BB-3B6FE98FACC6}" srcOrd="2" destOrd="0" presId="urn:microsoft.com/office/officeart/2018/2/layout/IconVerticalSolidList"/>
    <dgm:cxn modelId="{AF1A8769-4078-4CAD-B8D6-1D72F6607AF2}" type="presParOf" srcId="{5A6700D2-8A34-4D26-A43B-9C7ED77268B7}" destId="{188EEEAB-6EE5-419C-9BD6-38AB8FB6C402}" srcOrd="3" destOrd="0" presId="urn:microsoft.com/office/officeart/2018/2/layout/IconVerticalSolidList"/>
    <dgm:cxn modelId="{73195391-CF2A-4D2F-A52F-8D4FF236ACDA}" type="presParOf" srcId="{784FBA3E-28F0-49CC-A2C5-563146C9F861}" destId="{18E4F6CB-9398-4769-8C6D-B3609F717806}" srcOrd="1" destOrd="0" presId="urn:microsoft.com/office/officeart/2018/2/layout/IconVerticalSolidList"/>
    <dgm:cxn modelId="{C74F41C9-4BBB-44A0-86E1-C260BF81C920}" type="presParOf" srcId="{784FBA3E-28F0-49CC-A2C5-563146C9F861}" destId="{48663F15-E679-4F07-A323-F78F12FD3D60}" srcOrd="2" destOrd="0" presId="urn:microsoft.com/office/officeart/2018/2/layout/IconVerticalSolidList"/>
    <dgm:cxn modelId="{D4B8EA26-9055-481F-9507-E15062EA3E4B}" type="presParOf" srcId="{48663F15-E679-4F07-A323-F78F12FD3D60}" destId="{D9B7C5FD-79BA-41EE-8D0E-49335EAF3503}" srcOrd="0" destOrd="0" presId="urn:microsoft.com/office/officeart/2018/2/layout/IconVerticalSolidList"/>
    <dgm:cxn modelId="{CC44933B-CB75-4900-973B-40737DB03EB0}" type="presParOf" srcId="{48663F15-E679-4F07-A323-F78F12FD3D60}" destId="{30522255-CAD3-4CD4-82FD-7A724CE29B6C}" srcOrd="1" destOrd="0" presId="urn:microsoft.com/office/officeart/2018/2/layout/IconVerticalSolidList"/>
    <dgm:cxn modelId="{F6703EE5-3FD3-41EA-B91A-4B5FFECED633}" type="presParOf" srcId="{48663F15-E679-4F07-A323-F78F12FD3D60}" destId="{34EFDECF-D46B-4CEA-B552-8127CFB19CA6}" srcOrd="2" destOrd="0" presId="urn:microsoft.com/office/officeart/2018/2/layout/IconVerticalSolidList"/>
    <dgm:cxn modelId="{A276942B-E2D5-437B-93EC-DF8665EC3A8E}" type="presParOf" srcId="{48663F15-E679-4F07-A323-F78F12FD3D60}" destId="{4FDCA913-0ACC-441E-A121-B1895A8653A7}" srcOrd="3" destOrd="0" presId="urn:microsoft.com/office/officeart/2018/2/layout/IconVerticalSolidList"/>
    <dgm:cxn modelId="{3F8521CF-241B-4644-8142-F29791DE02C1}" type="presParOf" srcId="{784FBA3E-28F0-49CC-A2C5-563146C9F861}" destId="{7D1AA920-9D8A-4CB4-ABC2-B1FD88C2BC65}" srcOrd="3" destOrd="0" presId="urn:microsoft.com/office/officeart/2018/2/layout/IconVerticalSolidList"/>
    <dgm:cxn modelId="{4CFB291F-F94A-4E16-8807-0211AE946005}" type="presParOf" srcId="{784FBA3E-28F0-49CC-A2C5-563146C9F861}" destId="{DA11C7B6-3BD5-4F4B-AF74-514B86352BA7}" srcOrd="4" destOrd="0" presId="urn:microsoft.com/office/officeart/2018/2/layout/IconVerticalSolidList"/>
    <dgm:cxn modelId="{81F49396-0BBD-444E-B28B-34542E17025D}" type="presParOf" srcId="{DA11C7B6-3BD5-4F4B-AF74-514B86352BA7}" destId="{8550CD6A-0C9E-4FF3-8D9C-71AD68C927C9}" srcOrd="0" destOrd="0" presId="urn:microsoft.com/office/officeart/2018/2/layout/IconVerticalSolidList"/>
    <dgm:cxn modelId="{E46D9A2C-4410-435F-8BD2-9A6201CC2302}" type="presParOf" srcId="{DA11C7B6-3BD5-4F4B-AF74-514B86352BA7}" destId="{94094DDA-C72B-4C01-8349-395E66906EF2}" srcOrd="1" destOrd="0" presId="urn:microsoft.com/office/officeart/2018/2/layout/IconVerticalSolidList"/>
    <dgm:cxn modelId="{670DC002-8D88-4BCA-A377-19517B12982E}" type="presParOf" srcId="{DA11C7B6-3BD5-4F4B-AF74-514B86352BA7}" destId="{8C47E411-F091-47F9-8507-27BF83065DDB}" srcOrd="2" destOrd="0" presId="urn:microsoft.com/office/officeart/2018/2/layout/IconVerticalSolidList"/>
    <dgm:cxn modelId="{454C3378-F74A-4546-AE28-EE715FDD1E0C}" type="presParOf" srcId="{DA11C7B6-3BD5-4F4B-AF74-514B86352BA7}" destId="{6F06EFBE-3025-44C5-9D3A-CF72B2E48113}" srcOrd="3" destOrd="0" presId="urn:microsoft.com/office/officeart/2018/2/layout/IconVerticalSolidList"/>
    <dgm:cxn modelId="{4C084414-BC1B-4F39-885F-4AE3058DDDE5}" type="presParOf" srcId="{784FBA3E-28F0-49CC-A2C5-563146C9F861}" destId="{92451DCD-F81E-420C-BDE9-59BE61AA3A94}" srcOrd="5" destOrd="0" presId="urn:microsoft.com/office/officeart/2018/2/layout/IconVerticalSolidList"/>
    <dgm:cxn modelId="{935A1234-E434-46E9-8890-00B59FE0B724}" type="presParOf" srcId="{784FBA3E-28F0-49CC-A2C5-563146C9F861}" destId="{2D132816-5162-42C6-B9EE-D228997177E2}" srcOrd="6" destOrd="0" presId="urn:microsoft.com/office/officeart/2018/2/layout/IconVerticalSolidList"/>
    <dgm:cxn modelId="{ED6AD986-4B37-4178-B0C4-97B5C0F9BA0E}" type="presParOf" srcId="{2D132816-5162-42C6-B9EE-D228997177E2}" destId="{06300676-4A9C-45E1-9CCA-6EA336123FA3}" srcOrd="0" destOrd="0" presId="urn:microsoft.com/office/officeart/2018/2/layout/IconVerticalSolidList"/>
    <dgm:cxn modelId="{874960FC-3843-4C03-BA3F-5B514B673F71}" type="presParOf" srcId="{2D132816-5162-42C6-B9EE-D228997177E2}" destId="{53CC8CA4-2CCA-4532-AF44-D6C28938B8D1}" srcOrd="1" destOrd="0" presId="urn:microsoft.com/office/officeart/2018/2/layout/IconVerticalSolidList"/>
    <dgm:cxn modelId="{5E77804D-F613-4AC4-83D2-7CA58375AF45}" type="presParOf" srcId="{2D132816-5162-42C6-B9EE-D228997177E2}" destId="{8E05705B-DC10-4D02-834E-EE1F78A2B23A}" srcOrd="2" destOrd="0" presId="urn:microsoft.com/office/officeart/2018/2/layout/IconVerticalSolidList"/>
    <dgm:cxn modelId="{A545BFEE-5C13-4919-BB2F-A682286EB6C7}" type="presParOf" srcId="{2D132816-5162-42C6-B9EE-D228997177E2}" destId="{B2859D01-0E48-46E5-9C4E-A623227FFFA1}" srcOrd="3" destOrd="0" presId="urn:microsoft.com/office/officeart/2018/2/layout/IconVerticalSolidList"/>
    <dgm:cxn modelId="{DB246F14-1BD3-4F73-9B62-417538305719}" type="presParOf" srcId="{784FBA3E-28F0-49CC-A2C5-563146C9F861}" destId="{3D5DF250-4369-465E-BAFB-F0F46C3A6D1B}" srcOrd="7" destOrd="0" presId="urn:microsoft.com/office/officeart/2018/2/layout/IconVerticalSolidList"/>
    <dgm:cxn modelId="{726CE333-FBB7-4658-AA83-4A5FF6ED5D0F}" type="presParOf" srcId="{784FBA3E-28F0-49CC-A2C5-563146C9F861}" destId="{3B68CF2E-CD0C-4C2D-8B23-FA7EB699CBA9}" srcOrd="8" destOrd="0" presId="urn:microsoft.com/office/officeart/2018/2/layout/IconVerticalSolidList"/>
    <dgm:cxn modelId="{46D7239F-9BF6-4970-BC2C-DB382CA7BEBA}" type="presParOf" srcId="{3B68CF2E-CD0C-4C2D-8B23-FA7EB699CBA9}" destId="{F43CFF55-50C1-49DD-8799-CCF6D4061E50}" srcOrd="0" destOrd="0" presId="urn:microsoft.com/office/officeart/2018/2/layout/IconVerticalSolidList"/>
    <dgm:cxn modelId="{E5657D80-9B68-4947-AA95-9BD0F71B86D9}" type="presParOf" srcId="{3B68CF2E-CD0C-4C2D-8B23-FA7EB699CBA9}" destId="{DC87164F-8F24-4761-B67C-84E9AF5B7037}" srcOrd="1" destOrd="0" presId="urn:microsoft.com/office/officeart/2018/2/layout/IconVerticalSolidList"/>
    <dgm:cxn modelId="{E3FA3C6B-2C9A-4F85-85E8-79D77037BFBD}" type="presParOf" srcId="{3B68CF2E-CD0C-4C2D-8B23-FA7EB699CBA9}" destId="{A29FBD84-FBF7-43B9-948A-C8FDF42A5C97}" srcOrd="2" destOrd="0" presId="urn:microsoft.com/office/officeart/2018/2/layout/IconVerticalSolidList"/>
    <dgm:cxn modelId="{51FB9C35-9187-4426-BB63-43A8B202A5AF}" type="presParOf" srcId="{3B68CF2E-CD0C-4C2D-8B23-FA7EB699CBA9}" destId="{A3BEC2CB-0B0A-49DA-B631-E8C14EA96E1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950722-FC90-4408-9104-520BA0712ED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8F442D-D151-40BA-839B-5E96102A6CDC}">
      <dgm:prSet phldrT="[Text]"/>
      <dgm:spPr>
        <a:solidFill>
          <a:schemeClr val="tx2"/>
        </a:solidFill>
      </dgm:spPr>
      <dgm:t>
        <a:bodyPr/>
        <a:lstStyle/>
        <a:p>
          <a:r>
            <a:rPr lang="en-US" b="1" cap="none" spc="0" dirty="0">
              <a:ln/>
              <a:effectLst/>
            </a:rPr>
            <a:t>Industry</a:t>
          </a:r>
        </a:p>
        <a:p>
          <a:r>
            <a:rPr lang="en-US" b="1" cap="none" spc="0" dirty="0">
              <a:ln/>
              <a:effectLst/>
            </a:rPr>
            <a:t>Sponsored/Funded</a:t>
          </a:r>
        </a:p>
        <a:p>
          <a:r>
            <a:rPr lang="en-US" b="1" cap="none" spc="0" dirty="0">
              <a:ln/>
              <a:effectLst/>
            </a:rPr>
            <a:t>CLINICAL TRIAL</a:t>
          </a:r>
        </a:p>
      </dgm:t>
    </dgm:pt>
    <dgm:pt modelId="{8A38DBBB-9E05-4D6C-86B2-892DCBA64A79}" type="parTrans" cxnId="{DF40019F-7909-4EFC-998F-4F76459AAA8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0CC876B-B366-422A-A368-76B700734D42}" type="sibTrans" cxnId="{DF40019F-7909-4EFC-998F-4F76459AAA8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2E0CD6A-7D5D-4609-BD24-76EB6E74C1EB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Human subjects research in which people, data or samples of tissue are studied to understand health and disease</a:t>
          </a:r>
        </a:p>
      </dgm:t>
    </dgm:pt>
    <dgm:pt modelId="{08E1CA0D-24A1-4A53-B292-9D6212C53712}" type="parTrans" cxnId="{622B70B8-7348-4CC5-BD1D-F5B4629E387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8E63B28-120C-452D-A213-EC62AC55360F}" type="sibTrans" cxnId="{622B70B8-7348-4CC5-BD1D-F5B4629E387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015C2F1-2EFE-4DDE-976A-6BE07FC6BBAC}">
      <dgm:prSet phldrT="[Text]"/>
      <dgm:spPr/>
      <dgm:t>
        <a:bodyPr/>
        <a:lstStyle/>
        <a:p>
          <a:pPr algn="l"/>
          <a:r>
            <a:rPr lang="en-US" b="1" cap="none" spc="0" dirty="0">
              <a:ln/>
              <a:effectLst/>
            </a:rPr>
            <a:t>Includes studies with two funding sources</a:t>
          </a:r>
        </a:p>
      </dgm:t>
    </dgm:pt>
    <dgm:pt modelId="{58B5ADBD-253C-4F8E-8271-7A2491BB3531}" type="parTrans" cxnId="{AE01BD77-E2DA-46E0-8272-6D46C90F73A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056081BF-5681-49CC-A186-C5CC11E8B359}" type="sibTrans" cxnId="{AE01BD77-E2DA-46E0-8272-6D46C90F73A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193751B-0AD2-4ECF-B4B0-A331C316F680}">
      <dgm:prSet phldrT="[Text]"/>
      <dgm:spPr>
        <a:solidFill>
          <a:schemeClr val="tx2"/>
        </a:solidFill>
      </dgm:spPr>
      <dgm:t>
        <a:bodyPr/>
        <a:lstStyle/>
        <a:p>
          <a:r>
            <a:rPr lang="en-US" b="1" cap="none" spc="0" dirty="0">
              <a:ln/>
              <a:effectLst/>
            </a:rPr>
            <a:t>Non-Industry</a:t>
          </a:r>
        </a:p>
        <a:p>
          <a:r>
            <a:rPr lang="en-US" b="1" cap="none" spc="0" dirty="0">
              <a:ln/>
              <a:effectLst/>
            </a:rPr>
            <a:t>Sponsored/Funded</a:t>
          </a:r>
        </a:p>
        <a:p>
          <a:r>
            <a:rPr lang="en-US" b="1" cap="none" spc="0" dirty="0">
              <a:ln/>
              <a:effectLst/>
            </a:rPr>
            <a:t>CLINICAL TRIAL	</a:t>
          </a:r>
        </a:p>
      </dgm:t>
    </dgm:pt>
    <dgm:pt modelId="{B63A4F4F-DA26-48A9-B7CD-C3B31D4AACF3}" type="parTrans" cxnId="{7804188B-3BE8-489A-B3F6-26157D77D32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8E64F5D5-4556-4299-94D9-3BB61CD7B9AB}" type="sibTrans" cxnId="{7804188B-3BE8-489A-B3F6-26157D77D32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60E9883-CB61-40F7-A4C6-B194226F316A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Includes:</a:t>
          </a:r>
        </a:p>
      </dgm:t>
    </dgm:pt>
    <dgm:pt modelId="{5D44872D-AAE6-43BD-ACA8-68326F7963F0}" type="parTrans" cxnId="{FA7B5E2D-9867-4F72-9E18-5C650432CB2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59FE053-C3B2-4663-AD3A-2197EDACADFF}" type="sibTrans" cxnId="{FA7B5E2D-9867-4F72-9E18-5C650432CB2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41A137C7-477B-461C-A675-C3CCBE9F15E5}">
      <dgm:prSet phldrT="[Text]"/>
      <dgm:spPr>
        <a:solidFill>
          <a:schemeClr val="tx2"/>
        </a:solidFill>
      </dgm:spPr>
      <dgm:t>
        <a:bodyPr/>
        <a:lstStyle/>
        <a:p>
          <a:r>
            <a:rPr lang="en-US" b="1" cap="none" spc="0" dirty="0">
              <a:ln/>
              <a:effectLst/>
            </a:rPr>
            <a:t>Industry</a:t>
          </a:r>
        </a:p>
        <a:p>
          <a:r>
            <a:rPr lang="en-US" b="1" cap="none" spc="0" dirty="0">
              <a:ln/>
              <a:effectLst/>
            </a:rPr>
            <a:t>Sponsored/Funded</a:t>
          </a:r>
        </a:p>
        <a:p>
          <a:r>
            <a:rPr lang="en-US" b="1" cap="none" spc="0" dirty="0">
              <a:ln/>
              <a:effectLst/>
            </a:rPr>
            <a:t>CLINICAL RESEARCH</a:t>
          </a:r>
        </a:p>
      </dgm:t>
    </dgm:pt>
    <dgm:pt modelId="{E7BF62AC-272E-4844-88F9-3A129E0C583D}" type="parTrans" cxnId="{9380A0F6-A7EA-44CC-BC10-1C87CEE097C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480D9392-12AE-431F-AF81-DBD70E14FBE7}" type="sibTrans" cxnId="{9380A0F6-A7EA-44CC-BC10-1C87CEE097C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533DD4B-2D29-456D-93E6-299B586AFF6B}">
      <dgm:prSet/>
      <dgm:spPr>
        <a:solidFill>
          <a:schemeClr val="tx2"/>
        </a:solidFill>
      </dgm:spPr>
      <dgm:t>
        <a:bodyPr/>
        <a:lstStyle/>
        <a:p>
          <a:r>
            <a:rPr lang="en-US" b="1" cap="none" spc="0" dirty="0">
              <a:ln/>
              <a:effectLst/>
            </a:rPr>
            <a:t>Non-Industry</a:t>
          </a:r>
        </a:p>
        <a:p>
          <a:r>
            <a:rPr lang="en-US" b="1" cap="none" spc="0" dirty="0">
              <a:ln/>
              <a:effectLst/>
            </a:rPr>
            <a:t>Sponsored/Funded</a:t>
          </a:r>
        </a:p>
        <a:p>
          <a:r>
            <a:rPr lang="en-US" b="1" cap="none" spc="0" dirty="0">
              <a:ln/>
              <a:effectLst/>
            </a:rPr>
            <a:t>CLINICAL RESEARCH</a:t>
          </a:r>
        </a:p>
      </dgm:t>
    </dgm:pt>
    <dgm:pt modelId="{7EC22E9F-D83B-4EBE-88E1-FD72FD8AF2AD}" type="parTrans" cxnId="{93CD7841-81DE-4C1E-9645-55FC9F35CEF2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35FF09A-92BD-4602-8CDF-0456D73F2351}" type="sibTrans" cxnId="{93CD7841-81DE-4C1E-9645-55FC9F35CEF2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1DAF335-F6A2-4E3C-B91F-36C7DD1E1F47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Must meet NIH/FDA definition of a clinical trial</a:t>
          </a:r>
        </a:p>
      </dgm:t>
    </dgm:pt>
    <dgm:pt modelId="{D118AA24-DE44-4D79-A0A6-3659B0CD0791}" type="parTrans" cxnId="{EFFE4F30-C6F5-4633-A542-EA6E77B5493F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3EE35D97-0667-4030-9E67-D86D9E86A3DD}" type="sibTrans" cxnId="{EFFE4F30-C6F5-4633-A542-EA6E77B5493F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9391AF89-DB3C-4B76-8F88-2CBCEAB7939C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OCR manages ALL of the above</a:t>
          </a:r>
        </a:p>
      </dgm:t>
    </dgm:pt>
    <dgm:pt modelId="{43B98369-8ACC-4E53-91EC-6A38B7B51945}" type="parTrans" cxnId="{1FF5E6D4-71F3-4924-9028-92A61F7CBCE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18CE157-8ADB-4799-A3D9-50BFCD54F487}" type="sibTrans" cxnId="{1FF5E6D4-71F3-4924-9028-92A61F7CBCE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9A036AE4-E092-40ED-A5B6-669062EFBE96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with/without PRA</a:t>
          </a:r>
        </a:p>
      </dgm:t>
    </dgm:pt>
    <dgm:pt modelId="{3984A2A3-D13E-432A-80EC-B76C034D6A15}" type="parTrans" cxnId="{FFE21EFE-AACC-489E-BD63-017E4D50A150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7CDB10F-CB49-4DA3-AA2A-80D303797CF9}" type="sibTrans" cxnId="{FFE21EFE-AACC-489E-BD63-017E4D50A150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AB15CF7B-278F-4552-A913-6A51ADEC0071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Non-Invoiceables payments</a:t>
          </a:r>
        </a:p>
      </dgm:t>
    </dgm:pt>
    <dgm:pt modelId="{A2FCF141-D52C-478D-B198-4CE3FC431BCB}" type="parTrans" cxnId="{2E47C511-1792-448E-B9B3-201C40FDB039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31730EF-0F72-40C6-8DEE-E33E27C9AECD}" type="sibTrans" cxnId="{2E47C511-1792-448E-B9B3-201C40FDB039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48ED5FE-2FC2-4B6C-A206-68B8D24AE821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Milestones payments</a:t>
          </a:r>
        </a:p>
      </dgm:t>
    </dgm:pt>
    <dgm:pt modelId="{6FE28409-5B8D-40C6-B956-A9E26AF817BE}" type="parTrans" cxnId="{74EA601A-C22C-42F5-B30C-CF4A3C9FDFFC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367D0AA1-B17E-408F-83F6-F4607B9B5B92}" type="sibTrans" cxnId="{74EA601A-C22C-42F5-B30C-CF4A3C9FDFFC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E75BBDA-67DE-49E7-9C7D-162DBAF4F754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OCR manages ALL of the above</a:t>
          </a:r>
        </a:p>
      </dgm:t>
    </dgm:pt>
    <dgm:pt modelId="{C47658E8-6B6F-48E0-86BD-58AF5A903C93}" type="parTrans" cxnId="{2AB3B91E-A385-4E50-A2CA-F2BB38017E9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29EFB9C-2ADF-40B6-88EF-07653FB16C49}" type="sibTrans" cxnId="{2AB3B91E-A385-4E50-A2CA-F2BB38017E9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30AD51E-A2B3-4F82-9686-9EFAA69D2B85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with/without PRA</a:t>
          </a:r>
        </a:p>
      </dgm:t>
    </dgm:pt>
    <dgm:pt modelId="{F11BD589-8232-412D-B2CB-3E533A1E6DC2}" type="parTrans" cxnId="{2036C2DD-20D6-4ABC-A5ED-04716892A033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114CC709-BB7F-4331-9432-DF1914FD3A6C}" type="sibTrans" cxnId="{2036C2DD-20D6-4ABC-A5ED-04716892A033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88844054-816A-43ED-B41A-9C4D5FAC2259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Non-Invoiceables payments</a:t>
          </a:r>
        </a:p>
      </dgm:t>
    </dgm:pt>
    <dgm:pt modelId="{CAD1CAED-3CF2-4C06-AC6A-E4F96E35DD64}" type="parTrans" cxnId="{0E6E2ECB-1240-4EF9-9671-F4FA2A48BD5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3363DA7-7C53-4951-9F81-9892608FDA09}" type="sibTrans" cxnId="{0E6E2ECB-1240-4EF9-9671-F4FA2A48BD5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1B24E53B-28D0-4C45-B972-2D3E3F04A317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Milestones payments</a:t>
          </a:r>
        </a:p>
      </dgm:t>
    </dgm:pt>
    <dgm:pt modelId="{8F9CD33F-0417-485C-9024-455FB4FE9588}" type="parTrans" cxnId="{A5270EA2-E4A5-4656-8816-7AC23494A720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F88C05E8-4321-4851-90E0-440CB7AE4D91}" type="sibTrans" cxnId="{A5270EA2-E4A5-4656-8816-7AC23494A720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2930846-0BF7-4155-8C17-7792B7A78771}">
      <dgm:prSet phldrT="[Text]"/>
      <dgm:spPr>
        <a:solidFill>
          <a:schemeClr val="tx2"/>
        </a:solidFill>
      </dgm:spPr>
      <dgm:t>
        <a:bodyPr/>
        <a:lstStyle/>
        <a:p>
          <a:r>
            <a:rPr lang="en-US" b="1" cap="none" spc="0" dirty="0">
              <a:ln/>
              <a:effectLst/>
            </a:rPr>
            <a:t>Hybrid/Double Award</a:t>
          </a:r>
        </a:p>
      </dgm:t>
    </dgm:pt>
    <dgm:pt modelId="{F61687D4-B3E9-400E-9B0F-EAA8A65B8E00}" type="sibTrans" cxnId="{BBC87117-1E21-4888-A879-396FDB30244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ACAF5F9B-4A2B-453B-8114-F308B9049AC9}" type="parTrans" cxnId="{BBC87117-1E21-4888-A879-396FDB30244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5E36DC5-652A-4545-9739-C6A0D52BAFF1}">
      <dgm:prSet phldrT="[Text]"/>
      <dgm:spPr/>
      <dgm:t>
        <a:bodyPr/>
        <a:lstStyle/>
        <a:p>
          <a:pPr algn="l"/>
          <a:r>
            <a:rPr lang="en-US" b="1" cap="none" spc="0" dirty="0">
              <a:ln/>
              <a:effectLst/>
            </a:rPr>
            <a:t>Federal/Non-Federal</a:t>
          </a:r>
        </a:p>
      </dgm:t>
    </dgm:pt>
    <dgm:pt modelId="{4ADEEB3A-8E8C-4537-9C51-DFB0F7A83366}" type="parTrans" cxnId="{1DCD77EF-44A8-4CDD-9D51-9481D95841AC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FF01EE65-A76D-4DCE-B7EF-B37EE609236F}" type="sibTrans" cxnId="{1DCD77EF-44A8-4CDD-9D51-9481D95841AC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B2633C1-9F62-409C-8692-41CBD5ED821A}">
      <dgm:prSet phldrT="[Text]"/>
      <dgm:spPr/>
      <dgm:t>
        <a:bodyPr/>
        <a:lstStyle/>
        <a:p>
          <a:pPr algn="l"/>
          <a:r>
            <a:rPr lang="en-US" b="1" cap="none" spc="0" dirty="0">
              <a:ln/>
              <a:effectLst/>
            </a:rPr>
            <a:t>Evaluate case-by-case</a:t>
          </a:r>
        </a:p>
      </dgm:t>
    </dgm:pt>
    <dgm:pt modelId="{B20A8D2F-D38F-4B75-96DC-1C818CFAFFAF}" type="parTrans" cxnId="{8DE722B5-0A8B-4FBA-A1D5-A12FF4B5FBBE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11BA0FD4-2888-43C4-B953-B7B08ED62C1C}" type="sibTrans" cxnId="{8DE722B5-0A8B-4FBA-A1D5-A12FF4B5FBBE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AF8BA375-4DBC-45A3-A2A1-7C3E15A26EAB}">
      <dgm:prSet phldrT="[Text]"/>
      <dgm:spPr/>
      <dgm:t>
        <a:bodyPr/>
        <a:lstStyle/>
        <a:p>
          <a:pPr algn="l"/>
          <a:r>
            <a:rPr lang="en-US" b="1" cap="none" spc="0" dirty="0">
              <a:ln/>
              <a:effectLst/>
            </a:rPr>
            <a:t>OCR to contact RAS</a:t>
          </a:r>
        </a:p>
      </dgm:t>
    </dgm:pt>
    <dgm:pt modelId="{3333D885-7AD3-4D2C-B50E-C5D94A29255D}" type="parTrans" cxnId="{A92D6CE7-29A6-4E56-B7C8-4D6BA0DBB08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66470ED4-AD50-43E6-AF0A-F93C4F971D5D}" type="sibTrans" cxnId="{A92D6CE7-29A6-4E56-B7C8-4D6BA0DBB08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8EFB2DCB-DAC7-431D-8EB7-FB55CF603E08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PI Initiated</a:t>
          </a:r>
        </a:p>
      </dgm:t>
    </dgm:pt>
    <dgm:pt modelId="{3FC0F86F-2F8A-40DD-87BA-A2A27EA4107B}" type="parTrans" cxnId="{E5FD2643-767B-480D-9C5D-5B5FF46AD3D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66F2F52-88FD-4C3C-8907-A01084CB10E6}" type="sibTrans" cxnId="{E5FD2643-767B-480D-9C5D-5B5FF46AD3D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0C7C9BE9-8950-4C5A-822E-EAE50A86F5BA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Foundation</a:t>
          </a:r>
        </a:p>
      </dgm:t>
    </dgm:pt>
    <dgm:pt modelId="{30694D5A-68C9-49CA-B033-54B5BC749EEE}" type="parTrans" cxnId="{C93A1ED0-6024-449B-A6EC-182B033760B5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C0CBD2E-8B14-4B7C-ACFD-4EF072AEA391}" type="sibTrans" cxnId="{C93A1ED0-6024-449B-A6EC-182B033760B5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9448C57B-DD2C-4B6E-BE25-568C09297421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Federal</a:t>
          </a:r>
        </a:p>
      </dgm:t>
    </dgm:pt>
    <dgm:pt modelId="{086D07B8-6F4D-44A6-A229-D5FC7B1D348E}" type="parTrans" cxnId="{4647630D-53DC-4520-8C9C-7C3EBC4159C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0E85F4B8-FD0C-4B80-B79C-6C1237B7AEAA}" type="sibTrans" cxnId="{4647630D-53DC-4520-8C9C-7C3EBC4159C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5AC5E486-0A30-4348-800F-BD6B300CC9FD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Managed ONLY if:</a:t>
          </a:r>
        </a:p>
      </dgm:t>
    </dgm:pt>
    <dgm:pt modelId="{B1DA43D6-09C1-4428-A5E5-D95DA30797F9}" type="parTrans" cxnId="{45FC6BEF-889E-4D8F-A982-DED16CD91C72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547B40A4-BA2F-4844-82C7-F2C22C2312FC}" type="sibTrans" cxnId="{45FC6BEF-889E-4D8F-A982-DED16CD91C72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1C3C427-2DA9-468C-9F50-51A7CD379D06}">
      <dgm:prSet phldrT="[Text]"/>
      <dgm:spPr/>
      <dgm:t>
        <a:bodyPr/>
        <a:lstStyle/>
        <a:p>
          <a:r>
            <a:rPr lang="en-US" b="1" cap="none" spc="0" dirty="0">
              <a:ln/>
              <a:effectLst/>
            </a:rPr>
            <a:t>Invoice required by sponsor for CPT coded items/services</a:t>
          </a:r>
        </a:p>
      </dgm:t>
    </dgm:pt>
    <dgm:pt modelId="{342A17F9-C5EA-4E1D-ACB8-B4D40EACD956}" type="parTrans" cxnId="{46B178FC-13AC-4813-BDC7-46E2E6AF732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C5B5225-AE2D-412D-8104-1C51E77E011F}" type="sibTrans" cxnId="{46B178FC-13AC-4813-BDC7-46E2E6AF732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96A9C37C-6907-470A-942D-DE153A926B81}">
      <dgm:prSet phldrT="[Text]"/>
      <dgm:spPr/>
      <dgm:t>
        <a:bodyPr/>
        <a:lstStyle/>
        <a:p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9A2C73EE-4514-4CA3-9846-847F3008559D}" type="parTrans" cxnId="{8F7C735C-1598-4849-93B4-33D0EF8C5AA8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643ED1C-783B-4B27-BE49-E8C0A6EC0048}" type="sibTrans" cxnId="{8F7C735C-1598-4849-93B4-33D0EF8C5AA8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92D240C-9BA3-486D-B693-6276A6E394AC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Managed ONLY if:</a:t>
          </a:r>
        </a:p>
      </dgm:t>
    </dgm:pt>
    <dgm:pt modelId="{1DA1D0D8-08A7-4635-AADF-B3949AEA22EF}" type="parTrans" cxnId="{A6CEA209-EDC8-420F-BE5B-4B5BFECC9698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8E574B5-470F-4912-AD37-3E9675D5D39B}" type="sibTrans" cxnId="{A6CEA209-EDC8-420F-BE5B-4B5BFECC9698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A715D85C-8F3A-4A6B-9B38-5029F85606B3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Invoice required by sponsor for CPT coded items/services</a:t>
          </a:r>
        </a:p>
      </dgm:t>
    </dgm:pt>
    <dgm:pt modelId="{E449D05E-DEBE-44FC-A5CF-A4E0210CB6D2}" type="parTrans" cxnId="{535BED21-B817-464A-8B81-F63D2E26A8D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C040664-9100-46C8-AE11-0965A18D8BCC}" type="sibTrans" cxnId="{535BED21-B817-464A-8B81-F63D2E26A8D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BF86CC8-DCD4-4BDE-98DA-AB076F588A84}">
      <dgm:prSet/>
      <dgm:spPr/>
      <dgm:t>
        <a:bodyPr/>
        <a:lstStyle/>
        <a:p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BE2408D8-6213-45DC-8809-080A871F97B4}" type="parTrans" cxnId="{5A9309DA-2F47-4CF4-9877-0127086C78C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F89444C-0441-4513-9C4B-BFFA2B4E9AE1}" type="sibTrans" cxnId="{5A9309DA-2F47-4CF4-9877-0127086C78C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E70C7F50-07AC-4DEA-92A7-45F2F2C69A21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Includes:</a:t>
          </a:r>
        </a:p>
      </dgm:t>
    </dgm:pt>
    <dgm:pt modelId="{A1D10B80-2F03-47B4-923A-124E040E904D}" type="parTrans" cxnId="{F9DF3483-02D9-43FC-8083-8C413F026EF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455968C-CCD6-4235-B8D2-F54F9959F11B}" type="sibTrans" cxnId="{F9DF3483-02D9-43FC-8083-8C413F026EF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64158771-648D-426E-B9AA-93CA112C1CA7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PI Initiated</a:t>
          </a:r>
        </a:p>
      </dgm:t>
    </dgm:pt>
    <dgm:pt modelId="{56906196-AEB9-4DF8-BD46-27627E30D286}" type="parTrans" cxnId="{E30ECCF5-3C81-47D6-8FEC-42498C8BB25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4808FD1-18AD-4DC0-B082-00FC746E231C}" type="sibTrans" cxnId="{E30ECCF5-3C81-47D6-8FEC-42498C8BB257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51F5206A-30B3-4EF4-BC15-E6D02F182772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Foundation</a:t>
          </a:r>
        </a:p>
      </dgm:t>
    </dgm:pt>
    <dgm:pt modelId="{4A580F05-B0E6-4C7A-BF87-D54D14806FC2}" type="parTrans" cxnId="{15EBAFAD-40F2-4ABF-9067-A09DB716B1B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C847F00F-F62F-4736-87A7-99386EBCE1C1}" type="sibTrans" cxnId="{15EBAFAD-40F2-4ABF-9067-A09DB716B1BD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FF0FC9D5-785B-4440-85B3-41E2BB91702C}">
      <dgm:prSet/>
      <dgm:spPr/>
      <dgm:t>
        <a:bodyPr/>
        <a:lstStyle/>
        <a:p>
          <a:r>
            <a:rPr lang="en-US" b="1" cap="none" spc="0" dirty="0">
              <a:ln/>
              <a:effectLst/>
            </a:rPr>
            <a:t>Federal</a:t>
          </a:r>
        </a:p>
      </dgm:t>
    </dgm:pt>
    <dgm:pt modelId="{76FF25B7-CD76-4537-BD32-81378A6BEFC4}" type="parTrans" cxnId="{8058E9C3-A353-44B1-AE95-CB349B2C009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4A9FDF3F-D3BC-42ED-BB46-D138A6F33BEA}" type="sibTrans" cxnId="{8058E9C3-A353-44B1-AE95-CB349B2C009A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F356D59-01B4-4BCF-AD09-45DFE96F2446}">
      <dgm:prSet/>
      <dgm:spPr/>
      <dgm:t>
        <a:bodyPr/>
        <a:lstStyle/>
        <a:p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9DCB00D2-BB2F-4DA3-9E8A-1C2166053FE1}" type="parTrans" cxnId="{EDB9E79F-76A1-4169-AE88-FCFB1BDD9FF5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47FA2300-226A-405A-A0F5-7F59002235F2}" type="sibTrans" cxnId="{EDB9E79F-76A1-4169-AE88-FCFB1BDD9FF5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B6CBDD3A-37EF-474D-AA3F-AF49581E5E6D}">
      <dgm:prSet/>
      <dgm:spPr/>
      <dgm:t>
        <a:bodyPr/>
        <a:lstStyle/>
        <a:p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E6ABC9E6-78A5-4185-8077-20AFF17D2764}" type="parTrans" cxnId="{25B7F16A-6F2C-4636-B53D-5CB88E7D029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9FD31E6A-1F62-4104-B4F3-5C612589702F}" type="sibTrans" cxnId="{25B7F16A-6F2C-4636-B53D-5CB88E7D029B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F8C52305-3A56-43FE-95D2-9C86A212A05D}">
      <dgm:prSet phldrT="[Text]"/>
      <dgm:spPr/>
      <dgm:t>
        <a:bodyPr/>
        <a:lstStyle/>
        <a:p>
          <a:pPr algn="l"/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FFA9430C-F73E-4374-9BA6-9AC2DC1CB4CE}" type="parTrans" cxnId="{6060B94A-5526-445C-A407-FEFFD4E4B4B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21398452-4D7C-4F85-AB2F-5918A0062B08}" type="sibTrans" cxnId="{6060B94A-5526-445C-A407-FEFFD4E4B4B1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779F747E-1F52-4CF2-ABB3-45463B790830}">
      <dgm:prSet phldrT="[Text]"/>
      <dgm:spPr/>
      <dgm:t>
        <a:bodyPr/>
        <a:lstStyle/>
        <a:p>
          <a:pPr algn="l"/>
          <a:endParaRPr lang="en-US" b="1" cap="none" spc="0" dirty="0">
            <a:ln/>
            <a:solidFill>
              <a:schemeClr val="accent4"/>
            </a:solidFill>
            <a:effectLst/>
          </a:endParaRPr>
        </a:p>
      </dgm:t>
    </dgm:pt>
    <dgm:pt modelId="{2CBC9703-B313-4E55-B053-04B5CA55F432}" type="parTrans" cxnId="{A1F2AE29-6BB9-48BB-928E-41F3CF0860D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DB742461-FC45-469B-A884-7FB7F0E871AC}" type="sibTrans" cxnId="{A1F2AE29-6BB9-48BB-928E-41F3CF0860D6}">
      <dgm:prSet/>
      <dgm:spPr/>
      <dgm:t>
        <a:bodyPr/>
        <a:lstStyle/>
        <a:p>
          <a:endParaRPr lang="en-US" b="1" cap="none" spc="0">
            <a:ln/>
            <a:solidFill>
              <a:schemeClr val="accent4"/>
            </a:solidFill>
            <a:effectLst/>
          </a:endParaRPr>
        </a:p>
      </dgm:t>
    </dgm:pt>
    <dgm:pt modelId="{85EB0A09-B0DB-40CC-8A60-4BD2BC3FF774}">
      <dgm:prSet phldrT="[Text]"/>
      <dgm:spPr/>
      <dgm:t>
        <a:bodyPr/>
        <a:lstStyle/>
        <a:p>
          <a:pPr algn="ctr"/>
          <a:r>
            <a:rPr lang="en-US" b="1" cap="none" spc="0" dirty="0">
              <a:ln/>
              <a:effectLst/>
            </a:rPr>
            <a:t>Who will manage?</a:t>
          </a:r>
        </a:p>
      </dgm:t>
    </dgm:pt>
    <dgm:pt modelId="{011BDE14-70F4-49EA-8392-2A704032E043}" type="parTrans" cxnId="{51A33787-2135-4699-873C-3D61FA4EBECA}">
      <dgm:prSet/>
      <dgm:spPr/>
      <dgm:t>
        <a:bodyPr/>
        <a:lstStyle/>
        <a:p>
          <a:endParaRPr lang="en-US"/>
        </a:p>
      </dgm:t>
    </dgm:pt>
    <dgm:pt modelId="{BC73B261-1DFC-4002-A8F2-72E131E6ECA1}" type="sibTrans" cxnId="{51A33787-2135-4699-873C-3D61FA4EBECA}">
      <dgm:prSet/>
      <dgm:spPr/>
      <dgm:t>
        <a:bodyPr/>
        <a:lstStyle/>
        <a:p>
          <a:endParaRPr lang="en-US"/>
        </a:p>
      </dgm:t>
    </dgm:pt>
    <dgm:pt modelId="{4E84C57D-6B63-4137-B0CF-8548352DC445}">
      <dgm:prSet phldrT="[Text]"/>
      <dgm:spPr/>
      <dgm:t>
        <a:bodyPr/>
        <a:lstStyle/>
        <a:p>
          <a:pPr algn="ctr"/>
          <a:r>
            <a:rPr lang="en-US" b="1" i="1" cap="none" spc="0" dirty="0">
              <a:ln/>
              <a:effectLst/>
            </a:rPr>
            <a:t>Preference:</a:t>
          </a:r>
          <a:endParaRPr lang="en-US" b="1" cap="none" spc="0" dirty="0">
            <a:ln/>
            <a:effectLst/>
          </a:endParaRPr>
        </a:p>
      </dgm:t>
    </dgm:pt>
    <dgm:pt modelId="{CCB31E4C-CA0B-4FB0-B68B-5A9C0680161E}" type="parTrans" cxnId="{3964E77B-658F-41D2-92E3-E5B49CF02A00}">
      <dgm:prSet/>
      <dgm:spPr/>
      <dgm:t>
        <a:bodyPr/>
        <a:lstStyle/>
        <a:p>
          <a:endParaRPr lang="en-US"/>
        </a:p>
      </dgm:t>
    </dgm:pt>
    <dgm:pt modelId="{316162FF-0A85-4CB0-AD4B-677E670A83C6}" type="sibTrans" cxnId="{3964E77B-658F-41D2-92E3-E5B49CF02A00}">
      <dgm:prSet/>
      <dgm:spPr/>
      <dgm:t>
        <a:bodyPr/>
        <a:lstStyle/>
        <a:p>
          <a:endParaRPr lang="en-US"/>
        </a:p>
      </dgm:t>
    </dgm:pt>
    <dgm:pt modelId="{E290C556-1493-4E1D-A705-E870DE73581A}">
      <dgm:prSet phldrT="[Text]"/>
      <dgm:spPr/>
      <dgm:t>
        <a:bodyPr/>
        <a:lstStyle/>
        <a:p>
          <a:pPr algn="ctr"/>
          <a:r>
            <a:rPr lang="en-US" b="1" i="1" cap="none" spc="0" dirty="0">
              <a:ln/>
              <a:effectLst/>
            </a:rPr>
            <a:t>One dept to manage acct vs. across depts</a:t>
          </a:r>
          <a:endParaRPr lang="en-US" b="1" cap="none" spc="0" dirty="0">
            <a:ln/>
            <a:effectLst/>
          </a:endParaRPr>
        </a:p>
      </dgm:t>
    </dgm:pt>
    <dgm:pt modelId="{3AC5A47E-9327-4D62-A16C-7E87FDFEA55A}" type="parTrans" cxnId="{0C064ADE-BE4E-435D-8D7A-D8C1189D398F}">
      <dgm:prSet/>
      <dgm:spPr/>
      <dgm:t>
        <a:bodyPr/>
        <a:lstStyle/>
        <a:p>
          <a:endParaRPr lang="en-US"/>
        </a:p>
      </dgm:t>
    </dgm:pt>
    <dgm:pt modelId="{987D48F6-FF62-400B-9199-19493844EDB5}" type="sibTrans" cxnId="{0C064ADE-BE4E-435D-8D7A-D8C1189D398F}">
      <dgm:prSet/>
      <dgm:spPr/>
      <dgm:t>
        <a:bodyPr/>
        <a:lstStyle/>
        <a:p>
          <a:endParaRPr lang="en-US"/>
        </a:p>
      </dgm:t>
    </dgm:pt>
    <dgm:pt modelId="{3E83A1AF-E72A-4794-9F13-64FCB6FE4E3C}">
      <dgm:prSet phldrT="[Text]"/>
      <dgm:spPr/>
      <dgm:t>
        <a:bodyPr/>
        <a:lstStyle/>
        <a:p>
          <a:r>
            <a:rPr lang="en-US" b="1" i="1" cap="none" spc="0" dirty="0">
              <a:ln/>
              <a:effectLst/>
            </a:rPr>
            <a:t>OCR does NOT generate/pay invoices for subawards</a:t>
          </a:r>
        </a:p>
      </dgm:t>
    </dgm:pt>
    <dgm:pt modelId="{3D6EFA95-2EF7-49DA-9DDC-3C1AA1A23EDF}" type="parTrans" cxnId="{E3502DC6-CCD0-48AD-A5ED-28B874670316}">
      <dgm:prSet/>
      <dgm:spPr/>
      <dgm:t>
        <a:bodyPr/>
        <a:lstStyle/>
        <a:p>
          <a:endParaRPr lang="en-US"/>
        </a:p>
      </dgm:t>
    </dgm:pt>
    <dgm:pt modelId="{0D9FD6FE-2A4A-43BF-A796-6D9F546C3BF1}" type="sibTrans" cxnId="{E3502DC6-CCD0-48AD-A5ED-28B874670316}">
      <dgm:prSet/>
      <dgm:spPr/>
      <dgm:t>
        <a:bodyPr/>
        <a:lstStyle/>
        <a:p>
          <a:endParaRPr lang="en-US"/>
        </a:p>
      </dgm:t>
    </dgm:pt>
    <dgm:pt modelId="{1065A7FA-FC6E-4BD6-876A-03054CE4D041}">
      <dgm:prSet phldrT="[Text]"/>
      <dgm:spPr/>
      <dgm:t>
        <a:bodyPr/>
        <a:lstStyle/>
        <a:p>
          <a:endParaRPr lang="en-US" b="1" cap="none" spc="0" dirty="0">
            <a:ln/>
            <a:effectLst/>
          </a:endParaRPr>
        </a:p>
      </dgm:t>
    </dgm:pt>
    <dgm:pt modelId="{51AC0ECD-D1D9-4745-8872-500E97AA2A85}" type="parTrans" cxnId="{F8A16A83-4C17-4424-90BE-8624D8C432C2}">
      <dgm:prSet/>
      <dgm:spPr/>
      <dgm:t>
        <a:bodyPr/>
        <a:lstStyle/>
        <a:p>
          <a:endParaRPr lang="en-US"/>
        </a:p>
      </dgm:t>
    </dgm:pt>
    <dgm:pt modelId="{329A390F-2034-42E3-A666-0E809691C6A1}" type="sibTrans" cxnId="{F8A16A83-4C17-4424-90BE-8624D8C432C2}">
      <dgm:prSet/>
      <dgm:spPr/>
      <dgm:t>
        <a:bodyPr/>
        <a:lstStyle/>
        <a:p>
          <a:endParaRPr lang="en-US"/>
        </a:p>
      </dgm:t>
    </dgm:pt>
    <dgm:pt modelId="{68C1DA28-10A4-48C1-A666-0367C3EFEF0C}">
      <dgm:prSet phldrT="[Text]"/>
      <dgm:spPr/>
      <dgm:t>
        <a:bodyPr/>
        <a:lstStyle/>
        <a:p>
          <a:r>
            <a:rPr lang="en-US" b="1" i="1" cap="none" spc="0" dirty="0">
              <a:ln/>
              <a:effectLst/>
            </a:rPr>
            <a:t>OCR does NOT generate/pay invoices for subawards</a:t>
          </a:r>
          <a:endParaRPr lang="en-US" b="1" cap="none" spc="0" dirty="0">
            <a:ln/>
            <a:effectLst/>
          </a:endParaRPr>
        </a:p>
      </dgm:t>
    </dgm:pt>
    <dgm:pt modelId="{79B75334-86F0-4DE1-96AF-D580DECCF140}" type="parTrans" cxnId="{C7569DA8-26EA-4282-BE2F-7041E2A2394D}">
      <dgm:prSet/>
      <dgm:spPr/>
      <dgm:t>
        <a:bodyPr/>
        <a:lstStyle/>
        <a:p>
          <a:endParaRPr lang="en-US"/>
        </a:p>
      </dgm:t>
    </dgm:pt>
    <dgm:pt modelId="{8F0A2B50-D8BE-4ACB-AA0D-FD013CB7B0AD}" type="sibTrans" cxnId="{C7569DA8-26EA-4282-BE2F-7041E2A2394D}">
      <dgm:prSet/>
      <dgm:spPr/>
      <dgm:t>
        <a:bodyPr/>
        <a:lstStyle/>
        <a:p>
          <a:endParaRPr lang="en-US"/>
        </a:p>
      </dgm:t>
    </dgm:pt>
    <dgm:pt modelId="{DB45B655-F9FB-4E60-A992-823709D032DD}">
      <dgm:prSet phldrT="[Text]"/>
      <dgm:spPr/>
      <dgm:t>
        <a:bodyPr/>
        <a:lstStyle/>
        <a:p>
          <a:endParaRPr lang="en-US" b="1" cap="none" spc="0" dirty="0">
            <a:ln/>
            <a:effectLst/>
          </a:endParaRPr>
        </a:p>
      </dgm:t>
    </dgm:pt>
    <dgm:pt modelId="{11E07F90-D3A6-4226-B085-8C3039BA3E0D}" type="parTrans" cxnId="{1344944A-BD75-4739-BDE2-AC44460B45D4}">
      <dgm:prSet/>
      <dgm:spPr/>
      <dgm:t>
        <a:bodyPr/>
        <a:lstStyle/>
        <a:p>
          <a:endParaRPr lang="en-US"/>
        </a:p>
      </dgm:t>
    </dgm:pt>
    <dgm:pt modelId="{D9FFD5CC-453C-4411-8C82-EEFD65FD1136}" type="sibTrans" cxnId="{1344944A-BD75-4739-BDE2-AC44460B45D4}">
      <dgm:prSet/>
      <dgm:spPr/>
      <dgm:t>
        <a:bodyPr/>
        <a:lstStyle/>
        <a:p>
          <a:endParaRPr lang="en-US"/>
        </a:p>
      </dgm:t>
    </dgm:pt>
    <dgm:pt modelId="{A8C4B1C6-BF43-45C8-858F-B4EDD62ACD89}">
      <dgm:prSet phldrT="[Text]"/>
      <dgm:spPr/>
      <dgm:t>
        <a:bodyPr/>
        <a:lstStyle/>
        <a:p>
          <a:pPr algn="ctr"/>
          <a:r>
            <a:rPr lang="en-US" b="1" i="1" cap="none" spc="0" dirty="0">
              <a:ln/>
              <a:effectLst/>
            </a:rPr>
            <a:t>OCR does NOT generate/pay invoices for subawards</a:t>
          </a:r>
          <a:endParaRPr lang="en-US" b="1" cap="none" spc="0" dirty="0">
            <a:ln/>
            <a:effectLst/>
          </a:endParaRPr>
        </a:p>
      </dgm:t>
    </dgm:pt>
    <dgm:pt modelId="{86973E78-5EB0-4474-ABF9-B4BC8F8759DA}" type="parTrans" cxnId="{BFB1D833-C4C7-4B96-AC9A-BA70C2F04D6E}">
      <dgm:prSet/>
      <dgm:spPr/>
      <dgm:t>
        <a:bodyPr/>
        <a:lstStyle/>
        <a:p>
          <a:endParaRPr lang="en-US"/>
        </a:p>
      </dgm:t>
    </dgm:pt>
    <dgm:pt modelId="{16205281-287D-4B1B-9A1E-6DDDFD030D10}" type="sibTrans" cxnId="{BFB1D833-C4C7-4B96-AC9A-BA70C2F04D6E}">
      <dgm:prSet/>
      <dgm:spPr/>
      <dgm:t>
        <a:bodyPr/>
        <a:lstStyle/>
        <a:p>
          <a:endParaRPr lang="en-US"/>
        </a:p>
      </dgm:t>
    </dgm:pt>
    <dgm:pt modelId="{AD1CA83C-BB95-4805-BC1A-1DBF03997D7D}">
      <dgm:prSet phldrT="[Text]"/>
      <dgm:spPr/>
      <dgm:t>
        <a:bodyPr/>
        <a:lstStyle/>
        <a:p>
          <a:pPr algn="ctr"/>
          <a:endParaRPr lang="en-US" b="1" cap="none" spc="0" dirty="0">
            <a:ln/>
            <a:effectLst/>
          </a:endParaRPr>
        </a:p>
      </dgm:t>
    </dgm:pt>
    <dgm:pt modelId="{DA4C0357-DFCD-40C5-9376-B1F67262AB11}" type="parTrans" cxnId="{191E616B-02C2-46AD-930F-41782A3135ED}">
      <dgm:prSet/>
      <dgm:spPr/>
      <dgm:t>
        <a:bodyPr/>
        <a:lstStyle/>
        <a:p>
          <a:endParaRPr lang="en-US"/>
        </a:p>
      </dgm:t>
    </dgm:pt>
    <dgm:pt modelId="{76942894-836E-490A-A69C-D0D9A1788F53}" type="sibTrans" cxnId="{191E616B-02C2-46AD-930F-41782A3135ED}">
      <dgm:prSet/>
      <dgm:spPr/>
      <dgm:t>
        <a:bodyPr/>
        <a:lstStyle/>
        <a:p>
          <a:endParaRPr lang="en-US"/>
        </a:p>
      </dgm:t>
    </dgm:pt>
    <dgm:pt modelId="{AB0A7B74-5C02-4A04-84F3-BF63477568E1}">
      <dgm:prSet phldrT="[Text]"/>
      <dgm:spPr/>
      <dgm:t>
        <a:bodyPr/>
        <a:lstStyle/>
        <a:p>
          <a:r>
            <a:rPr lang="en-US" b="1" i="1" cap="none" spc="0" dirty="0">
              <a:ln/>
              <a:effectLst/>
            </a:rPr>
            <a:t>OCR does NOT generate/pay invoices for subawards</a:t>
          </a:r>
          <a:endParaRPr lang="en-US" b="1" cap="none" spc="0" dirty="0">
            <a:ln/>
            <a:effectLst/>
          </a:endParaRPr>
        </a:p>
      </dgm:t>
    </dgm:pt>
    <dgm:pt modelId="{3233D673-CD76-4F42-9A9A-C6804ABFAE8B}" type="parTrans" cxnId="{0E49F922-AB06-4951-91CC-1D52977476F1}">
      <dgm:prSet/>
      <dgm:spPr/>
      <dgm:t>
        <a:bodyPr/>
        <a:lstStyle/>
        <a:p>
          <a:endParaRPr lang="en-US"/>
        </a:p>
      </dgm:t>
    </dgm:pt>
    <dgm:pt modelId="{6C678FB7-7012-40DB-95DE-CB9346B54F41}" type="sibTrans" cxnId="{0E49F922-AB06-4951-91CC-1D52977476F1}">
      <dgm:prSet/>
      <dgm:spPr/>
      <dgm:t>
        <a:bodyPr/>
        <a:lstStyle/>
        <a:p>
          <a:endParaRPr lang="en-US"/>
        </a:p>
      </dgm:t>
    </dgm:pt>
    <dgm:pt modelId="{D17473F4-2586-4722-8BBF-B77703DE57E8}">
      <dgm:prSet phldrT="[Text]"/>
      <dgm:spPr/>
      <dgm:t>
        <a:bodyPr/>
        <a:lstStyle/>
        <a:p>
          <a:endParaRPr lang="en-US" b="1" cap="none" spc="0" dirty="0">
            <a:ln/>
            <a:effectLst/>
          </a:endParaRPr>
        </a:p>
      </dgm:t>
    </dgm:pt>
    <dgm:pt modelId="{B51E1ECC-5167-43BF-A15F-D779D9817D15}" type="parTrans" cxnId="{0E61A748-EBAE-464D-A4B1-A55276E6B61A}">
      <dgm:prSet/>
      <dgm:spPr/>
      <dgm:t>
        <a:bodyPr/>
        <a:lstStyle/>
        <a:p>
          <a:endParaRPr lang="en-US"/>
        </a:p>
      </dgm:t>
    </dgm:pt>
    <dgm:pt modelId="{0D9869C1-73A2-4615-8919-B6065FA6374B}" type="sibTrans" cxnId="{0E61A748-EBAE-464D-A4B1-A55276E6B61A}">
      <dgm:prSet/>
      <dgm:spPr/>
      <dgm:t>
        <a:bodyPr/>
        <a:lstStyle/>
        <a:p>
          <a:endParaRPr lang="en-US"/>
        </a:p>
      </dgm:t>
    </dgm:pt>
    <dgm:pt modelId="{9B5AC2EB-0912-4873-8F23-AD4D9BD685FF}">
      <dgm:prSet/>
      <dgm:spPr/>
      <dgm:t>
        <a:bodyPr/>
        <a:lstStyle/>
        <a:p>
          <a:r>
            <a:rPr lang="en-US" b="1" i="1" cap="none" spc="0" dirty="0">
              <a:ln/>
              <a:effectLst/>
            </a:rPr>
            <a:t>OCR does NOT generate/pay invoices for subawards</a:t>
          </a:r>
          <a:endParaRPr lang="en-US" b="1" cap="none" spc="0" dirty="0">
            <a:ln/>
            <a:effectLst/>
          </a:endParaRPr>
        </a:p>
      </dgm:t>
    </dgm:pt>
    <dgm:pt modelId="{80F16206-762E-424C-94E7-EF16F09FD752}" type="parTrans" cxnId="{DFFFE96A-B118-4A22-9A25-5ECBA54DE0DD}">
      <dgm:prSet/>
      <dgm:spPr/>
      <dgm:t>
        <a:bodyPr/>
        <a:lstStyle/>
        <a:p>
          <a:endParaRPr lang="en-US"/>
        </a:p>
      </dgm:t>
    </dgm:pt>
    <dgm:pt modelId="{62FFB5E3-B957-4B17-9F22-D728E26B7D95}" type="sibTrans" cxnId="{DFFFE96A-B118-4A22-9A25-5ECBA54DE0DD}">
      <dgm:prSet/>
      <dgm:spPr/>
      <dgm:t>
        <a:bodyPr/>
        <a:lstStyle/>
        <a:p>
          <a:endParaRPr lang="en-US"/>
        </a:p>
      </dgm:t>
    </dgm:pt>
    <dgm:pt modelId="{DECC95AD-A801-4CDB-83B2-B16593FB9DA8}">
      <dgm:prSet/>
      <dgm:spPr/>
      <dgm:t>
        <a:bodyPr/>
        <a:lstStyle/>
        <a:p>
          <a:endParaRPr lang="en-US" b="1" cap="none" spc="0" dirty="0">
            <a:ln/>
            <a:effectLst/>
          </a:endParaRPr>
        </a:p>
      </dgm:t>
    </dgm:pt>
    <dgm:pt modelId="{FD748B1C-6FB5-4630-95AE-5702695527A3}" type="parTrans" cxnId="{C899A9D5-08DB-4686-9E52-2229AB1AEC3E}">
      <dgm:prSet/>
      <dgm:spPr/>
      <dgm:t>
        <a:bodyPr/>
        <a:lstStyle/>
        <a:p>
          <a:endParaRPr lang="en-US"/>
        </a:p>
      </dgm:t>
    </dgm:pt>
    <dgm:pt modelId="{0F73CC0A-6029-4E25-B98C-A8701987D59A}" type="sibTrans" cxnId="{C899A9D5-08DB-4686-9E52-2229AB1AEC3E}">
      <dgm:prSet/>
      <dgm:spPr/>
      <dgm:t>
        <a:bodyPr/>
        <a:lstStyle/>
        <a:p>
          <a:endParaRPr lang="en-US"/>
        </a:p>
      </dgm:t>
    </dgm:pt>
    <dgm:pt modelId="{340F8F2A-AC50-422A-9EB2-45C1E04FF4ED}" type="pres">
      <dgm:prSet presAssocID="{05950722-FC90-4408-9104-520BA0712EDE}" presName="Name0" presStyleCnt="0">
        <dgm:presLayoutVars>
          <dgm:dir/>
          <dgm:animLvl val="lvl"/>
          <dgm:resizeHandles val="exact"/>
        </dgm:presLayoutVars>
      </dgm:prSet>
      <dgm:spPr/>
    </dgm:pt>
    <dgm:pt modelId="{EC86CECD-EFCF-4955-B919-8AE7A0BD945F}" type="pres">
      <dgm:prSet presAssocID="{AC8F442D-D151-40BA-839B-5E96102A6CDC}" presName="composite" presStyleCnt="0"/>
      <dgm:spPr/>
    </dgm:pt>
    <dgm:pt modelId="{F709E1EC-5C09-4D3A-90EA-A3041F246657}" type="pres">
      <dgm:prSet presAssocID="{AC8F442D-D151-40BA-839B-5E96102A6CD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D43826E0-BF16-40EC-B7D2-3DA6BF83CFA1}" type="pres">
      <dgm:prSet presAssocID="{AC8F442D-D151-40BA-839B-5E96102A6CDC}" presName="desTx" presStyleLbl="alignAccFollowNode1" presStyleIdx="0" presStyleCnt="5">
        <dgm:presLayoutVars>
          <dgm:bulletEnabled val="1"/>
        </dgm:presLayoutVars>
      </dgm:prSet>
      <dgm:spPr/>
    </dgm:pt>
    <dgm:pt modelId="{B080D764-E221-4A84-B9E4-9F2EEA23BBD9}" type="pres">
      <dgm:prSet presAssocID="{D0CC876B-B366-422A-A368-76B700734D42}" presName="space" presStyleCnt="0"/>
      <dgm:spPr/>
    </dgm:pt>
    <dgm:pt modelId="{7536D934-AA82-4B9C-8449-8BD53BFCAA77}" type="pres">
      <dgm:prSet presAssocID="{41A137C7-477B-461C-A675-C3CCBE9F15E5}" presName="composite" presStyleCnt="0"/>
      <dgm:spPr/>
    </dgm:pt>
    <dgm:pt modelId="{3AE44C32-8B42-42A3-917E-4B799904711E}" type="pres">
      <dgm:prSet presAssocID="{41A137C7-477B-461C-A675-C3CCBE9F15E5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717EC800-4A36-47F1-BEC8-9908EC5F255B}" type="pres">
      <dgm:prSet presAssocID="{41A137C7-477B-461C-A675-C3CCBE9F15E5}" presName="desTx" presStyleLbl="alignAccFollowNode1" presStyleIdx="1" presStyleCnt="5">
        <dgm:presLayoutVars>
          <dgm:bulletEnabled val="1"/>
        </dgm:presLayoutVars>
      </dgm:prSet>
      <dgm:spPr/>
    </dgm:pt>
    <dgm:pt modelId="{2AA4D924-1F64-47A4-8FB4-91292A6FDC4D}" type="pres">
      <dgm:prSet presAssocID="{480D9392-12AE-431F-AF81-DBD70E14FBE7}" presName="space" presStyleCnt="0"/>
      <dgm:spPr/>
    </dgm:pt>
    <dgm:pt modelId="{6EF66B80-1BE0-4AEF-9A48-A0DA30800506}" type="pres">
      <dgm:prSet presAssocID="{C2930846-0BF7-4155-8C17-7792B7A78771}" presName="composite" presStyleCnt="0"/>
      <dgm:spPr/>
    </dgm:pt>
    <dgm:pt modelId="{29C18E55-92FC-42E1-BD87-86F66E17CC29}" type="pres">
      <dgm:prSet presAssocID="{C2930846-0BF7-4155-8C17-7792B7A78771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A3379CE5-317A-4CF7-B7A7-B15B0FFEEADE}" type="pres">
      <dgm:prSet presAssocID="{C2930846-0BF7-4155-8C17-7792B7A78771}" presName="desTx" presStyleLbl="alignAccFollowNode1" presStyleIdx="2" presStyleCnt="5">
        <dgm:presLayoutVars>
          <dgm:bulletEnabled val="1"/>
        </dgm:presLayoutVars>
      </dgm:prSet>
      <dgm:spPr/>
    </dgm:pt>
    <dgm:pt modelId="{41623F86-9DEC-4469-94AC-7D95A965BD8F}" type="pres">
      <dgm:prSet presAssocID="{F61687D4-B3E9-400E-9B0F-EAA8A65B8E00}" presName="space" presStyleCnt="0"/>
      <dgm:spPr/>
    </dgm:pt>
    <dgm:pt modelId="{638F3085-EB0F-4BC9-9557-80C475D13908}" type="pres">
      <dgm:prSet presAssocID="{2193751B-0AD2-4ECF-B4B0-A331C316F680}" presName="composite" presStyleCnt="0"/>
      <dgm:spPr/>
    </dgm:pt>
    <dgm:pt modelId="{C6D4D0A2-29B2-4692-BA8E-8D5195B713EB}" type="pres">
      <dgm:prSet presAssocID="{2193751B-0AD2-4ECF-B4B0-A331C316F680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193C6449-FC2F-4617-A90F-1AD223CD0D74}" type="pres">
      <dgm:prSet presAssocID="{2193751B-0AD2-4ECF-B4B0-A331C316F680}" presName="desTx" presStyleLbl="alignAccFollowNode1" presStyleIdx="3" presStyleCnt="5">
        <dgm:presLayoutVars>
          <dgm:bulletEnabled val="1"/>
        </dgm:presLayoutVars>
      </dgm:prSet>
      <dgm:spPr/>
    </dgm:pt>
    <dgm:pt modelId="{9969C0E9-2449-47E8-8E8C-EB8CC3CCF363}" type="pres">
      <dgm:prSet presAssocID="{8E64F5D5-4556-4299-94D9-3BB61CD7B9AB}" presName="space" presStyleCnt="0"/>
      <dgm:spPr/>
    </dgm:pt>
    <dgm:pt modelId="{B95926E7-17E7-4428-A031-901805302A6F}" type="pres">
      <dgm:prSet presAssocID="{7533DD4B-2D29-456D-93E6-299B586AFF6B}" presName="composite" presStyleCnt="0"/>
      <dgm:spPr/>
    </dgm:pt>
    <dgm:pt modelId="{1AC77205-348B-411B-BC31-4077BFC83204}" type="pres">
      <dgm:prSet presAssocID="{7533DD4B-2D29-456D-93E6-299B586AFF6B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5C4F6CBE-CD97-44B4-B01E-C8BC300CC624}" type="pres">
      <dgm:prSet presAssocID="{7533DD4B-2D29-456D-93E6-299B586AFF6B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749BE405-525A-4980-9993-A3BF0230D3EC}" type="presOf" srcId="{8EFB2DCB-DAC7-431D-8EB7-FB55CF603E08}" destId="{193C6449-FC2F-4617-A90F-1AD223CD0D74}" srcOrd="0" destOrd="4" presId="urn:microsoft.com/office/officeart/2005/8/layout/hList1"/>
    <dgm:cxn modelId="{A6CEA209-EDC8-420F-BE5B-4B5BFECC9698}" srcId="{7533DD4B-2D29-456D-93E6-299B586AFF6B}" destId="{D92D240C-9BA3-486D-B693-6276A6E394AC}" srcOrd="0" destOrd="0" parTransId="{1DA1D0D8-08A7-4635-AADF-B3949AEA22EF}" sibTransId="{28E574B5-470F-4912-AD37-3E9675D5D39B}"/>
    <dgm:cxn modelId="{4647630D-53DC-4520-8C9C-7C3EBC4159C1}" srcId="{C60E9883-CB61-40F7-A4C6-B194226F316A}" destId="{9448C57B-DD2C-4B6E-BE25-568C09297421}" srcOrd="2" destOrd="0" parTransId="{086D07B8-6F4D-44A6-A229-D5FC7B1D348E}" sibTransId="{0E85F4B8-FD0C-4B80-B79C-6C1237B7AEAA}"/>
    <dgm:cxn modelId="{D24E2A0F-4536-484A-99CA-681FCAF3CC39}" type="presOf" srcId="{41A137C7-477B-461C-A675-C3CCBE9F15E5}" destId="{3AE44C32-8B42-42A3-917E-4B799904711E}" srcOrd="0" destOrd="0" presId="urn:microsoft.com/office/officeart/2005/8/layout/hList1"/>
    <dgm:cxn modelId="{2E47C511-1792-448E-B9B3-201C40FDB039}" srcId="{9391AF89-DB3C-4B76-8F88-2CBCEAB7939C}" destId="{AB15CF7B-278F-4552-A913-6A51ADEC0071}" srcOrd="1" destOrd="0" parTransId="{A2FCF141-D52C-478D-B198-4CE3FC431BCB}" sibTransId="{E31730EF-0F72-40C6-8DEE-E33E27C9AECD}"/>
    <dgm:cxn modelId="{83966815-1145-4C01-B9E9-B9A3EA04D00D}" type="presOf" srcId="{4E84C57D-6B63-4137-B0CF-8548352DC445}" destId="{A3379CE5-317A-4CF7-B7A7-B15B0FFEEADE}" srcOrd="0" destOrd="7" presId="urn:microsoft.com/office/officeart/2005/8/layout/hList1"/>
    <dgm:cxn modelId="{BBC87117-1E21-4888-A879-396FDB302446}" srcId="{05950722-FC90-4408-9104-520BA0712EDE}" destId="{C2930846-0BF7-4155-8C17-7792B7A78771}" srcOrd="2" destOrd="0" parTransId="{ACAF5F9B-4A2B-453B-8114-F308B9049AC9}" sibTransId="{F61687D4-B3E9-400E-9B0F-EAA8A65B8E00}"/>
    <dgm:cxn modelId="{74EA601A-C22C-42F5-B30C-CF4A3C9FDFFC}" srcId="{9391AF89-DB3C-4B76-8F88-2CBCEAB7939C}" destId="{C48ED5FE-2FC2-4B6C-A206-68B8D24AE821}" srcOrd="2" destOrd="0" parTransId="{6FE28409-5B8D-40C6-B956-A9E26AF817BE}" sibTransId="{367D0AA1-B17E-408F-83F6-F4607B9B5B92}"/>
    <dgm:cxn modelId="{2AB3B91E-A385-4E50-A2CA-F2BB38017E9B}" srcId="{41A137C7-477B-461C-A675-C3CCBE9F15E5}" destId="{CE75BBDA-67DE-49E7-9C7D-162DBAF4F754}" srcOrd="2" destOrd="0" parTransId="{C47658E8-6B6F-48E0-86BD-58AF5A903C93}" sibTransId="{B29EFB9C-2ADF-40B6-88EF-07653FB16C49}"/>
    <dgm:cxn modelId="{535BED21-B817-464A-8B81-F63D2E26A8DA}" srcId="{D92D240C-9BA3-486D-B693-6276A6E394AC}" destId="{A715D85C-8F3A-4A6B-9B38-5029F85606B3}" srcOrd="0" destOrd="0" parTransId="{E449D05E-DEBE-44FC-A5CF-A4E0210CB6D2}" sibTransId="{2C040664-9100-46C8-AE11-0965A18D8BCC}"/>
    <dgm:cxn modelId="{0E49F922-AB06-4951-91CC-1D52977476F1}" srcId="{C60E9883-CB61-40F7-A4C6-B194226F316A}" destId="{AB0A7B74-5C02-4A04-84F3-BF63477568E1}" srcOrd="4" destOrd="0" parTransId="{3233D673-CD76-4F42-9A9A-C6804ABFAE8B}" sibTransId="{6C678FB7-7012-40DB-95DE-CB9346B54F41}"/>
    <dgm:cxn modelId="{A1F2AE29-6BB9-48BB-928E-41F3CF0860D6}" srcId="{C2930846-0BF7-4155-8C17-7792B7A78771}" destId="{779F747E-1F52-4CF2-ABB3-45463B790830}" srcOrd="3" destOrd="0" parTransId="{2CBC9703-B313-4E55-B053-04B5CA55F432}" sibTransId="{DB742461-FC45-469B-A884-7FB7F0E871AC}"/>
    <dgm:cxn modelId="{668BE52A-0CD4-44D6-BEF2-A9F829FE62F1}" type="presOf" srcId="{B6CBDD3A-37EF-474D-AA3F-AF49581E5E6D}" destId="{717EC800-4A36-47F1-BEC8-9908EC5F255B}" srcOrd="0" destOrd="1" presId="urn:microsoft.com/office/officeart/2005/8/layout/hList1"/>
    <dgm:cxn modelId="{FA7B5E2D-9867-4F72-9E18-5C650432CB21}" srcId="{2193751B-0AD2-4ECF-B4B0-A331C316F680}" destId="{C60E9883-CB61-40F7-A4C6-B194226F316A}" srcOrd="1" destOrd="0" parTransId="{5D44872D-AAE6-43BD-ACA8-68326F7963F0}" sibTransId="{E59FE053-C3B2-4663-AD3A-2197EDACADFF}"/>
    <dgm:cxn modelId="{EFFE4F30-C6F5-4633-A542-EA6E77B5493F}" srcId="{AC8F442D-D151-40BA-839B-5E96102A6CDC}" destId="{B1DAF335-F6A2-4E3C-B91F-36C7DD1E1F47}" srcOrd="0" destOrd="0" parTransId="{D118AA24-DE44-4D79-A0A6-3659B0CD0791}" sibTransId="{3EE35D97-0667-4030-9E67-D86D9E86A3DD}"/>
    <dgm:cxn modelId="{BFB1D833-C4C7-4B96-AC9A-BA70C2F04D6E}" srcId="{C2930846-0BF7-4155-8C17-7792B7A78771}" destId="{A8C4B1C6-BF43-45C8-858F-B4EDD62ACD89}" srcOrd="7" destOrd="0" parTransId="{86973E78-5EB0-4474-ABF9-B4BC8F8759DA}" sibTransId="{16205281-287D-4B1B-9A1E-6DDDFD030D10}"/>
    <dgm:cxn modelId="{A8F4EC35-D377-46E0-81AC-475CD86BE0C5}" type="presOf" srcId="{E290C556-1493-4E1D-A705-E870DE73581A}" destId="{A3379CE5-317A-4CF7-B7A7-B15B0FFEEADE}" srcOrd="0" destOrd="8" presId="urn:microsoft.com/office/officeart/2005/8/layout/hList1"/>
    <dgm:cxn modelId="{03BF7138-C056-48C8-9CF7-B8DB68C5B18F}" type="presOf" srcId="{88844054-816A-43ED-B41A-9C4D5FAC2259}" destId="{717EC800-4A36-47F1-BEC8-9908EC5F255B}" srcOrd="0" destOrd="4" presId="urn:microsoft.com/office/officeart/2005/8/layout/hList1"/>
    <dgm:cxn modelId="{9E268239-F4DB-4C21-A6B9-695B43648BA7}" type="presOf" srcId="{DF356D59-01B4-4BCF-AD09-45DFE96F2446}" destId="{D43826E0-BF16-40EC-B7D2-3DA6BF83CFA1}" srcOrd="0" destOrd="1" presId="urn:microsoft.com/office/officeart/2005/8/layout/hList1"/>
    <dgm:cxn modelId="{0BBCBF3D-5851-413D-83BC-1612B1687E3C}" type="presOf" srcId="{9448C57B-DD2C-4B6E-BE25-568C09297421}" destId="{193C6449-FC2F-4617-A90F-1AD223CD0D74}" srcOrd="0" destOrd="6" presId="urn:microsoft.com/office/officeart/2005/8/layout/hList1"/>
    <dgm:cxn modelId="{D54C3D3F-19CB-4B72-BCA2-9F2DCF0052D9}" type="presOf" srcId="{779F747E-1F52-4CF2-ABB3-45463B790830}" destId="{A3379CE5-317A-4CF7-B7A7-B15B0FFEEADE}" srcOrd="0" destOrd="3" presId="urn:microsoft.com/office/officeart/2005/8/layout/hList1"/>
    <dgm:cxn modelId="{2FF39D3F-DC48-4907-ADFB-CD04E75B3861}" type="presOf" srcId="{5AC5E486-0A30-4348-800F-BD6B300CC9FD}" destId="{193C6449-FC2F-4617-A90F-1AD223CD0D74}" srcOrd="0" destOrd="0" presId="urn:microsoft.com/office/officeart/2005/8/layout/hList1"/>
    <dgm:cxn modelId="{93CD7841-81DE-4C1E-9645-55FC9F35CEF2}" srcId="{05950722-FC90-4408-9104-520BA0712EDE}" destId="{7533DD4B-2D29-456D-93E6-299B586AFF6B}" srcOrd="4" destOrd="0" parTransId="{7EC22E9F-D83B-4EBE-88E1-FD72FD8AF2AD}" sibTransId="{C35FF09A-92BD-4602-8CDF-0456D73F2351}"/>
    <dgm:cxn modelId="{910CD841-036F-4401-9808-B442D32F2604}" type="presOf" srcId="{DB45B655-F9FB-4E60-A992-823709D032DD}" destId="{717EC800-4A36-47F1-BEC8-9908EC5F255B}" srcOrd="0" destOrd="6" presId="urn:microsoft.com/office/officeart/2005/8/layout/hList1"/>
    <dgm:cxn modelId="{E5FD2643-767B-480D-9C5D-5B5FF46AD3DA}" srcId="{C60E9883-CB61-40F7-A4C6-B194226F316A}" destId="{8EFB2DCB-DAC7-431D-8EB7-FB55CF603E08}" srcOrd="0" destOrd="0" parTransId="{3FC0F86F-2F8A-40DD-87BA-A2A27EA4107B}" sibTransId="{D66F2F52-88FD-4C3C-8907-A01084CB10E6}"/>
    <dgm:cxn modelId="{95FA7146-9A32-4DF5-8FA0-A78EBF71C60E}" type="presOf" srcId="{51F5206A-30B3-4EF4-BC15-E6D02F182772}" destId="{5C4F6CBE-CD97-44B4-B01E-C8BC300CC624}" srcOrd="0" destOrd="5" presId="urn:microsoft.com/office/officeart/2005/8/layout/hList1"/>
    <dgm:cxn modelId="{0E61A748-EBAE-464D-A4B1-A55276E6B61A}" srcId="{C60E9883-CB61-40F7-A4C6-B194226F316A}" destId="{D17473F4-2586-4722-8BBF-B77703DE57E8}" srcOrd="3" destOrd="0" parTransId="{B51E1ECC-5167-43BF-A15F-D779D9817D15}" sibTransId="{0D9869C1-73A2-4615-8919-B6065FA6374B}"/>
    <dgm:cxn modelId="{D504EF49-9EAB-426B-AD38-61342C5FB87A}" type="presOf" srcId="{68C1DA28-10A4-48C1-A666-0367C3EFEF0C}" destId="{717EC800-4A36-47F1-BEC8-9908EC5F255B}" srcOrd="0" destOrd="7" presId="urn:microsoft.com/office/officeart/2005/8/layout/hList1"/>
    <dgm:cxn modelId="{1344944A-BD75-4739-BDE2-AC44460B45D4}" srcId="{CE75BBDA-67DE-49E7-9C7D-162DBAF4F754}" destId="{DB45B655-F9FB-4E60-A992-823709D032DD}" srcOrd="3" destOrd="0" parTransId="{11E07F90-D3A6-4226-B085-8C3039BA3E0D}" sibTransId="{D9FFD5CC-453C-4411-8C82-EEFD65FD1136}"/>
    <dgm:cxn modelId="{6060B94A-5526-445C-A407-FEFFD4E4B4B1}" srcId="{C2930846-0BF7-4155-8C17-7792B7A78771}" destId="{F8C52305-3A56-43FE-95D2-9C86A212A05D}" srcOrd="1" destOrd="0" parTransId="{FFA9430C-F73E-4374-9BA6-9AC2DC1CB4CE}" sibTransId="{21398452-4D7C-4F85-AB2F-5918A0062B08}"/>
    <dgm:cxn modelId="{2A79094E-F47B-4E45-A93F-BA0FD1B1593A}" type="presOf" srcId="{DECC95AD-A801-4CDB-83B2-B16593FB9DA8}" destId="{5C4F6CBE-CD97-44B4-B01E-C8BC300CC624}" srcOrd="0" destOrd="7" presId="urn:microsoft.com/office/officeart/2005/8/layout/hList1"/>
    <dgm:cxn modelId="{64424050-F433-4C7F-8374-974917ACCA70}" type="presOf" srcId="{D92D240C-9BA3-486D-B693-6276A6E394AC}" destId="{5C4F6CBE-CD97-44B4-B01E-C8BC300CC624}" srcOrd="0" destOrd="0" presId="urn:microsoft.com/office/officeart/2005/8/layout/hList1"/>
    <dgm:cxn modelId="{15CAF35A-0DB3-4897-9A2F-6DF3A9092625}" type="presOf" srcId="{C60E9883-CB61-40F7-A4C6-B194226F316A}" destId="{193C6449-FC2F-4617-A90F-1AD223CD0D74}" srcOrd="0" destOrd="3" presId="urn:microsoft.com/office/officeart/2005/8/layout/hList1"/>
    <dgm:cxn modelId="{8F7C735C-1598-4849-93B4-33D0EF8C5AA8}" srcId="{5AC5E486-0A30-4348-800F-BD6B300CC9FD}" destId="{96A9C37C-6907-470A-942D-DE153A926B81}" srcOrd="1" destOrd="0" parTransId="{9A2C73EE-4514-4CA3-9846-847F3008559D}" sibTransId="{7643ED1C-783B-4B27-BE49-E8C0A6EC0048}"/>
    <dgm:cxn modelId="{BB00F462-AE9E-4C7D-8D2A-D9EB6539C54C}" type="presOf" srcId="{96A9C37C-6907-470A-942D-DE153A926B81}" destId="{193C6449-FC2F-4617-A90F-1AD223CD0D74}" srcOrd="0" destOrd="2" presId="urn:microsoft.com/office/officeart/2005/8/layout/hList1"/>
    <dgm:cxn modelId="{DFFFE96A-B118-4A22-9A25-5ECBA54DE0DD}" srcId="{E70C7F50-07AC-4DEA-92A7-45F2F2C69A21}" destId="{9B5AC2EB-0912-4873-8F23-AD4D9BD685FF}" srcOrd="4" destOrd="0" parTransId="{80F16206-762E-424C-94E7-EF16F09FD752}" sibTransId="{62FFB5E3-B957-4B17-9F22-D728E26B7D95}"/>
    <dgm:cxn modelId="{25B7F16A-6F2C-4636-B53D-5CB88E7D029B}" srcId="{41A137C7-477B-461C-A675-C3CCBE9F15E5}" destId="{B6CBDD3A-37EF-474D-AA3F-AF49581E5E6D}" srcOrd="1" destOrd="0" parTransId="{E6ABC9E6-78A5-4185-8077-20AFF17D2764}" sibTransId="{9FD31E6A-1F62-4104-B4F3-5C612589702F}"/>
    <dgm:cxn modelId="{191E616B-02C2-46AD-930F-41782A3135ED}" srcId="{C2930846-0BF7-4155-8C17-7792B7A78771}" destId="{AD1CA83C-BB95-4805-BC1A-1DBF03997D7D}" srcOrd="6" destOrd="0" parTransId="{DA4C0357-DFCD-40C5-9376-B1F67262AB11}" sibTransId="{76942894-836E-490A-A69C-D0D9A1788F53}"/>
    <dgm:cxn modelId="{5C5DA971-5DB3-4B8E-A2DA-143E3E946501}" type="presOf" srcId="{C2930846-0BF7-4155-8C17-7792B7A78771}" destId="{29C18E55-92FC-42E1-BD87-86F66E17CC29}" srcOrd="0" destOrd="0" presId="urn:microsoft.com/office/officeart/2005/8/layout/hList1"/>
    <dgm:cxn modelId="{AE01BD77-E2DA-46E0-8272-6D46C90F73A7}" srcId="{C2930846-0BF7-4155-8C17-7792B7A78771}" destId="{D015C2F1-2EFE-4DDE-976A-6BE07FC6BBAC}" srcOrd="0" destOrd="0" parTransId="{58B5ADBD-253C-4F8E-8271-7A2491BB3531}" sibTransId="{056081BF-5681-49CC-A186-C5CC11E8B359}"/>
    <dgm:cxn modelId="{883ECE7A-CEDE-4930-8FA2-687550762D09}" type="presOf" srcId="{AB15CF7B-278F-4552-A913-6A51ADEC0071}" destId="{D43826E0-BF16-40EC-B7D2-3DA6BF83CFA1}" srcOrd="0" destOrd="4" presId="urn:microsoft.com/office/officeart/2005/8/layout/hList1"/>
    <dgm:cxn modelId="{3964E77B-658F-41D2-92E3-E5B49CF02A00}" srcId="{AF8BA375-4DBC-45A3-A2A1-7C3E15A26EAB}" destId="{4E84C57D-6B63-4137-B0CF-8548352DC445}" srcOrd="1" destOrd="0" parTransId="{CCB31E4C-CA0B-4FB0-B68B-5A9C0680161E}" sibTransId="{316162FF-0A85-4CB0-AD4B-677E670A83C6}"/>
    <dgm:cxn modelId="{67B8067C-DC07-45EF-A1E4-F2D742347C38}" type="presOf" srcId="{0C7C9BE9-8950-4C5A-822E-EAE50A86F5BA}" destId="{193C6449-FC2F-4617-A90F-1AD223CD0D74}" srcOrd="0" destOrd="5" presId="urn:microsoft.com/office/officeart/2005/8/layout/hList1"/>
    <dgm:cxn modelId="{5EE1227C-0C90-4735-853B-834EEC2349C3}" type="presOf" srcId="{9A036AE4-E092-40ED-A5B6-669062EFBE96}" destId="{D43826E0-BF16-40EC-B7D2-3DA6BF83CFA1}" srcOrd="0" destOrd="3" presId="urn:microsoft.com/office/officeart/2005/8/layout/hList1"/>
    <dgm:cxn modelId="{1E65017D-2B84-4264-92CC-A083D7D68DAC}" type="presOf" srcId="{E70C7F50-07AC-4DEA-92A7-45F2F2C69A21}" destId="{5C4F6CBE-CD97-44B4-B01E-C8BC300CC624}" srcOrd="0" destOrd="3" presId="urn:microsoft.com/office/officeart/2005/8/layout/hList1"/>
    <dgm:cxn modelId="{18E61080-3591-45D1-8AF4-15BC3C7F495E}" type="presOf" srcId="{F8C52305-3A56-43FE-95D2-9C86A212A05D}" destId="{A3379CE5-317A-4CF7-B7A7-B15B0FFEEADE}" srcOrd="0" destOrd="1" presId="urn:microsoft.com/office/officeart/2005/8/layout/hList1"/>
    <dgm:cxn modelId="{1A9CE381-6735-4430-9669-F63729E726FE}" type="presOf" srcId="{E5E36DC5-652A-4545-9739-C6A0D52BAFF1}" destId="{A3379CE5-317A-4CF7-B7A7-B15B0FFEEADE}" srcOrd="0" destOrd="2" presId="urn:microsoft.com/office/officeart/2005/8/layout/hList1"/>
    <dgm:cxn modelId="{F9DF3483-02D9-43FC-8083-8C413F026EFB}" srcId="{7533DD4B-2D29-456D-93E6-299B586AFF6B}" destId="{E70C7F50-07AC-4DEA-92A7-45F2F2C69A21}" srcOrd="1" destOrd="0" parTransId="{A1D10B80-2F03-47B4-923A-124E040E904D}" sibTransId="{7455968C-CCD6-4235-B8D2-F54F9959F11B}"/>
    <dgm:cxn modelId="{F8A16A83-4C17-4424-90BE-8624D8C432C2}" srcId="{9391AF89-DB3C-4B76-8F88-2CBCEAB7939C}" destId="{1065A7FA-FC6E-4BD6-876A-03054CE4D041}" srcOrd="3" destOrd="0" parTransId="{51AC0ECD-D1D9-4745-8872-500E97AA2A85}" sibTransId="{329A390F-2034-42E3-A666-0E809691C6A1}"/>
    <dgm:cxn modelId="{9B766B84-7F57-42EC-AC4D-DF3423CA05F4}" type="presOf" srcId="{3E83A1AF-E72A-4794-9F13-64FCB6FE4E3C}" destId="{D43826E0-BF16-40EC-B7D2-3DA6BF83CFA1}" srcOrd="0" destOrd="7" presId="urn:microsoft.com/office/officeart/2005/8/layout/hList1"/>
    <dgm:cxn modelId="{A9177B84-C214-4C25-9991-CF7EAF0A1E90}" type="presOf" srcId="{CBF86CC8-DCD4-4BDE-98DA-AB076F588A84}" destId="{5C4F6CBE-CD97-44B4-B01E-C8BC300CC624}" srcOrd="0" destOrd="2" presId="urn:microsoft.com/office/officeart/2005/8/layout/hList1"/>
    <dgm:cxn modelId="{51A33787-2135-4699-873C-3D61FA4EBECA}" srcId="{AF8BA375-4DBC-45A3-A2A1-7C3E15A26EAB}" destId="{85EB0A09-B0DB-40CC-8A60-4BD2BC3FF774}" srcOrd="0" destOrd="0" parTransId="{011BDE14-70F4-49EA-8392-2A704032E043}" sibTransId="{BC73B261-1DFC-4002-A8F2-72E131E6ECA1}"/>
    <dgm:cxn modelId="{E195298A-E412-4C91-B9FD-08C162F08D4D}" type="presOf" srcId="{A715D85C-8F3A-4A6B-9B38-5029F85606B3}" destId="{5C4F6CBE-CD97-44B4-B01E-C8BC300CC624}" srcOrd="0" destOrd="1" presId="urn:microsoft.com/office/officeart/2005/8/layout/hList1"/>
    <dgm:cxn modelId="{7804188B-3BE8-489A-B3F6-26157D77D326}" srcId="{05950722-FC90-4408-9104-520BA0712EDE}" destId="{2193751B-0AD2-4ECF-B4B0-A331C316F680}" srcOrd="3" destOrd="0" parTransId="{B63A4F4F-DA26-48A9-B7CD-C3B31D4AACF3}" sibTransId="{8E64F5D5-4556-4299-94D9-3BB61CD7B9AB}"/>
    <dgm:cxn modelId="{E6B41591-6557-47BE-8FA1-3B16F823E416}" type="presOf" srcId="{AC8F442D-D151-40BA-839B-5E96102A6CDC}" destId="{F709E1EC-5C09-4D3A-90EA-A3041F246657}" srcOrd="0" destOrd="0" presId="urn:microsoft.com/office/officeart/2005/8/layout/hList1"/>
    <dgm:cxn modelId="{175B9293-D3F5-4AD0-B26E-DE6286180065}" type="presOf" srcId="{FF0FC9D5-785B-4440-85B3-41E2BB91702C}" destId="{5C4F6CBE-CD97-44B4-B01E-C8BC300CC624}" srcOrd="0" destOrd="6" presId="urn:microsoft.com/office/officeart/2005/8/layout/hList1"/>
    <dgm:cxn modelId="{0A9EB298-CC2D-413D-9990-2BC4B6EFA0EE}" type="presOf" srcId="{2193751B-0AD2-4ECF-B4B0-A331C316F680}" destId="{C6D4D0A2-29B2-4692-BA8E-8D5195B713EB}" srcOrd="0" destOrd="0" presId="urn:microsoft.com/office/officeart/2005/8/layout/hList1"/>
    <dgm:cxn modelId="{DF40019F-7909-4EFC-998F-4F76459AAA87}" srcId="{05950722-FC90-4408-9104-520BA0712EDE}" destId="{AC8F442D-D151-40BA-839B-5E96102A6CDC}" srcOrd="0" destOrd="0" parTransId="{8A38DBBB-9E05-4D6C-86B2-892DCBA64A79}" sibTransId="{D0CC876B-B366-422A-A368-76B700734D42}"/>
    <dgm:cxn modelId="{EDB9E79F-76A1-4169-AE88-FCFB1BDD9FF5}" srcId="{AC8F442D-D151-40BA-839B-5E96102A6CDC}" destId="{DF356D59-01B4-4BCF-AD09-45DFE96F2446}" srcOrd="1" destOrd="0" parTransId="{9DCB00D2-BB2F-4DA3-9E8A-1C2166053FE1}" sibTransId="{47FA2300-226A-405A-A0F5-7F59002235F2}"/>
    <dgm:cxn modelId="{A5270EA2-E4A5-4656-8816-7AC23494A720}" srcId="{CE75BBDA-67DE-49E7-9C7D-162DBAF4F754}" destId="{1B24E53B-28D0-4C45-B972-2D3E3F04A317}" srcOrd="2" destOrd="0" parTransId="{8F9CD33F-0417-485C-9024-455FB4FE9588}" sibTransId="{F88C05E8-4321-4851-90E0-440CB7AE4D91}"/>
    <dgm:cxn modelId="{E07768A5-12C1-4799-B899-38A84C20D7DF}" type="presOf" srcId="{85EB0A09-B0DB-40CC-8A60-4BD2BC3FF774}" destId="{A3379CE5-317A-4CF7-B7A7-B15B0FFEEADE}" srcOrd="0" destOrd="6" presId="urn:microsoft.com/office/officeart/2005/8/layout/hList1"/>
    <dgm:cxn modelId="{F44626A6-BE54-43A7-87A5-A84CA6ABEFF3}" type="presOf" srcId="{9B5AC2EB-0912-4873-8F23-AD4D9BD685FF}" destId="{5C4F6CBE-CD97-44B4-B01E-C8BC300CC624}" srcOrd="0" destOrd="8" presId="urn:microsoft.com/office/officeart/2005/8/layout/hList1"/>
    <dgm:cxn modelId="{C7569DA8-26EA-4282-BE2F-7041E2A2394D}" srcId="{CE75BBDA-67DE-49E7-9C7D-162DBAF4F754}" destId="{68C1DA28-10A4-48C1-A666-0367C3EFEF0C}" srcOrd="4" destOrd="0" parTransId="{79B75334-86F0-4DE1-96AF-D580DECCF140}" sibTransId="{8F0A2B50-D8BE-4ACB-AA0D-FD013CB7B0AD}"/>
    <dgm:cxn modelId="{F3BB48A9-C9BD-48ED-A9C2-C40EB5B5BDF8}" type="presOf" srcId="{E30AD51E-A2B3-4F82-9686-9EFAA69D2B85}" destId="{717EC800-4A36-47F1-BEC8-9908EC5F255B}" srcOrd="0" destOrd="3" presId="urn:microsoft.com/office/officeart/2005/8/layout/hList1"/>
    <dgm:cxn modelId="{276F8AAB-8600-4DAA-A80B-7A89365F83CD}" type="presOf" srcId="{B1DAF335-F6A2-4E3C-B91F-36C7DD1E1F47}" destId="{D43826E0-BF16-40EC-B7D2-3DA6BF83CFA1}" srcOrd="0" destOrd="0" presId="urn:microsoft.com/office/officeart/2005/8/layout/hList1"/>
    <dgm:cxn modelId="{15EBAFAD-40F2-4ABF-9067-A09DB716B1BD}" srcId="{E70C7F50-07AC-4DEA-92A7-45F2F2C69A21}" destId="{51F5206A-30B3-4EF4-BC15-E6D02F182772}" srcOrd="1" destOrd="0" parTransId="{4A580F05-B0E6-4C7A-BF87-D54D14806FC2}" sibTransId="{C847F00F-F62F-4736-87A7-99386EBCE1C1}"/>
    <dgm:cxn modelId="{9C0B1EAE-9D3E-4C4D-A25A-7E4FBE86F257}" type="presOf" srcId="{05950722-FC90-4408-9104-520BA0712EDE}" destId="{340F8F2A-AC50-422A-9EB2-45C1E04FF4ED}" srcOrd="0" destOrd="0" presId="urn:microsoft.com/office/officeart/2005/8/layout/hList1"/>
    <dgm:cxn modelId="{4B5C15AF-9D25-44FD-864C-35FBA81A0B84}" type="presOf" srcId="{D015C2F1-2EFE-4DDE-976A-6BE07FC6BBAC}" destId="{A3379CE5-317A-4CF7-B7A7-B15B0FFEEADE}" srcOrd="0" destOrd="0" presId="urn:microsoft.com/office/officeart/2005/8/layout/hList1"/>
    <dgm:cxn modelId="{1D25CCAF-76AD-47FB-8CC0-C17701A7DADA}" type="presOf" srcId="{1065A7FA-FC6E-4BD6-876A-03054CE4D041}" destId="{D43826E0-BF16-40EC-B7D2-3DA6BF83CFA1}" srcOrd="0" destOrd="6" presId="urn:microsoft.com/office/officeart/2005/8/layout/hList1"/>
    <dgm:cxn modelId="{AD5C86B4-5141-497F-883C-AB4514CDC0B4}" type="presOf" srcId="{B2E0CD6A-7D5D-4609-BD24-76EB6E74C1EB}" destId="{717EC800-4A36-47F1-BEC8-9908EC5F255B}" srcOrd="0" destOrd="0" presId="urn:microsoft.com/office/officeart/2005/8/layout/hList1"/>
    <dgm:cxn modelId="{8DE722B5-0A8B-4FBA-A1D5-A12FF4B5FBBE}" srcId="{C2930846-0BF7-4155-8C17-7792B7A78771}" destId="{CB2633C1-9F62-409C-8692-41CBD5ED821A}" srcOrd="4" destOrd="0" parTransId="{B20A8D2F-D38F-4B75-96DC-1C818CFAFFAF}" sibTransId="{11BA0FD4-2888-43C4-B953-B7B08ED62C1C}"/>
    <dgm:cxn modelId="{622B70B8-7348-4CC5-BD1D-F5B4629E387A}" srcId="{41A137C7-477B-461C-A675-C3CCBE9F15E5}" destId="{B2E0CD6A-7D5D-4609-BD24-76EB6E74C1EB}" srcOrd="0" destOrd="0" parTransId="{08E1CA0D-24A1-4A53-B292-9D6212C53712}" sibTransId="{E8E63B28-120C-452D-A213-EC62AC55360F}"/>
    <dgm:cxn modelId="{63D09EB8-02D8-4DDF-BB02-E5B3228B335D}" type="presOf" srcId="{CE75BBDA-67DE-49E7-9C7D-162DBAF4F754}" destId="{717EC800-4A36-47F1-BEC8-9908EC5F255B}" srcOrd="0" destOrd="2" presId="urn:microsoft.com/office/officeart/2005/8/layout/hList1"/>
    <dgm:cxn modelId="{84CD87B9-DF96-4D9E-81BB-5BBDBD5ADEEC}" type="presOf" srcId="{AD1CA83C-BB95-4805-BC1A-1DBF03997D7D}" destId="{A3379CE5-317A-4CF7-B7A7-B15B0FFEEADE}" srcOrd="0" destOrd="9" presId="urn:microsoft.com/office/officeart/2005/8/layout/hList1"/>
    <dgm:cxn modelId="{8AA891C0-281E-46CC-A2EB-57F909DFE007}" type="presOf" srcId="{B1C3C427-2DA9-468C-9F50-51A7CD379D06}" destId="{193C6449-FC2F-4617-A90F-1AD223CD0D74}" srcOrd="0" destOrd="1" presId="urn:microsoft.com/office/officeart/2005/8/layout/hList1"/>
    <dgm:cxn modelId="{5493FCC2-D71F-4017-9317-78AA6FE4169A}" type="presOf" srcId="{A8C4B1C6-BF43-45C8-858F-B4EDD62ACD89}" destId="{A3379CE5-317A-4CF7-B7A7-B15B0FFEEADE}" srcOrd="0" destOrd="10" presId="urn:microsoft.com/office/officeart/2005/8/layout/hList1"/>
    <dgm:cxn modelId="{3ABB05C3-77C3-4F16-8970-957DA85EE35A}" type="presOf" srcId="{AF8BA375-4DBC-45A3-A2A1-7C3E15A26EAB}" destId="{A3379CE5-317A-4CF7-B7A7-B15B0FFEEADE}" srcOrd="0" destOrd="5" presId="urn:microsoft.com/office/officeart/2005/8/layout/hList1"/>
    <dgm:cxn modelId="{8058E9C3-A353-44B1-AE95-CB349B2C009A}" srcId="{E70C7F50-07AC-4DEA-92A7-45F2F2C69A21}" destId="{FF0FC9D5-785B-4440-85B3-41E2BB91702C}" srcOrd="2" destOrd="0" parTransId="{76FF25B7-CD76-4537-BD32-81378A6BEFC4}" sibTransId="{4A9FDF3F-D3BC-42ED-BB46-D138A6F33BEA}"/>
    <dgm:cxn modelId="{E3502DC6-CCD0-48AD-A5ED-28B874670316}" srcId="{9391AF89-DB3C-4B76-8F88-2CBCEAB7939C}" destId="{3E83A1AF-E72A-4794-9F13-64FCB6FE4E3C}" srcOrd="4" destOrd="0" parTransId="{3D6EFA95-2EF7-49DA-9DDC-3C1AA1A23EDF}" sibTransId="{0D9FD6FE-2A4A-43BF-A796-6D9F546C3BF1}"/>
    <dgm:cxn modelId="{048C6BC9-F9A0-4433-A963-941F74DAEF53}" type="presOf" srcId="{1B24E53B-28D0-4C45-B972-2D3E3F04A317}" destId="{717EC800-4A36-47F1-BEC8-9908EC5F255B}" srcOrd="0" destOrd="5" presId="urn:microsoft.com/office/officeart/2005/8/layout/hList1"/>
    <dgm:cxn modelId="{0E6E2ECB-1240-4EF9-9671-F4FA2A48BD5D}" srcId="{CE75BBDA-67DE-49E7-9C7D-162DBAF4F754}" destId="{88844054-816A-43ED-B41A-9C4D5FAC2259}" srcOrd="1" destOrd="0" parTransId="{CAD1CAED-3CF2-4C06-AC6A-E4F96E35DD64}" sibTransId="{73363DA7-7C53-4951-9F81-9892608FDA09}"/>
    <dgm:cxn modelId="{A977ACCF-D208-4869-9AF9-0F9AEFE6C7F8}" type="presOf" srcId="{64158771-648D-426E-B9AA-93CA112C1CA7}" destId="{5C4F6CBE-CD97-44B4-B01E-C8BC300CC624}" srcOrd="0" destOrd="4" presId="urn:microsoft.com/office/officeart/2005/8/layout/hList1"/>
    <dgm:cxn modelId="{C93A1ED0-6024-449B-A6EC-182B033760B5}" srcId="{C60E9883-CB61-40F7-A4C6-B194226F316A}" destId="{0C7C9BE9-8950-4C5A-822E-EAE50A86F5BA}" srcOrd="1" destOrd="0" parTransId="{30694D5A-68C9-49CA-B033-54B5BC749EEE}" sibTransId="{BC0CBD2E-8B14-4B7C-ACFD-4EF072AEA391}"/>
    <dgm:cxn modelId="{1FF5E6D4-71F3-4924-9028-92A61F7CBCE1}" srcId="{AC8F442D-D151-40BA-839B-5E96102A6CDC}" destId="{9391AF89-DB3C-4B76-8F88-2CBCEAB7939C}" srcOrd="2" destOrd="0" parTransId="{43B98369-8ACC-4E53-91EC-6A38B7B51945}" sibTransId="{E18CE157-8ADB-4799-A3D9-50BFCD54F487}"/>
    <dgm:cxn modelId="{C899A9D5-08DB-4686-9E52-2229AB1AEC3E}" srcId="{E70C7F50-07AC-4DEA-92A7-45F2F2C69A21}" destId="{DECC95AD-A801-4CDB-83B2-B16593FB9DA8}" srcOrd="3" destOrd="0" parTransId="{FD748B1C-6FB5-4630-95AE-5702695527A3}" sibTransId="{0F73CC0A-6029-4E25-B98C-A8701987D59A}"/>
    <dgm:cxn modelId="{5A9309DA-2F47-4CF4-9877-0127086C78C1}" srcId="{D92D240C-9BA3-486D-B693-6276A6E394AC}" destId="{CBF86CC8-DCD4-4BDE-98DA-AB076F588A84}" srcOrd="1" destOrd="0" parTransId="{BE2408D8-6213-45DC-8809-080A871F97B4}" sibTransId="{2F89444C-0441-4513-9C4B-BFFA2B4E9AE1}"/>
    <dgm:cxn modelId="{2CD37BDB-73E4-4D09-8722-ED2DF3A6DF95}" type="presOf" srcId="{CB2633C1-9F62-409C-8692-41CBD5ED821A}" destId="{A3379CE5-317A-4CF7-B7A7-B15B0FFEEADE}" srcOrd="0" destOrd="4" presId="urn:microsoft.com/office/officeart/2005/8/layout/hList1"/>
    <dgm:cxn modelId="{53D4E4DB-D9A1-43BC-8C99-EA74D4A8C5E2}" type="presOf" srcId="{AB0A7B74-5C02-4A04-84F3-BF63477568E1}" destId="{193C6449-FC2F-4617-A90F-1AD223CD0D74}" srcOrd="0" destOrd="8" presId="urn:microsoft.com/office/officeart/2005/8/layout/hList1"/>
    <dgm:cxn modelId="{2036C2DD-20D6-4ABC-A5ED-04716892A033}" srcId="{CE75BBDA-67DE-49E7-9C7D-162DBAF4F754}" destId="{E30AD51E-A2B3-4F82-9686-9EFAA69D2B85}" srcOrd="0" destOrd="0" parTransId="{F11BD589-8232-412D-B2CB-3E533A1E6DC2}" sibTransId="{114CC709-BB7F-4331-9432-DF1914FD3A6C}"/>
    <dgm:cxn modelId="{0C064ADE-BE4E-435D-8D7A-D8C1189D398F}" srcId="{C2930846-0BF7-4155-8C17-7792B7A78771}" destId="{E290C556-1493-4E1D-A705-E870DE73581A}" srcOrd="5" destOrd="0" parTransId="{3AC5A47E-9327-4D62-A16C-7E87FDFEA55A}" sibTransId="{987D48F6-FF62-400B-9199-19493844EDB5}"/>
    <dgm:cxn modelId="{3558CDE3-584D-4F2D-887E-7D26EE356805}" type="presOf" srcId="{9391AF89-DB3C-4B76-8F88-2CBCEAB7939C}" destId="{D43826E0-BF16-40EC-B7D2-3DA6BF83CFA1}" srcOrd="0" destOrd="2" presId="urn:microsoft.com/office/officeart/2005/8/layout/hList1"/>
    <dgm:cxn modelId="{C49FBDE4-6A2B-4CF0-A7D3-AC3F18B31A27}" type="presOf" srcId="{C48ED5FE-2FC2-4B6C-A206-68B8D24AE821}" destId="{D43826E0-BF16-40EC-B7D2-3DA6BF83CFA1}" srcOrd="0" destOrd="5" presId="urn:microsoft.com/office/officeart/2005/8/layout/hList1"/>
    <dgm:cxn modelId="{A92D6CE7-29A6-4E56-B7C8-4D6BA0DBB08D}" srcId="{CB2633C1-9F62-409C-8692-41CBD5ED821A}" destId="{AF8BA375-4DBC-45A3-A2A1-7C3E15A26EAB}" srcOrd="0" destOrd="0" parTransId="{3333D885-7AD3-4D2C-B50E-C5D94A29255D}" sibTransId="{66470ED4-AD50-43E6-AF0A-F93C4F971D5D}"/>
    <dgm:cxn modelId="{8052F1E8-5881-4348-A993-DFC7F9A48D75}" type="presOf" srcId="{7533DD4B-2D29-456D-93E6-299B586AFF6B}" destId="{1AC77205-348B-411B-BC31-4077BFC83204}" srcOrd="0" destOrd="0" presId="urn:microsoft.com/office/officeart/2005/8/layout/hList1"/>
    <dgm:cxn modelId="{45FC6BEF-889E-4D8F-A982-DED16CD91C72}" srcId="{2193751B-0AD2-4ECF-B4B0-A331C316F680}" destId="{5AC5E486-0A30-4348-800F-BD6B300CC9FD}" srcOrd="0" destOrd="0" parTransId="{B1DA43D6-09C1-4428-A5E5-D95DA30797F9}" sibTransId="{547B40A4-BA2F-4844-82C7-F2C22C2312FC}"/>
    <dgm:cxn modelId="{1DCD77EF-44A8-4CDD-9D51-9481D95841AC}" srcId="{C2930846-0BF7-4155-8C17-7792B7A78771}" destId="{E5E36DC5-652A-4545-9739-C6A0D52BAFF1}" srcOrd="2" destOrd="0" parTransId="{4ADEEB3A-8E8C-4537-9C51-DFB0F7A83366}" sibTransId="{FF01EE65-A76D-4DCE-B7EF-B37EE609236F}"/>
    <dgm:cxn modelId="{E30ECCF5-3C81-47D6-8FEC-42498C8BB257}" srcId="{E70C7F50-07AC-4DEA-92A7-45F2F2C69A21}" destId="{64158771-648D-426E-B9AA-93CA112C1CA7}" srcOrd="0" destOrd="0" parTransId="{56906196-AEB9-4DF8-BD46-27627E30D286}" sibTransId="{B4808FD1-18AD-4DC0-B082-00FC746E231C}"/>
    <dgm:cxn modelId="{9380A0F6-A7EA-44CC-BC10-1C87CEE097C7}" srcId="{05950722-FC90-4408-9104-520BA0712EDE}" destId="{41A137C7-477B-461C-A675-C3CCBE9F15E5}" srcOrd="1" destOrd="0" parTransId="{E7BF62AC-272E-4844-88F9-3A129E0C583D}" sibTransId="{480D9392-12AE-431F-AF81-DBD70E14FBE7}"/>
    <dgm:cxn modelId="{46B178FC-13AC-4813-BDC7-46E2E6AF7327}" srcId="{5AC5E486-0A30-4348-800F-BD6B300CC9FD}" destId="{B1C3C427-2DA9-468C-9F50-51A7CD379D06}" srcOrd="0" destOrd="0" parTransId="{342A17F9-C5EA-4E1D-ACB8-B4D40EACD956}" sibTransId="{2C5B5225-AE2D-412D-8104-1C51E77E011F}"/>
    <dgm:cxn modelId="{FFE21EFE-AACC-489E-BD63-017E4D50A150}" srcId="{9391AF89-DB3C-4B76-8F88-2CBCEAB7939C}" destId="{9A036AE4-E092-40ED-A5B6-669062EFBE96}" srcOrd="0" destOrd="0" parTransId="{3984A2A3-D13E-432A-80EC-B76C034D6A15}" sibTransId="{77CDB10F-CB49-4DA3-AA2A-80D303797CF9}"/>
    <dgm:cxn modelId="{765639FE-0264-41F8-8045-87060F0BABBE}" type="presOf" srcId="{D17473F4-2586-4722-8BBF-B77703DE57E8}" destId="{193C6449-FC2F-4617-A90F-1AD223CD0D74}" srcOrd="0" destOrd="7" presId="urn:microsoft.com/office/officeart/2005/8/layout/hList1"/>
    <dgm:cxn modelId="{98396BD5-3727-4B1C-9E95-F1D19A7A167E}" type="presParOf" srcId="{340F8F2A-AC50-422A-9EB2-45C1E04FF4ED}" destId="{EC86CECD-EFCF-4955-B919-8AE7A0BD945F}" srcOrd="0" destOrd="0" presId="urn:microsoft.com/office/officeart/2005/8/layout/hList1"/>
    <dgm:cxn modelId="{F06A26D4-69BF-490B-A5AC-D9547078B17A}" type="presParOf" srcId="{EC86CECD-EFCF-4955-B919-8AE7A0BD945F}" destId="{F709E1EC-5C09-4D3A-90EA-A3041F246657}" srcOrd="0" destOrd="0" presId="urn:microsoft.com/office/officeart/2005/8/layout/hList1"/>
    <dgm:cxn modelId="{843B5AA6-DBC8-4DA8-952C-0311446B9311}" type="presParOf" srcId="{EC86CECD-EFCF-4955-B919-8AE7A0BD945F}" destId="{D43826E0-BF16-40EC-B7D2-3DA6BF83CFA1}" srcOrd="1" destOrd="0" presId="urn:microsoft.com/office/officeart/2005/8/layout/hList1"/>
    <dgm:cxn modelId="{EE572567-0ED0-490C-ACD4-AF09908D8876}" type="presParOf" srcId="{340F8F2A-AC50-422A-9EB2-45C1E04FF4ED}" destId="{B080D764-E221-4A84-B9E4-9F2EEA23BBD9}" srcOrd="1" destOrd="0" presId="urn:microsoft.com/office/officeart/2005/8/layout/hList1"/>
    <dgm:cxn modelId="{99A85DFF-9B3E-4E62-B016-6C7F932CFB42}" type="presParOf" srcId="{340F8F2A-AC50-422A-9EB2-45C1E04FF4ED}" destId="{7536D934-AA82-4B9C-8449-8BD53BFCAA77}" srcOrd="2" destOrd="0" presId="urn:microsoft.com/office/officeart/2005/8/layout/hList1"/>
    <dgm:cxn modelId="{1C7BFB94-1CD7-4633-8AA5-A27EB9C47CE4}" type="presParOf" srcId="{7536D934-AA82-4B9C-8449-8BD53BFCAA77}" destId="{3AE44C32-8B42-42A3-917E-4B799904711E}" srcOrd="0" destOrd="0" presId="urn:microsoft.com/office/officeart/2005/8/layout/hList1"/>
    <dgm:cxn modelId="{BF512E4D-1A75-46EC-BD0A-4DE933FE6F17}" type="presParOf" srcId="{7536D934-AA82-4B9C-8449-8BD53BFCAA77}" destId="{717EC800-4A36-47F1-BEC8-9908EC5F255B}" srcOrd="1" destOrd="0" presId="urn:microsoft.com/office/officeart/2005/8/layout/hList1"/>
    <dgm:cxn modelId="{DD82AF9D-28B0-4A81-A57D-F6F9BB0470D8}" type="presParOf" srcId="{340F8F2A-AC50-422A-9EB2-45C1E04FF4ED}" destId="{2AA4D924-1F64-47A4-8FB4-91292A6FDC4D}" srcOrd="3" destOrd="0" presId="urn:microsoft.com/office/officeart/2005/8/layout/hList1"/>
    <dgm:cxn modelId="{B7EFC0BA-BE11-4BE1-9CAB-F215C0DA8E02}" type="presParOf" srcId="{340F8F2A-AC50-422A-9EB2-45C1E04FF4ED}" destId="{6EF66B80-1BE0-4AEF-9A48-A0DA30800506}" srcOrd="4" destOrd="0" presId="urn:microsoft.com/office/officeart/2005/8/layout/hList1"/>
    <dgm:cxn modelId="{7B5A28C6-E3B3-4CFC-A602-60DC5F4C1B83}" type="presParOf" srcId="{6EF66B80-1BE0-4AEF-9A48-A0DA30800506}" destId="{29C18E55-92FC-42E1-BD87-86F66E17CC29}" srcOrd="0" destOrd="0" presId="urn:microsoft.com/office/officeart/2005/8/layout/hList1"/>
    <dgm:cxn modelId="{1914AB1F-6B96-477E-95C3-D320730DA771}" type="presParOf" srcId="{6EF66B80-1BE0-4AEF-9A48-A0DA30800506}" destId="{A3379CE5-317A-4CF7-B7A7-B15B0FFEEADE}" srcOrd="1" destOrd="0" presId="urn:microsoft.com/office/officeart/2005/8/layout/hList1"/>
    <dgm:cxn modelId="{E53A993E-AB3F-42DF-8D79-3D982DB30FA9}" type="presParOf" srcId="{340F8F2A-AC50-422A-9EB2-45C1E04FF4ED}" destId="{41623F86-9DEC-4469-94AC-7D95A965BD8F}" srcOrd="5" destOrd="0" presId="urn:microsoft.com/office/officeart/2005/8/layout/hList1"/>
    <dgm:cxn modelId="{3E9936D9-77A8-48B5-AA22-222515B00B03}" type="presParOf" srcId="{340F8F2A-AC50-422A-9EB2-45C1E04FF4ED}" destId="{638F3085-EB0F-4BC9-9557-80C475D13908}" srcOrd="6" destOrd="0" presId="urn:microsoft.com/office/officeart/2005/8/layout/hList1"/>
    <dgm:cxn modelId="{9A60B35D-C322-450F-B6FE-3E85A15179DA}" type="presParOf" srcId="{638F3085-EB0F-4BC9-9557-80C475D13908}" destId="{C6D4D0A2-29B2-4692-BA8E-8D5195B713EB}" srcOrd="0" destOrd="0" presId="urn:microsoft.com/office/officeart/2005/8/layout/hList1"/>
    <dgm:cxn modelId="{394F9DAF-22B3-4136-8CA2-72A4406D5B1F}" type="presParOf" srcId="{638F3085-EB0F-4BC9-9557-80C475D13908}" destId="{193C6449-FC2F-4617-A90F-1AD223CD0D74}" srcOrd="1" destOrd="0" presId="urn:microsoft.com/office/officeart/2005/8/layout/hList1"/>
    <dgm:cxn modelId="{1094CD69-0C77-46B7-BCC4-5CADAA49E3DC}" type="presParOf" srcId="{340F8F2A-AC50-422A-9EB2-45C1E04FF4ED}" destId="{9969C0E9-2449-47E8-8E8C-EB8CC3CCF363}" srcOrd="7" destOrd="0" presId="urn:microsoft.com/office/officeart/2005/8/layout/hList1"/>
    <dgm:cxn modelId="{C524083A-7FE4-48EB-996E-8D245365F0D9}" type="presParOf" srcId="{340F8F2A-AC50-422A-9EB2-45C1E04FF4ED}" destId="{B95926E7-17E7-4428-A031-901805302A6F}" srcOrd="8" destOrd="0" presId="urn:microsoft.com/office/officeart/2005/8/layout/hList1"/>
    <dgm:cxn modelId="{4ACF84AB-3005-49E1-A41F-3851A3774654}" type="presParOf" srcId="{B95926E7-17E7-4428-A031-901805302A6F}" destId="{1AC77205-348B-411B-BC31-4077BFC83204}" srcOrd="0" destOrd="0" presId="urn:microsoft.com/office/officeart/2005/8/layout/hList1"/>
    <dgm:cxn modelId="{2055CF84-ADDC-4123-9906-EE8E92308BFD}" type="presParOf" srcId="{B95926E7-17E7-4428-A031-901805302A6F}" destId="{5C4F6CBE-CD97-44B4-B01E-C8BC300CC6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C2029-0164-43B4-B2C4-9882C618D176}">
      <dsp:nvSpPr>
        <dsp:cNvPr id="0" name=""/>
        <dsp:cNvSpPr/>
      </dsp:nvSpPr>
      <dsp:spPr>
        <a:xfrm>
          <a:off x="0" y="583"/>
          <a:ext cx="8229600" cy="136604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7D273-8301-4772-A022-9525DED73AC9}">
      <dsp:nvSpPr>
        <dsp:cNvPr id="0" name=""/>
        <dsp:cNvSpPr/>
      </dsp:nvSpPr>
      <dsp:spPr>
        <a:xfrm>
          <a:off x="413227" y="307943"/>
          <a:ext cx="751322" cy="7513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6EFD8-190C-47E3-B58E-F32931EFBDEB}">
      <dsp:nvSpPr>
        <dsp:cNvPr id="0" name=""/>
        <dsp:cNvSpPr/>
      </dsp:nvSpPr>
      <dsp:spPr>
        <a:xfrm>
          <a:off x="1577777" y="583"/>
          <a:ext cx="6651822" cy="136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573" tIns="144573" rIns="144573" bIns="1445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rPr>
            <a:t>To support Investigators' research initiatives, management, and close-out of clinical studies by educating the clinical research team, supporting the research teams' needs, and offering consultative services. </a:t>
          </a:r>
          <a:endParaRPr lang="en-US" sz="1900" kern="1200" dirty="0"/>
        </a:p>
      </dsp:txBody>
      <dsp:txXfrm>
        <a:off x="1577777" y="583"/>
        <a:ext cx="6651822" cy="1366041"/>
      </dsp:txXfrm>
    </dsp:sp>
    <dsp:sp modelId="{4C88022E-19F3-4625-AFC7-5A907DC2D2F6}">
      <dsp:nvSpPr>
        <dsp:cNvPr id="0" name=""/>
        <dsp:cNvSpPr/>
      </dsp:nvSpPr>
      <dsp:spPr>
        <a:xfrm>
          <a:off x="0" y="1708135"/>
          <a:ext cx="8229600" cy="136604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DD5125-70EB-4D95-BFB9-29F7520CA1EE}">
      <dsp:nvSpPr>
        <dsp:cNvPr id="0" name=""/>
        <dsp:cNvSpPr/>
      </dsp:nvSpPr>
      <dsp:spPr>
        <a:xfrm>
          <a:off x="413227" y="2015494"/>
          <a:ext cx="751322" cy="7513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1EB31-D772-4514-B19A-E9378A949435}">
      <dsp:nvSpPr>
        <dsp:cNvPr id="0" name=""/>
        <dsp:cNvSpPr/>
      </dsp:nvSpPr>
      <dsp:spPr>
        <a:xfrm>
          <a:off x="1577777" y="1708135"/>
          <a:ext cx="6651822" cy="136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573" tIns="144573" rIns="144573" bIns="1445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rPr>
            <a:t>To provide concierge support will ease the burden on research initiatives, transfers, and closeouts.</a:t>
          </a:r>
          <a:endParaRPr lang="en-US" sz="1900" kern="1200" dirty="0"/>
        </a:p>
      </dsp:txBody>
      <dsp:txXfrm>
        <a:off x="1577777" y="1708135"/>
        <a:ext cx="6651822" cy="1366041"/>
      </dsp:txXfrm>
    </dsp:sp>
    <dsp:sp modelId="{A40BE25C-924D-4F25-B083-E3D1FEE77160}">
      <dsp:nvSpPr>
        <dsp:cNvPr id="0" name=""/>
        <dsp:cNvSpPr/>
      </dsp:nvSpPr>
      <dsp:spPr>
        <a:xfrm>
          <a:off x="0" y="3415686"/>
          <a:ext cx="8229600" cy="136604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AFB47-7E0D-48E4-88CA-577BC52271E9}">
      <dsp:nvSpPr>
        <dsp:cNvPr id="0" name=""/>
        <dsp:cNvSpPr/>
      </dsp:nvSpPr>
      <dsp:spPr>
        <a:xfrm>
          <a:off x="413227" y="3723046"/>
          <a:ext cx="751322" cy="7513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317AC-4D45-4F64-8A0C-65FB07EB303A}">
      <dsp:nvSpPr>
        <dsp:cNvPr id="0" name=""/>
        <dsp:cNvSpPr/>
      </dsp:nvSpPr>
      <dsp:spPr>
        <a:xfrm>
          <a:off x="1577777" y="3415686"/>
          <a:ext cx="6651822" cy="136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573" tIns="144573" rIns="144573" bIns="1445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Helvetica" panose="020B0604020202020204" pitchFamily="34" charset="0"/>
              <a:cs typeface="Helvetica" panose="020B0604020202020204" pitchFamily="34" charset="0"/>
            </a:rPr>
            <a:t>To partner with Emory ORA, Emory Healthcare, Schools and Departments, Emory Affiliates, and Subjects. </a:t>
          </a:r>
          <a:endParaRPr lang="en-US" sz="1900" kern="1200"/>
        </a:p>
      </dsp:txBody>
      <dsp:txXfrm>
        <a:off x="1577777" y="3415686"/>
        <a:ext cx="6651822" cy="13660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8115B-74B7-4335-BF68-9A892EE0C376}">
      <dsp:nvSpPr>
        <dsp:cNvPr id="0" name=""/>
        <dsp:cNvSpPr/>
      </dsp:nvSpPr>
      <dsp:spPr>
        <a:xfrm>
          <a:off x="-86182" y="9303"/>
          <a:ext cx="8610600" cy="831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762714-E0C1-4E20-9BAF-DD09422BC675}">
      <dsp:nvSpPr>
        <dsp:cNvPr id="0" name=""/>
        <dsp:cNvSpPr/>
      </dsp:nvSpPr>
      <dsp:spPr>
        <a:xfrm>
          <a:off x="165200" y="196282"/>
          <a:ext cx="457060" cy="4570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8EEEAB-6EE5-419C-9BD6-38AB8FB6C402}">
      <dsp:nvSpPr>
        <dsp:cNvPr id="0" name=""/>
        <dsp:cNvSpPr/>
      </dsp:nvSpPr>
      <dsp:spPr>
        <a:xfrm>
          <a:off x="873644" y="9303"/>
          <a:ext cx="7648896" cy="831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49" tIns="87949" rIns="87949" bIns="8794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Helvetica" panose="020B0604020202020204" pitchFamily="34" charset="0"/>
              <a:cs typeface="Helvetica" panose="020B0604020202020204" pitchFamily="34" charset="0"/>
            </a:rPr>
            <a:t>Mandatory clinical research training for investigators and their study team </a:t>
          </a:r>
        </a:p>
      </dsp:txBody>
      <dsp:txXfrm>
        <a:off x="873644" y="9303"/>
        <a:ext cx="7648896" cy="831018"/>
      </dsp:txXfrm>
    </dsp:sp>
    <dsp:sp modelId="{D9B7C5FD-79BA-41EE-8D0E-49335EAF3503}">
      <dsp:nvSpPr>
        <dsp:cNvPr id="0" name=""/>
        <dsp:cNvSpPr/>
      </dsp:nvSpPr>
      <dsp:spPr>
        <a:xfrm>
          <a:off x="-86182" y="1048076"/>
          <a:ext cx="8610600" cy="831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522255-CAD3-4CD4-82FD-7A724CE29B6C}">
      <dsp:nvSpPr>
        <dsp:cNvPr id="0" name=""/>
        <dsp:cNvSpPr/>
      </dsp:nvSpPr>
      <dsp:spPr>
        <a:xfrm>
          <a:off x="165200" y="1235055"/>
          <a:ext cx="457060" cy="4570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FDCA913-0ACC-441E-A121-B1895A8653A7}">
      <dsp:nvSpPr>
        <dsp:cNvPr id="0" name=""/>
        <dsp:cNvSpPr/>
      </dsp:nvSpPr>
      <dsp:spPr>
        <a:xfrm>
          <a:off x="873644" y="1048076"/>
          <a:ext cx="7648896" cy="831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49" tIns="87949" rIns="87949" bIns="8794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Helvetica" panose="020B0604020202020204" pitchFamily="34" charset="0"/>
              <a:cs typeface="Helvetica" panose="020B0604020202020204" pitchFamily="34" charset="0"/>
            </a:rPr>
            <a:t>AHA Basic Life Support/CPR Training </a:t>
          </a:r>
        </a:p>
      </dsp:txBody>
      <dsp:txXfrm>
        <a:off x="873644" y="1048076"/>
        <a:ext cx="7648896" cy="831018"/>
      </dsp:txXfrm>
    </dsp:sp>
    <dsp:sp modelId="{8550CD6A-0C9E-4FF3-8D9C-71AD68C927C9}">
      <dsp:nvSpPr>
        <dsp:cNvPr id="0" name=""/>
        <dsp:cNvSpPr/>
      </dsp:nvSpPr>
      <dsp:spPr>
        <a:xfrm>
          <a:off x="-86182" y="2086849"/>
          <a:ext cx="8610600" cy="831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094DDA-C72B-4C01-8349-395E66906EF2}">
      <dsp:nvSpPr>
        <dsp:cNvPr id="0" name=""/>
        <dsp:cNvSpPr/>
      </dsp:nvSpPr>
      <dsp:spPr>
        <a:xfrm>
          <a:off x="165200" y="2273828"/>
          <a:ext cx="457060" cy="4570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06EFBE-3025-44C5-9D3A-CF72B2E48113}">
      <dsp:nvSpPr>
        <dsp:cNvPr id="0" name=""/>
        <dsp:cNvSpPr/>
      </dsp:nvSpPr>
      <dsp:spPr>
        <a:xfrm>
          <a:off x="873644" y="2086849"/>
          <a:ext cx="7648896" cy="831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49" tIns="87949" rIns="87949" bIns="8794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Helvetica" panose="020B0604020202020204" pitchFamily="34" charset="0"/>
              <a:cs typeface="Helvetica" panose="020B0604020202020204" pitchFamily="34" charset="0"/>
              <a:hlinkClick xmlns:r="http://schemas.openxmlformats.org/officeDocument/2006/relationships" r:id="rId7"/>
            </a:rPr>
            <a:t>Investigator Consultations </a:t>
          </a:r>
          <a:endParaRPr lang="en-US" sz="2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873644" y="2086849"/>
        <a:ext cx="7648896" cy="831018"/>
      </dsp:txXfrm>
    </dsp:sp>
    <dsp:sp modelId="{06300676-4A9C-45E1-9CCA-6EA336123FA3}">
      <dsp:nvSpPr>
        <dsp:cNvPr id="0" name=""/>
        <dsp:cNvSpPr/>
      </dsp:nvSpPr>
      <dsp:spPr>
        <a:xfrm>
          <a:off x="-86182" y="3125622"/>
          <a:ext cx="8610600" cy="831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CC8CA4-2CCA-4532-AF44-D6C28938B8D1}">
      <dsp:nvSpPr>
        <dsp:cNvPr id="0" name=""/>
        <dsp:cNvSpPr/>
      </dsp:nvSpPr>
      <dsp:spPr>
        <a:xfrm>
          <a:off x="165200" y="3312601"/>
          <a:ext cx="457060" cy="457060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859D01-0E48-46E5-9C4E-A623227FFFA1}">
      <dsp:nvSpPr>
        <dsp:cNvPr id="0" name=""/>
        <dsp:cNvSpPr/>
      </dsp:nvSpPr>
      <dsp:spPr>
        <a:xfrm>
          <a:off x="873644" y="3125622"/>
          <a:ext cx="7648896" cy="831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49" tIns="87949" rIns="87949" bIns="8794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Helvetica" panose="020B0604020202020204" pitchFamily="34" charset="0"/>
              <a:cs typeface="Helvetica" panose="020B0604020202020204" pitchFamily="34" charset="0"/>
            </a:rPr>
            <a:t>Departmental Trainings</a:t>
          </a:r>
        </a:p>
      </dsp:txBody>
      <dsp:txXfrm>
        <a:off x="873644" y="3125622"/>
        <a:ext cx="7648896" cy="831018"/>
      </dsp:txXfrm>
    </dsp:sp>
    <dsp:sp modelId="{F43CFF55-50C1-49DD-8799-CCF6D4061E50}">
      <dsp:nvSpPr>
        <dsp:cNvPr id="0" name=""/>
        <dsp:cNvSpPr/>
      </dsp:nvSpPr>
      <dsp:spPr>
        <a:xfrm>
          <a:off x="-86182" y="4170740"/>
          <a:ext cx="8610600" cy="831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87164F-8F24-4761-B67C-84E9AF5B7037}">
      <dsp:nvSpPr>
        <dsp:cNvPr id="0" name=""/>
        <dsp:cNvSpPr/>
      </dsp:nvSpPr>
      <dsp:spPr>
        <a:xfrm>
          <a:off x="165200" y="4357719"/>
          <a:ext cx="457060" cy="457060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BEC2CB-0B0A-49DA-B631-E8C14EA96E12}">
      <dsp:nvSpPr>
        <dsp:cNvPr id="0" name=""/>
        <dsp:cNvSpPr/>
      </dsp:nvSpPr>
      <dsp:spPr>
        <a:xfrm>
          <a:off x="699402" y="4164395"/>
          <a:ext cx="7997379" cy="843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49" tIns="87949" rIns="87949" bIns="8794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Helvetica" panose="020B0604020202020204" pitchFamily="34" charset="0"/>
              <a:cs typeface="Helvetica" panose="020B0604020202020204" pitchFamily="34" charset="0"/>
            </a:rPr>
            <a:t>OnCore/Epic Training, </a:t>
          </a:r>
          <a:r>
            <a:rPr lang="en-US" sz="2200" i="1" kern="1200" dirty="0">
              <a:latin typeface="Helvetica" panose="020B0604020202020204" pitchFamily="34" charset="0"/>
              <a:cs typeface="Helvetica" panose="020B0604020202020204" pitchFamily="34" charset="0"/>
            </a:rPr>
            <a:t>now OnCore Superusers and EHI Digital Research Informatics  </a:t>
          </a:r>
        </a:p>
      </dsp:txBody>
      <dsp:txXfrm>
        <a:off x="699402" y="4164395"/>
        <a:ext cx="7997379" cy="843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9E1EC-5C09-4D3A-90EA-A3041F246657}">
      <dsp:nvSpPr>
        <dsp:cNvPr id="0" name=""/>
        <dsp:cNvSpPr/>
      </dsp:nvSpPr>
      <dsp:spPr>
        <a:xfrm>
          <a:off x="4025" y="25481"/>
          <a:ext cx="1542938" cy="6171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Industry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Sponsored/Funded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CLINICAL TRIAL</a:t>
          </a:r>
        </a:p>
      </dsp:txBody>
      <dsp:txXfrm>
        <a:off x="4025" y="25481"/>
        <a:ext cx="1542938" cy="617175"/>
      </dsp:txXfrm>
    </dsp:sp>
    <dsp:sp modelId="{D43826E0-BF16-40EC-B7D2-3DA6BF83CFA1}">
      <dsp:nvSpPr>
        <dsp:cNvPr id="0" name=""/>
        <dsp:cNvSpPr/>
      </dsp:nvSpPr>
      <dsp:spPr>
        <a:xfrm>
          <a:off x="4025" y="642656"/>
          <a:ext cx="1542938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Must meet NIH/FDA definition of a clinical trial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OCR manages ALL of the above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with/without PRA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Non-Invoiceables payments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Milestones payments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effectLst/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OCR does NOT generate/pay invoices for subawards</a:t>
          </a:r>
        </a:p>
      </dsp:txBody>
      <dsp:txXfrm>
        <a:off x="4025" y="642656"/>
        <a:ext cx="1542938" cy="2532262"/>
      </dsp:txXfrm>
    </dsp:sp>
    <dsp:sp modelId="{3AE44C32-8B42-42A3-917E-4B799904711E}">
      <dsp:nvSpPr>
        <dsp:cNvPr id="0" name=""/>
        <dsp:cNvSpPr/>
      </dsp:nvSpPr>
      <dsp:spPr>
        <a:xfrm>
          <a:off x="1762974" y="25481"/>
          <a:ext cx="1542938" cy="6171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Industry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Sponsored/Funded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CLINICAL RESEARCH</a:t>
          </a:r>
        </a:p>
      </dsp:txBody>
      <dsp:txXfrm>
        <a:off x="1762974" y="25481"/>
        <a:ext cx="1542938" cy="617175"/>
      </dsp:txXfrm>
    </dsp:sp>
    <dsp:sp modelId="{717EC800-4A36-47F1-BEC8-9908EC5F255B}">
      <dsp:nvSpPr>
        <dsp:cNvPr id="0" name=""/>
        <dsp:cNvSpPr/>
      </dsp:nvSpPr>
      <dsp:spPr>
        <a:xfrm>
          <a:off x="1762974" y="642656"/>
          <a:ext cx="1542938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Human subjects research in which people, data or samples of tissue are studied to understand health and disease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OCR manages ALL of the above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with/without PRA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Non-Invoiceables payments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Milestones payments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effectLst/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OCR does NOT generate/pay invoices for subawards</a:t>
          </a:r>
          <a:endParaRPr lang="en-US" sz="1000" b="1" kern="1200" cap="none" spc="0" dirty="0">
            <a:ln/>
            <a:effectLst/>
          </a:endParaRPr>
        </a:p>
      </dsp:txBody>
      <dsp:txXfrm>
        <a:off x="1762974" y="642656"/>
        <a:ext cx="1542938" cy="2532262"/>
      </dsp:txXfrm>
    </dsp:sp>
    <dsp:sp modelId="{29C18E55-92FC-42E1-BD87-86F66E17CC29}">
      <dsp:nvSpPr>
        <dsp:cNvPr id="0" name=""/>
        <dsp:cNvSpPr/>
      </dsp:nvSpPr>
      <dsp:spPr>
        <a:xfrm>
          <a:off x="3521924" y="25481"/>
          <a:ext cx="1542938" cy="6171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Hybrid/Double Award</a:t>
          </a:r>
        </a:p>
      </dsp:txBody>
      <dsp:txXfrm>
        <a:off x="3521924" y="25481"/>
        <a:ext cx="1542938" cy="617175"/>
      </dsp:txXfrm>
    </dsp:sp>
    <dsp:sp modelId="{A3379CE5-317A-4CF7-B7A7-B15B0FFEEADE}">
      <dsp:nvSpPr>
        <dsp:cNvPr id="0" name=""/>
        <dsp:cNvSpPr/>
      </dsp:nvSpPr>
      <dsp:spPr>
        <a:xfrm>
          <a:off x="3521924" y="642656"/>
          <a:ext cx="1542938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Includes studies with two funding sources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Federal/Non-Federal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Evaluate case-by-case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OCR to contact RAS</a:t>
          </a:r>
        </a:p>
        <a:p>
          <a:pPr marL="171450" lvl="3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Who will manage?</a:t>
          </a:r>
        </a:p>
        <a:p>
          <a:pPr marL="171450" lvl="3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Preference:</a:t>
          </a:r>
          <a:endParaRPr lang="en-US" sz="1000" b="1" kern="1200" cap="none" spc="0" dirty="0">
            <a:ln/>
            <a:effectLst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One dept to manage acct vs. across depts</a:t>
          </a:r>
          <a:endParaRPr lang="en-US" sz="1000" b="1" kern="1200" cap="none" spc="0" dirty="0">
            <a:ln/>
            <a:effectLst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effectLst/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OCR does NOT generate/pay invoices for subawards</a:t>
          </a:r>
          <a:endParaRPr lang="en-US" sz="1000" b="1" kern="1200" cap="none" spc="0" dirty="0">
            <a:ln/>
            <a:effectLst/>
          </a:endParaRPr>
        </a:p>
      </dsp:txBody>
      <dsp:txXfrm>
        <a:off x="3521924" y="642656"/>
        <a:ext cx="1542938" cy="2532262"/>
      </dsp:txXfrm>
    </dsp:sp>
    <dsp:sp modelId="{C6D4D0A2-29B2-4692-BA8E-8D5195B713EB}">
      <dsp:nvSpPr>
        <dsp:cNvPr id="0" name=""/>
        <dsp:cNvSpPr/>
      </dsp:nvSpPr>
      <dsp:spPr>
        <a:xfrm>
          <a:off x="5280874" y="25481"/>
          <a:ext cx="1542938" cy="6171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Non-Industry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Sponsored/Funded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CLINICAL TRIAL	</a:t>
          </a:r>
        </a:p>
      </dsp:txBody>
      <dsp:txXfrm>
        <a:off x="5280874" y="25481"/>
        <a:ext cx="1542938" cy="617175"/>
      </dsp:txXfrm>
    </dsp:sp>
    <dsp:sp modelId="{193C6449-FC2F-4617-A90F-1AD223CD0D74}">
      <dsp:nvSpPr>
        <dsp:cNvPr id="0" name=""/>
        <dsp:cNvSpPr/>
      </dsp:nvSpPr>
      <dsp:spPr>
        <a:xfrm>
          <a:off x="5280874" y="642656"/>
          <a:ext cx="1542938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Managed ONLY if: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Invoice required by sponsor for CPT coded items/services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Includes: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PI Initiated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Foundation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Federal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effectLst/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OCR does NOT generate/pay invoices for subawards</a:t>
          </a:r>
          <a:endParaRPr lang="en-US" sz="1000" b="1" kern="1200" cap="none" spc="0" dirty="0">
            <a:ln/>
            <a:effectLst/>
          </a:endParaRPr>
        </a:p>
      </dsp:txBody>
      <dsp:txXfrm>
        <a:off x="5280874" y="642656"/>
        <a:ext cx="1542938" cy="2532262"/>
      </dsp:txXfrm>
    </dsp:sp>
    <dsp:sp modelId="{1AC77205-348B-411B-BC31-4077BFC83204}">
      <dsp:nvSpPr>
        <dsp:cNvPr id="0" name=""/>
        <dsp:cNvSpPr/>
      </dsp:nvSpPr>
      <dsp:spPr>
        <a:xfrm>
          <a:off x="7039824" y="25481"/>
          <a:ext cx="1542938" cy="61717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Non-Industry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Sponsored/Funded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cap="none" spc="0" dirty="0">
              <a:ln/>
              <a:effectLst/>
            </a:rPr>
            <a:t>CLINICAL RESEARCH</a:t>
          </a:r>
        </a:p>
      </dsp:txBody>
      <dsp:txXfrm>
        <a:off x="7039824" y="25481"/>
        <a:ext cx="1542938" cy="617175"/>
      </dsp:txXfrm>
    </dsp:sp>
    <dsp:sp modelId="{5C4F6CBE-CD97-44B4-B01E-C8BC300CC624}">
      <dsp:nvSpPr>
        <dsp:cNvPr id="0" name=""/>
        <dsp:cNvSpPr/>
      </dsp:nvSpPr>
      <dsp:spPr>
        <a:xfrm>
          <a:off x="7039824" y="642656"/>
          <a:ext cx="1542938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Managed ONLY if: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Invoice required by sponsor for CPT coded items/services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solidFill>
              <a:schemeClr val="accent4"/>
            </a:solidFill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Includes: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PI Initiated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Foundation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cap="none" spc="0" dirty="0">
              <a:ln/>
              <a:effectLst/>
            </a:rPr>
            <a:t>Federal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b="1" kern="1200" cap="none" spc="0" dirty="0">
            <a:ln/>
            <a:effectLst/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cap="none" spc="0" dirty="0">
              <a:ln/>
              <a:effectLst/>
            </a:rPr>
            <a:t>OCR does NOT generate/pay invoices for subawards</a:t>
          </a:r>
          <a:endParaRPr lang="en-US" sz="1000" b="1" kern="1200" cap="none" spc="0" dirty="0">
            <a:ln/>
            <a:effectLst/>
          </a:endParaRPr>
        </a:p>
      </dsp:txBody>
      <dsp:txXfrm>
        <a:off x="7039824" y="642656"/>
        <a:ext cx="1542938" cy="2532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D0189-E0BA-7C4F-B11E-E85DD45D863D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351F7-510D-894E-9049-6E56BB893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9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351F7-510D-894E-9049-6E56BB8937E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44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351F7-510D-894E-9049-6E56BB8937E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6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8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1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0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1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9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7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4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3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7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FB7E847D-1AA2-CE49-8AF5-1A0A9EBC4CAB}" type="datetimeFigureOut">
              <a:rPr lang="en-US" smtClean="0"/>
              <a:pPr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B9DA2CF-F3B3-FD42-B6A3-B904FE23B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9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cr.emory.edu/guidelines/guidelines.html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eorgiactsa.org/research/regulatory-knowledge-support/ltics.html" TargetMode="External"/><Relationship Id="rId2" Type="http://schemas.openxmlformats.org/officeDocument/2006/relationships/hyperlink" Target="https://www.surveymonkey.com/r/QFDYGH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s://georgiactsa.org/_includes/documents/sections/research/ltics/ltics-rack-card-2020-v2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8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9144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0040" y="-1133192"/>
            <a:ext cx="6858001" cy="9124385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1072" y="0"/>
            <a:ext cx="4572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3"/>
            <a:ext cx="9137153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784" y="4049"/>
            <a:ext cx="7662432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048EB4-BCB0-39AD-87D3-ABD552F94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781" y="1030406"/>
            <a:ext cx="7662431" cy="308124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Office for Clinical Research (OCR)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 Year in Transition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14C30D5-5B92-2E31-71CF-FBD30A374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9957" y="5171093"/>
            <a:ext cx="6808971" cy="860620"/>
          </a:xfrm>
        </p:spPr>
        <p:txBody>
          <a:bodyPr anchor="ctr">
            <a:normAutofit fontScale="85000" lnSpcReduction="2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DOM Ease of Research Town Hall</a:t>
            </a:r>
          </a:p>
          <a:p>
            <a:r>
              <a:rPr lang="en-US" dirty="0">
                <a:solidFill>
                  <a:srgbClr val="FFFFFF"/>
                </a:solidFill>
              </a:rPr>
              <a:t>February 7, 2025</a:t>
            </a:r>
          </a:p>
        </p:txBody>
      </p:sp>
    </p:spTree>
    <p:extLst>
      <p:ext uri="{BB962C8B-B14F-4D97-AF65-F5344CB8AC3E}">
        <p14:creationId xmlns:p14="http://schemas.microsoft.com/office/powerpoint/2010/main" val="16273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5886FA-989D-E0FB-6F97-6D57D8AC4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0E2A59-72EA-503A-DF6C-6DC13469B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D60101B-F44C-5C09-B52B-685FB0F28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C9484-A0E5-40D1-FE6F-D209825B1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51368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/>
              <a:t>OCR </a:t>
            </a:r>
            <a:r>
              <a:rPr lang="en-US" sz="2900" dirty="0" err="1"/>
              <a:t>PreAward</a:t>
            </a:r>
            <a:r>
              <a:rPr lang="en-US" sz="2900" dirty="0"/>
              <a:t> Team &amp; OnCore</a:t>
            </a:r>
            <a:br>
              <a:rPr lang="en-US" sz="2900" dirty="0"/>
            </a:br>
            <a:endParaRPr lang="en-US" sz="1600" b="0" dirty="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78EE952F-DD3B-9783-0A94-BFD32C69B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89" y="1567907"/>
            <a:ext cx="3706710" cy="3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0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dirty="0"/>
              <a:t>Emory PreAward Division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106" y="1600198"/>
            <a:ext cx="2743200" cy="502920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/>
              <a:t>Woodruff Industry Sponsored Clinical Trials (WISC) PreAward</a:t>
            </a:r>
          </a:p>
          <a:p>
            <a:pPr marL="0" indent="0" algn="ctr">
              <a:buNone/>
            </a:pPr>
            <a:r>
              <a:rPr lang="en-US" sz="1200" i="1" dirty="0">
                <a:solidFill>
                  <a:srgbClr val="FF0000"/>
                </a:solidFill>
              </a:rPr>
              <a:t>(Est. February 2024)</a:t>
            </a:r>
          </a:p>
          <a:p>
            <a:pPr marL="0" indent="0" algn="ctr">
              <a:buNone/>
            </a:pPr>
            <a:endParaRPr lang="en-US" sz="1200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600" u="sng" dirty="0"/>
              <a:t>Industry Contracted Studies</a:t>
            </a:r>
          </a:p>
          <a:p>
            <a:pPr marL="0" indent="0" algn="ctr">
              <a:buNone/>
            </a:pPr>
            <a:endParaRPr lang="en-US" sz="1600" u="sng" dirty="0"/>
          </a:p>
          <a:p>
            <a:pPr algn="ctr"/>
            <a:r>
              <a:rPr lang="en-US" sz="1600" dirty="0"/>
              <a:t>Develops Coverage Analysis (CA)</a:t>
            </a:r>
          </a:p>
          <a:p>
            <a:pPr algn="ctr"/>
            <a:r>
              <a:rPr lang="en-US" sz="1600" dirty="0"/>
              <a:t>Develops, negotiates, analyzes industry budgets</a:t>
            </a:r>
          </a:p>
          <a:p>
            <a:pPr algn="ctr"/>
            <a:r>
              <a:rPr lang="en-US" sz="1600" dirty="0"/>
              <a:t>Finalizes industry clinical trial contracts 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257800"/>
            <a:ext cx="1459992" cy="146608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7723D46-EC9E-2095-D609-EFAD57B31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61839" y="1600199"/>
            <a:ext cx="2743200" cy="502920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/>
          </a:p>
          <a:p>
            <a:pPr marL="0" indent="0" algn="ctr">
              <a:buNone/>
            </a:pPr>
            <a:r>
              <a:rPr lang="en-US" sz="1600" b="1" dirty="0"/>
              <a:t>Office for Clinical Research (OCR)  PreAward</a:t>
            </a:r>
          </a:p>
          <a:p>
            <a:pPr marL="0" indent="0" algn="ctr">
              <a:buNone/>
            </a:pPr>
            <a:endParaRPr lang="en-US" sz="1600" u="sng" dirty="0"/>
          </a:p>
          <a:p>
            <a:pPr marL="0" indent="0" algn="ctr">
              <a:buNone/>
            </a:pPr>
            <a:r>
              <a:rPr lang="en-US" sz="1600" u="sng" dirty="0"/>
              <a:t>Federal, Foundation, Academic Flow Through, Internal, Unfunded, &amp; All Pediatric Studies</a:t>
            </a:r>
          </a:p>
          <a:p>
            <a:pPr marL="0" indent="0" algn="ctr">
              <a:buNone/>
            </a:pPr>
            <a:endParaRPr lang="en-US" sz="1600" u="sng" dirty="0"/>
          </a:p>
          <a:p>
            <a:pPr algn="ctr"/>
            <a:r>
              <a:rPr lang="en-US" sz="1600" dirty="0"/>
              <a:t>Develops Coverage Analysis (CA)</a:t>
            </a:r>
          </a:p>
          <a:p>
            <a:pPr algn="ctr"/>
            <a:r>
              <a:rPr lang="en-US" sz="1600" dirty="0"/>
              <a:t>Develops, negotiates, analyzes NON-industry, NON-federal budgets</a:t>
            </a:r>
          </a:p>
          <a:p>
            <a:pPr algn="ctr"/>
            <a:r>
              <a:rPr lang="en-US" sz="1600" dirty="0"/>
              <a:t>Develops </a:t>
            </a:r>
            <a:r>
              <a:rPr lang="en-US" sz="1600" i="1" u="sng" dirty="0"/>
              <a:t>prospective</a:t>
            </a:r>
            <a:r>
              <a:rPr lang="en-US" sz="1600" dirty="0"/>
              <a:t> budgets for Letter of Intent (LOI)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86E1DF-D6D8-6347-27B3-D763CF06A98B}"/>
              </a:ext>
            </a:extLst>
          </p:cNvPr>
          <p:cNvSpPr txBox="1"/>
          <p:nvPr/>
        </p:nvSpPr>
        <p:spPr>
          <a:xfrm>
            <a:off x="6106511" y="1600195"/>
            <a:ext cx="2743200" cy="504753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Office for Clinical Research (OCR) </a:t>
            </a:r>
          </a:p>
          <a:p>
            <a:pPr algn="ctr"/>
            <a:r>
              <a:rPr lang="en-US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Clinical Trial Compliance PreAward</a:t>
            </a:r>
          </a:p>
          <a:p>
            <a:endParaRPr lang="en-US" sz="1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1600" u="sng" dirty="0">
                <a:latin typeface="Helvetica" panose="020B0604020202020204" pitchFamily="34" charset="0"/>
                <a:cs typeface="Helvetica" panose="020B0604020202020204" pitchFamily="34" charset="0"/>
              </a:rPr>
              <a:t>All Clinical Trials (CT) NOT requiring WISC/OCR PreAward</a:t>
            </a:r>
          </a:p>
          <a:p>
            <a:pPr algn="ctr"/>
            <a:endParaRPr lang="en-US" sz="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CT review, processing &amp; subject tracking only for OnCore reporting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Review of IRB-approved studies to ensure research billing compliance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Confirm CT determinations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CT.gov compliance for Emory Investigator Initiated (IITs) research</a:t>
            </a:r>
          </a:p>
        </p:txBody>
      </p:sp>
    </p:spTree>
    <p:extLst>
      <p:ext uri="{BB962C8B-B14F-4D97-AF65-F5344CB8AC3E}">
        <p14:creationId xmlns:p14="http://schemas.microsoft.com/office/powerpoint/2010/main" val="312071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7F0-9570-96DE-B6DB-C15B098D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OCR PreAward Turn Around Metrics</a:t>
            </a:r>
            <a:br>
              <a:rPr lang="en-US" sz="3600" dirty="0"/>
            </a:br>
            <a:r>
              <a:rPr lang="en-US" sz="1800" dirty="0"/>
              <a:t>April 2024 through January 2025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5C1CC478-B97A-99D5-7E62-CBE26572853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0466687"/>
              </p:ext>
            </p:extLst>
          </p:nvPr>
        </p:nvGraphicFramePr>
        <p:xfrm>
          <a:off x="277585" y="1145893"/>
          <a:ext cx="8588829" cy="505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46467E3-0B4D-CC4F-BEE9-FB655232D6A5}"/>
              </a:ext>
            </a:extLst>
          </p:cNvPr>
          <p:cNvSpPr txBox="1"/>
          <p:nvPr/>
        </p:nvSpPr>
        <p:spPr>
          <a:xfrm>
            <a:off x="457200" y="60647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Submission volume has fluctuated yet turn around metrics remains &lt;30 days (&lt;20weekdays) for CA and budget development.</a:t>
            </a:r>
          </a:p>
        </p:txBody>
      </p:sp>
    </p:spTree>
    <p:extLst>
      <p:ext uri="{BB962C8B-B14F-4D97-AF65-F5344CB8AC3E}">
        <p14:creationId xmlns:p14="http://schemas.microsoft.com/office/powerpoint/2010/main" val="2586590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7F0-9570-96DE-B6DB-C15B098D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8796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OCR PreAward Backlog Resolution</a:t>
            </a:r>
            <a:br>
              <a:rPr lang="en-US" sz="3600" dirty="0"/>
            </a:br>
            <a:r>
              <a:rPr lang="en-US" sz="2000" dirty="0"/>
              <a:t>March 2024 through January 2025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3F3D535-4307-7875-9EA7-CD210714EE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89750"/>
              </p:ext>
            </p:extLst>
          </p:nvPr>
        </p:nvGraphicFramePr>
        <p:xfrm>
          <a:off x="130629" y="1303181"/>
          <a:ext cx="8926285" cy="470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A4C9D4D-D373-A05B-3351-FEC765599056}"/>
              </a:ext>
            </a:extLst>
          </p:cNvPr>
          <p:cNvSpPr txBox="1"/>
          <p:nvPr/>
        </p:nvSpPr>
        <p:spPr>
          <a:xfrm>
            <a:off x="87086" y="6004615"/>
            <a:ext cx="8969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Every effort is applied to keep studies from sitting in OCR </a:t>
            </a:r>
            <a:r>
              <a:rPr lang="en-US" sz="2000" dirty="0" err="1"/>
              <a:t>PreAward</a:t>
            </a:r>
            <a:r>
              <a:rPr lang="en-US" sz="2000" dirty="0"/>
              <a:t> queue. Not only has the volume of active studies &gt;100 days decreased but so has &gt;30 days.</a:t>
            </a:r>
          </a:p>
        </p:txBody>
      </p:sp>
    </p:spTree>
    <p:extLst>
      <p:ext uri="{BB962C8B-B14F-4D97-AF65-F5344CB8AC3E}">
        <p14:creationId xmlns:p14="http://schemas.microsoft.com/office/powerpoint/2010/main" val="404767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8D9919-E367-6CFB-754A-17208C887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BB39C9C-7509-EAC1-9AD1-3B706BCD4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315999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C73B8B4-A05C-8E7F-8853-65197068E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74171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97DD87-C926-8844-9C8A-2528E1B22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8" y="944403"/>
            <a:ext cx="2950028" cy="2127124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OCR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PreAward Process Improvements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E4B4-770C-033A-B661-2A2A778D7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4057" y="217714"/>
            <a:ext cx="5181599" cy="6346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IN PROCESS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Improvement to Coverage Analysis (CA) TAT pilot; Saving time and $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Moving OnCore Build/Entry to after CA &amp; Budget finalization. 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Establishment of Research Informatics (RI), who manages OnCore.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Development of Non-Industry Working Group to improve fixed or limited budget development, negotiations and/or analysis.</a:t>
            </a:r>
          </a:p>
          <a:p>
            <a:pPr marL="0" indent="0">
              <a:buNone/>
            </a:pPr>
            <a:r>
              <a:rPr lang="en-US" sz="2400" b="1" u="sng" dirty="0"/>
              <a:t>UPCOMING</a:t>
            </a:r>
          </a:p>
          <a:p>
            <a:pPr>
              <a:buAutoNum type="arabicPeriod"/>
            </a:pPr>
            <a:r>
              <a:rPr lang="en-US" sz="2400" dirty="0"/>
              <a:t>Implementation of Insight</a:t>
            </a:r>
          </a:p>
          <a:p>
            <a:pPr>
              <a:buAutoNum type="arabicPeriod"/>
            </a:pPr>
            <a:r>
              <a:rPr lang="en-US" sz="2400" dirty="0"/>
              <a:t>Pilot AI Pilot project to improve CA development process</a:t>
            </a:r>
          </a:p>
        </p:txBody>
      </p:sp>
      <p:pic>
        <p:nvPicPr>
          <p:cNvPr id="5" name="Picture 4" descr="circle_shield_for_ppt.png">
            <a:extLst>
              <a:ext uri="{FF2B5EF4-FFF2-40B4-BE49-F238E27FC236}">
                <a16:creationId xmlns:a16="http://schemas.microsoft.com/office/drawing/2014/main" id="{9AA86C9B-FA16-B07A-F808-7BD2B8757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43" y="3282886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36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636E7-F79E-C64E-7337-425B038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388303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Coverage Analysis (CA) HHA vs. OCR Pilot Project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2FDD66-CC1C-9CAB-B943-49137B14F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260" y="1396588"/>
            <a:ext cx="7917479" cy="43941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7B55CB-91F8-A536-605E-1CADA25627CC}"/>
              </a:ext>
            </a:extLst>
          </p:cNvPr>
          <p:cNvSpPr txBox="1"/>
          <p:nvPr/>
        </p:nvSpPr>
        <p:spPr>
          <a:xfrm>
            <a:off x="530352" y="5867400"/>
            <a:ext cx="8256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Completing the CA within OCR is ~20% faster, saving ~$73,000.</a:t>
            </a:r>
          </a:p>
        </p:txBody>
      </p:sp>
    </p:spTree>
    <p:extLst>
      <p:ext uri="{BB962C8B-B14F-4D97-AF65-F5344CB8AC3E}">
        <p14:creationId xmlns:p14="http://schemas.microsoft.com/office/powerpoint/2010/main" val="1557968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B236-098D-B5BF-0B02-E01788EC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Research Informatics (RI)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&amp; OnCore CTMS Build/Entry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0F969F-2406-BAF2-3818-8CA3A3DF1656}"/>
              </a:ext>
            </a:extLst>
          </p:cNvPr>
          <p:cNvSpPr/>
          <p:nvPr/>
        </p:nvSpPr>
        <p:spPr>
          <a:xfrm>
            <a:off x="4802634" y="1547283"/>
            <a:ext cx="3030167" cy="7694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OCR PreAward</a:t>
            </a:r>
          </a:p>
          <a:p>
            <a:pPr algn="ctr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Finalizes CA &amp; Budget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6F01DD-7744-C5B4-3C15-5FE7AB351F04}"/>
              </a:ext>
            </a:extLst>
          </p:cNvPr>
          <p:cNvSpPr/>
          <p:nvPr/>
        </p:nvSpPr>
        <p:spPr>
          <a:xfrm>
            <a:off x="4802634" y="2925052"/>
            <a:ext cx="3030167" cy="9762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Research Informatics</a:t>
            </a:r>
          </a:p>
          <a:p>
            <a:pPr algn="ctr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OnCore Build/Data entry of Final CA &amp; Budget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5851C8-9BA9-D220-EBCA-9C7EBBF3F196}"/>
              </a:ext>
            </a:extLst>
          </p:cNvPr>
          <p:cNvSpPr/>
          <p:nvPr/>
        </p:nvSpPr>
        <p:spPr>
          <a:xfrm>
            <a:off x="4802633" y="4541277"/>
            <a:ext cx="3030167" cy="105591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OCR Data Integrity</a:t>
            </a:r>
          </a:p>
          <a:p>
            <a:pPr algn="ctr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Releases OnCore, Pushes to &amp; Activates in EPIC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A871C9-D15F-B31F-55B3-BD94BB51A648}"/>
              </a:ext>
            </a:extLst>
          </p:cNvPr>
          <p:cNvSpPr txBox="1"/>
          <p:nvPr/>
        </p:nvSpPr>
        <p:spPr>
          <a:xfrm>
            <a:off x="4802634" y="6170795"/>
            <a:ext cx="3030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OPEN TO ACCRUAL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058AD2B-CCC2-4A73-AC59-94F8980FC8B6}"/>
              </a:ext>
            </a:extLst>
          </p:cNvPr>
          <p:cNvSpPr/>
          <p:nvPr/>
        </p:nvSpPr>
        <p:spPr>
          <a:xfrm>
            <a:off x="6007823" y="2421642"/>
            <a:ext cx="557347" cy="474447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DC2BABE-C0D9-1D2C-AC95-51716968EA9F}"/>
              </a:ext>
            </a:extLst>
          </p:cNvPr>
          <p:cNvSpPr/>
          <p:nvPr/>
        </p:nvSpPr>
        <p:spPr>
          <a:xfrm>
            <a:off x="6007821" y="3999591"/>
            <a:ext cx="557347" cy="474447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AD435055-B872-7142-82C2-720ED10B5B95}"/>
              </a:ext>
            </a:extLst>
          </p:cNvPr>
          <p:cNvSpPr/>
          <p:nvPr/>
        </p:nvSpPr>
        <p:spPr>
          <a:xfrm>
            <a:off x="6007823" y="5747955"/>
            <a:ext cx="557347" cy="474447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F50BC3-73F1-651D-2609-05E3F9AB5157}"/>
              </a:ext>
            </a:extLst>
          </p:cNvPr>
          <p:cNvSpPr/>
          <p:nvPr/>
        </p:nvSpPr>
        <p:spPr>
          <a:xfrm>
            <a:off x="7895234" y="1549518"/>
            <a:ext cx="334286" cy="4042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1F4D0E-9268-1971-FD22-E3243A46EBFD}"/>
              </a:ext>
            </a:extLst>
          </p:cNvPr>
          <p:cNvSpPr/>
          <p:nvPr/>
        </p:nvSpPr>
        <p:spPr>
          <a:xfrm>
            <a:off x="8291952" y="1549518"/>
            <a:ext cx="334286" cy="4042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4D287C-958D-2B93-C152-CFFA7185642B}"/>
              </a:ext>
            </a:extLst>
          </p:cNvPr>
          <p:cNvSpPr/>
          <p:nvPr/>
        </p:nvSpPr>
        <p:spPr>
          <a:xfrm>
            <a:off x="8688670" y="1549518"/>
            <a:ext cx="334286" cy="4042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</a:t>
            </a:r>
          </a:p>
          <a:p>
            <a:pPr algn="ctr"/>
            <a:endParaRPr lang="en-US" sz="1600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08025F-9000-0B51-5F0B-E2822A8F3950}"/>
              </a:ext>
            </a:extLst>
          </p:cNvPr>
          <p:cNvSpPr txBox="1"/>
          <p:nvPr/>
        </p:nvSpPr>
        <p:spPr>
          <a:xfrm>
            <a:off x="1" y="1549518"/>
            <a:ext cx="467775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Research Informatics is a newly created department to manage OnCore CTMS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RI manages OnCore data, reporting and BOS Build of the CA &amp; Budget in OnCore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Advarra Business Operation Services (BOS) is an outsourced vendor specializing in OnCore calendar, CA migration, and budget builds within OnCore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 an effort to obtain swifter activation &amp; amendment updates, the OnCore build has been moved after CA &amp; budget finalization</a:t>
            </a:r>
          </a:p>
        </p:txBody>
      </p:sp>
    </p:spTree>
    <p:extLst>
      <p:ext uri="{BB962C8B-B14F-4D97-AF65-F5344CB8AC3E}">
        <p14:creationId xmlns:p14="http://schemas.microsoft.com/office/powerpoint/2010/main" val="217618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0B236-098D-B5BF-0B02-E01788EC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48865"/>
            <a:ext cx="8357616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>
              <a:lnSpc>
                <a:spcPct val="90000"/>
              </a:lnSpc>
            </a:pPr>
            <a:r>
              <a:rPr lang="en-US" sz="30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does OnCore Optimization Impact </a:t>
            </a:r>
            <a:br>
              <a:rPr lang="en-US" sz="30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0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Study Teams?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78C27-069F-9CE9-F970-CDA432A91044}"/>
              </a:ext>
            </a:extLst>
          </p:cNvPr>
          <p:cNvSpPr txBox="1"/>
          <p:nvPr/>
        </p:nvSpPr>
        <p:spPr>
          <a:xfrm>
            <a:off x="152400" y="1641760"/>
            <a:ext cx="890451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OnCore Optimization Effective January 21, 2025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PI/Designee sign-off within OnCore post-BOS OnCore build &amp; RI QA.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Provides the PI &amp; study team the opportunity to review the OnCore build prior to activation.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Track SAEs in subject console.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Track protocol &amp; subject deviations in CRA console (optional).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Improved billing compliance on front &amp; back end.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Identify both sponsor &amp; insurance billables upfront for clinical trials.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Billing department (CTBD) efficiency in EPIC once charges occur.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Dedicated OnCore team – Research Informatics (RI).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Focused on optimizing the OnCore system to provide efficient &amp; transparent subject tracking, &amp; research billing compliance.</a:t>
            </a:r>
          </a:p>
          <a:p>
            <a:endParaRPr lang="en-US" sz="800" dirty="0"/>
          </a:p>
          <a:p>
            <a:endParaRPr lang="en-US" sz="800" dirty="0"/>
          </a:p>
          <a:p>
            <a:endParaRPr lang="en-US" sz="800" dirty="0"/>
          </a:p>
          <a:p>
            <a:endParaRPr lang="en-US" sz="800" dirty="0"/>
          </a:p>
          <a:p>
            <a:pPr marL="0" marR="0"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		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RI </a:t>
            </a:r>
            <a:r>
              <a:rPr lang="en-US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ServiceNow Support: 	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		https://login.emory.edu/idp/profile/SAML2/Redirect/SSO?execution=e1s1</a:t>
            </a:r>
            <a:endParaRPr lang="en-US" sz="18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57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94AB56-BBBD-787E-30CB-FFB6CB79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2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Non-Industry Budgets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76182-4CD9-76E6-AE9C-BA4B13879F34}"/>
              </a:ext>
            </a:extLst>
          </p:cNvPr>
          <p:cNvSpPr txBox="1"/>
          <p:nvPr/>
        </p:nvSpPr>
        <p:spPr>
          <a:xfrm>
            <a:off x="3378411" y="649480"/>
            <a:ext cx="5415548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Due to the need for </a:t>
            </a:r>
            <a:r>
              <a:rPr lang="en-US" sz="2400" b="1" u="sng" dirty="0">
                <a:latin typeface="Helvetica" panose="020B0604020202020204" pitchFamily="34" charset="0"/>
                <a:cs typeface="Helvetica" panose="020B0604020202020204" pitchFamily="34" charset="0"/>
              </a:rPr>
              <a:t>standardization</a:t>
            </a:r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, OCR has implemented a non-industry budget working group.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Brings together study teams, PIs, &amp; financial leadership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Identify non-industry budget concerns: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Effort, administrative costs, overhead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Understand current University policies effecting these costs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Goal is to develop guidance to provide as a resource to those developing, negotiating, &amp; analyzing budgets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Provide transparency to investigators and financial staff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Provide budgets based upon actual costs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Decrease budget deficits--identify deficits upfront for cost-sharing needs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Increase TAT</a:t>
            </a:r>
          </a:p>
        </p:txBody>
      </p:sp>
    </p:spTree>
    <p:extLst>
      <p:ext uri="{BB962C8B-B14F-4D97-AF65-F5344CB8AC3E}">
        <p14:creationId xmlns:p14="http://schemas.microsoft.com/office/powerpoint/2010/main" val="2046225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AA6D3-8189-1F49-49D8-C2D815C3D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5181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Insight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2400" dirty="0"/>
              <a:t>Streamlines all research and innovation processes in a single Cloud-based, highly configurable and secure end-to-end system.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u="sng" dirty="0"/>
              <a:t>Artificial intelligence (AI)</a:t>
            </a:r>
          </a:p>
          <a:p>
            <a:pPr marL="0" indent="0">
              <a:buNone/>
            </a:pPr>
            <a:r>
              <a:rPr lang="en-US" sz="2400" dirty="0"/>
              <a:t>Upcoming pilot to focus on utilizing AI for CA development, to potentially decrease development time.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72F27-1C48-6339-FD8D-5C9F3DDAE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0428" y="0"/>
            <a:ext cx="2993571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bg1"/>
                </a:solidFill>
              </a:rPr>
              <a:t>What Is Coming?</a:t>
            </a:r>
          </a:p>
        </p:txBody>
      </p:sp>
    </p:spTree>
    <p:extLst>
      <p:ext uri="{BB962C8B-B14F-4D97-AF65-F5344CB8AC3E}">
        <p14:creationId xmlns:p14="http://schemas.microsoft.com/office/powerpoint/2010/main" val="7589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7BF33DB-08F8-E031-7B5B-2E35F7BDB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4" y="188898"/>
            <a:ext cx="8762999" cy="652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48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51368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/>
              <a:t>OCR Clinical Trials Compliance Team</a:t>
            </a:r>
            <a:br>
              <a:rPr lang="en-US" sz="2900" dirty="0"/>
            </a:br>
            <a:endParaRPr lang="en-US" sz="1600" b="0" dirty="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89" y="1567907"/>
            <a:ext cx="3706710" cy="3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6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36E7-F79E-C64E-7337-425B038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Clinical Trials Compliance Team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3A9E-D110-1EF0-BCE4-B9B8562EA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Autofit/>
          </a:bodyPr>
          <a:lstStyle/>
          <a:p>
            <a:r>
              <a:rPr lang="en-US" sz="2800" dirty="0"/>
              <a:t>Assists with ensuring accurate clinical trial determinations (NIH, ACT, ICMJE, etc.) for clinical trials conducted at Emory </a:t>
            </a:r>
          </a:p>
          <a:p>
            <a:r>
              <a:rPr lang="en-US" sz="2800" dirty="0"/>
              <a:t>Actively reviews protocols reviewed by Emory’s IRB to ensure both research billing compliance, as well as ClinicalTrials.gov compliance</a:t>
            </a:r>
          </a:p>
          <a:p>
            <a:r>
              <a:rPr lang="en-US" sz="2800" dirty="0"/>
              <a:t>Manages all clinical trial activation and subject tracking studies &amp; their set up within OnCore </a:t>
            </a:r>
          </a:p>
        </p:txBody>
      </p:sp>
    </p:spTree>
    <p:extLst>
      <p:ext uri="{BB962C8B-B14F-4D97-AF65-F5344CB8AC3E}">
        <p14:creationId xmlns:p14="http://schemas.microsoft.com/office/powerpoint/2010/main" val="2937419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36E7-F79E-C64E-7337-425B038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Clinical Trials Compliance Team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3A9E-D110-1EF0-BCE4-B9B8562EA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Ensures compliance per for the FDA regulations &amp; the NIH Policy relating to ClinicalTrials.gov for Emory</a:t>
            </a:r>
          </a:p>
          <a:p>
            <a:r>
              <a:rPr lang="en-US" sz="3600" dirty="0"/>
              <a:t>Manages all Emory investigator-initiated research, including Sponsor-investigator clinical trials, on behalf of Emory for all non-Oncology studies in CT.gov, to include:</a:t>
            </a:r>
          </a:p>
          <a:p>
            <a:pPr lvl="1"/>
            <a:r>
              <a:rPr lang="en-US" sz="3300" dirty="0"/>
              <a:t>Registering the study utilizing the protocol and NIH grant (if applicable)</a:t>
            </a:r>
          </a:p>
          <a:p>
            <a:pPr lvl="1"/>
            <a:r>
              <a:rPr lang="en-US" sz="3300" dirty="0"/>
              <a:t>Updating the record per protocol amendments</a:t>
            </a:r>
          </a:p>
          <a:p>
            <a:pPr lvl="1"/>
            <a:r>
              <a:rPr lang="en-US" sz="3300" dirty="0"/>
              <a:t>Making necessary timeline updates to reflect the current status of the study &amp; outcome measures</a:t>
            </a:r>
          </a:p>
          <a:p>
            <a:pPr lvl="1"/>
            <a:r>
              <a:rPr lang="en-US" sz="3300" dirty="0"/>
              <a:t>Addressing NIH QA review comments</a:t>
            </a:r>
          </a:p>
          <a:p>
            <a:pPr lvl="1"/>
            <a:r>
              <a:rPr lang="en-US" sz="3300" dirty="0"/>
              <a:t>Managing the results reporting process in collaboration with the PI &amp; study teams</a:t>
            </a:r>
          </a:p>
        </p:txBody>
      </p:sp>
    </p:spTree>
    <p:extLst>
      <p:ext uri="{BB962C8B-B14F-4D97-AF65-F5344CB8AC3E}">
        <p14:creationId xmlns:p14="http://schemas.microsoft.com/office/powerpoint/2010/main" val="658936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36E7-F79E-C64E-7337-425B038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Clinical Trials Compliance FY24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3A9E-D110-1EF0-BCE4-B9B8562EA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Total IRB-approved </a:t>
            </a:r>
            <a:r>
              <a:rPr lang="en-US" sz="18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St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udies Reviewed =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451</a:t>
            </a:r>
            <a:endParaRPr lang="en-US" sz="18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marL="857250" lvl="1">
              <a:spcBef>
                <a:spcPts val="0"/>
              </a:spcBef>
            </a:pP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EHC Billables:  </a:t>
            </a:r>
            <a:r>
              <a:rPr lang="en-US" sz="16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22</a:t>
            </a: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studies not submitted for a Coverage Analysis prior to enrollment/IRB approval</a:t>
            </a:r>
          </a:p>
          <a:p>
            <a:pPr marL="857250" lvl="1">
              <a:spcBef>
                <a:spcPts val="0"/>
              </a:spcBef>
            </a:pP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Non-EHC Billables:  </a:t>
            </a:r>
            <a:r>
              <a:rPr lang="en-US" sz="16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49</a:t>
            </a: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studies not submitted to OCR for activation in OnCore</a:t>
            </a:r>
          </a:p>
          <a:p>
            <a:pPr marL="857250" lvl="1">
              <a:spcBef>
                <a:spcPts val="0"/>
              </a:spcBef>
            </a:pPr>
            <a:endParaRPr lang="en-US" sz="14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OnCore review for NCT numbers required for billing compliance for all studies per CMS: 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393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As of September 1, 2024, Emory was listed as sponsor in clinicaltrials.gov for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1,326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total studies (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305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active studies) and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11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study records currently suspended (due to COVID-19 or other reasons)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ClinicalTrials.gov inquiries for problem updates </a:t>
            </a:r>
            <a:r>
              <a:rPr lang="en-US" sz="1800" i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*non-Oncology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*: 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1,080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OCR initiated study registration for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48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studies, updated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448 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study records,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      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addressed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50 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QA Review Comments, updated records for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73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	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amendments, and entered results for </a:t>
            </a:r>
            <a:r>
              <a:rPr lang="en-US" sz="18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43</a:t>
            </a:r>
            <a:r>
              <a:rPr lang="en-US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studies.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% of Clinical Trials registered prior to 1</a:t>
            </a:r>
            <a:r>
              <a:rPr lang="en-US" sz="1600" baseline="300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st</a:t>
            </a: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subject enrolled: </a:t>
            </a:r>
            <a:r>
              <a:rPr lang="en-US" sz="16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98% (47/48)</a:t>
            </a:r>
            <a:endParaRPr lang="en-US" sz="16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16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% of Results reported before deadline: </a:t>
            </a:r>
            <a:r>
              <a:rPr lang="en-US" sz="1600" b="1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88% (38/43)</a:t>
            </a:r>
            <a:endParaRPr lang="en-US" sz="16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841735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315999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74171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AE0473-CF03-98B0-9B29-33A9C375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8" y="944403"/>
            <a:ext cx="2950028" cy="2127124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OCR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Clinical Trials Compliance Team Process Improvements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FE124-E019-79E8-63EA-1B52256BE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4057" y="217714"/>
            <a:ext cx="5181599" cy="6346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IN PROCESS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Improvements for aligning with OnCore and Epic needs for ClinicalTrials.gov tracking of NCT#s for studies for CMS requirements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UPCOMING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Transition from ERMS management and tracking of ClinicalTrials.gov study records into a new system developed specifically to ensure more efficient management and adherence to ClinicalTrials.gov deadlines, etc.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of Insight Humans module from Insight implementation includes ClinicalTrials.gov-specific questions for Emory investigator-initiated studies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ircle_shield_for_ppt.png">
            <a:extLst>
              <a:ext uri="{FF2B5EF4-FFF2-40B4-BE49-F238E27FC236}">
                <a16:creationId xmlns:a16="http://schemas.microsoft.com/office/drawing/2014/main" id="{D6557F7F-F37A-A9B7-7A19-7118CF36D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43" y="3282886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93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7A2D1-2C38-5248-B34B-00CECB87A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E173-0743-339F-40CE-3023E0C5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51368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/>
              <a:t>Data Integration and Integrity Team</a:t>
            </a:r>
            <a:br>
              <a:rPr lang="en-US" sz="2900" dirty="0"/>
            </a:br>
            <a:endParaRPr lang="en-US" sz="1600" b="0" dirty="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317C214C-6840-A079-9462-EEAE28367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89" y="1567907"/>
            <a:ext cx="3706710" cy="3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12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A4142-30B3-6C46-05F6-80A74AEAC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09FA-43DA-EA82-3B08-B00F33A2E9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Integrity Team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C2ED6-1F7F-A77D-394E-16C5F7B01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Autofit/>
          </a:bodyPr>
          <a:lstStyle/>
          <a:p>
            <a:r>
              <a:rPr lang="en-US" sz="2800" dirty="0"/>
              <a:t>Assists with ensuring accurate clinical trial activation for clinical trials and non-clinical trials with EHC billables conducted at Emory. </a:t>
            </a:r>
          </a:p>
          <a:p>
            <a:pPr lvl="1"/>
            <a:r>
              <a:rPr lang="en-US" dirty="0"/>
              <a:t>Initial activation and amendments.</a:t>
            </a:r>
            <a:endParaRPr lang="en-US" sz="2800" dirty="0"/>
          </a:p>
          <a:p>
            <a:pPr lvl="1"/>
            <a:r>
              <a:rPr lang="en-US" dirty="0"/>
              <a:t>Verifies all clinical trials have </a:t>
            </a:r>
            <a:r>
              <a:rPr lang="en-US" dirty="0" err="1"/>
              <a:t>eIRB</a:t>
            </a:r>
            <a:r>
              <a:rPr lang="en-US" dirty="0"/>
              <a:t> approval &amp; </a:t>
            </a:r>
            <a:r>
              <a:rPr lang="en-US" dirty="0" err="1"/>
              <a:t>eNOA</a:t>
            </a:r>
            <a:r>
              <a:rPr lang="en-US" dirty="0"/>
              <a:t> for compliance.</a:t>
            </a:r>
          </a:p>
        </p:txBody>
      </p:sp>
    </p:spTree>
    <p:extLst>
      <p:ext uri="{BB962C8B-B14F-4D97-AF65-F5344CB8AC3E}">
        <p14:creationId xmlns:p14="http://schemas.microsoft.com/office/powerpoint/2010/main" val="4167238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A6529-E47C-3B72-8B25-21EF866A5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D9450-B316-C2D1-701A-18F2EA0BFF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Integrity Team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F5D6E-6241-F425-4EF5-D184CC00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rmAutofit/>
          </a:bodyPr>
          <a:lstStyle/>
          <a:p>
            <a:r>
              <a:rPr lang="en-US" sz="3000"/>
              <a:t>Ensures </a:t>
            </a:r>
            <a:r>
              <a:rPr lang="en-US" sz="3000" dirty="0"/>
              <a:t>study activation &amp; linking to the EPIC system for billing compliance &amp; patient safety.</a:t>
            </a:r>
          </a:p>
          <a:p>
            <a:r>
              <a:rPr lang="en-US" sz="3000" dirty="0"/>
              <a:t>Manages all Emory Redcap requests for medical record numbers for subject entry into OnCore linking to the EPIC system for subject safety.</a:t>
            </a:r>
          </a:p>
          <a:p>
            <a:pPr lvl="1"/>
            <a:r>
              <a:rPr lang="en-US" sz="3000" dirty="0"/>
              <a:t>Managing the process in collaboration with the EPIC team, PI &amp; study teams.</a:t>
            </a:r>
          </a:p>
        </p:txBody>
      </p:sp>
    </p:spTree>
    <p:extLst>
      <p:ext uri="{BB962C8B-B14F-4D97-AF65-F5344CB8AC3E}">
        <p14:creationId xmlns:p14="http://schemas.microsoft.com/office/powerpoint/2010/main" val="2864833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07898-835B-A5FB-B613-28E88432A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3C63-4529-A4B2-992D-3BE52A843FA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Integrity Team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4F2DB-1200-50C6-1E12-5FCBDEBCD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Daily push of studies through interface for updated information on clinical trials in OnCore.</a:t>
            </a:r>
          </a:p>
          <a:p>
            <a:r>
              <a:rPr lang="en-US" sz="3600" dirty="0"/>
              <a:t>Ensures compliance for the informed consent documents.</a:t>
            </a:r>
          </a:p>
          <a:p>
            <a:pPr lvl="1"/>
            <a:r>
              <a:rPr lang="en-US" sz="3200" dirty="0"/>
              <a:t>Reviews the document for accuracy; uploads the document into the subject medical record in EPIC for patient safety.</a:t>
            </a:r>
          </a:p>
          <a:p>
            <a:r>
              <a:rPr lang="en-US" sz="3600" dirty="0"/>
              <a:t>Ensure that studies are closed in the OnCore system when closed in the </a:t>
            </a:r>
            <a:r>
              <a:rPr lang="en-US" sz="3600" dirty="0" err="1"/>
              <a:t>eIRB</a:t>
            </a:r>
            <a:r>
              <a:rPr lang="en-US" sz="3600" dirty="0"/>
              <a:t>. </a:t>
            </a:r>
          </a:p>
          <a:p>
            <a:pPr lvl="1"/>
            <a:r>
              <a:rPr lang="en-US" sz="3200" dirty="0"/>
              <a:t>Confirming all subjects are off study.</a:t>
            </a:r>
          </a:p>
        </p:txBody>
      </p:sp>
    </p:spTree>
    <p:extLst>
      <p:ext uri="{BB962C8B-B14F-4D97-AF65-F5344CB8AC3E}">
        <p14:creationId xmlns:p14="http://schemas.microsoft.com/office/powerpoint/2010/main" val="822971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FEAE2-7991-852D-0798-5C077558D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5801-D422-7B0D-4926-CE53EE65D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Integrity Team FY 24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D08E-6A23-24EC-3B51-1071639D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23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Aptos" panose="020B0004020202020204" pitchFamily="34" charset="0"/>
              </a:rPr>
              <a:t>Total Initial Studies</a:t>
            </a:r>
            <a:r>
              <a:rPr lang="en-US" sz="1800" dirty="0">
                <a:ea typeface="Aptos" panose="020B0004020202020204" pitchFamily="34" charset="0"/>
              </a:rPr>
              <a:t> </a:t>
            </a:r>
            <a:r>
              <a:rPr lang="en-US" sz="1800" dirty="0">
                <a:effectLst/>
                <a:ea typeface="Aptos" panose="020B0004020202020204" pitchFamily="34" charset="0"/>
              </a:rPr>
              <a:t>activated in OnCore and EPIC </a:t>
            </a:r>
            <a:r>
              <a:rPr lang="en-US" sz="1800" dirty="0">
                <a:ea typeface="Aptos" panose="020B0004020202020204" pitchFamily="34" charset="0"/>
              </a:rPr>
              <a:t> </a:t>
            </a:r>
            <a:r>
              <a:rPr lang="en-US" sz="1800" dirty="0">
                <a:effectLst/>
                <a:ea typeface="Aptos" panose="020B0004020202020204" pitchFamily="34" charset="0"/>
              </a:rPr>
              <a:t>= </a:t>
            </a:r>
            <a:r>
              <a:rPr lang="en-US" sz="1800" b="1" dirty="0">
                <a:ea typeface="Aptos" panose="020B0004020202020204" pitchFamily="34" charset="0"/>
              </a:rPr>
              <a:t>391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dirty="0">
              <a:effectLst/>
              <a:ea typeface="Aptos" panose="020B00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Aptos" panose="020B0004020202020204" pitchFamily="34" charset="0"/>
              </a:rPr>
              <a:t>Initial eIRB approval studies pushed to EPIC = </a:t>
            </a:r>
            <a:r>
              <a:rPr lang="en-US" sz="1800" b="1" dirty="0">
                <a:effectLst/>
                <a:ea typeface="Aptos" panose="020B0004020202020204" pitchFamily="34" charset="0"/>
              </a:rPr>
              <a:t>347</a:t>
            </a:r>
            <a:r>
              <a:rPr lang="en-US" sz="1800" dirty="0">
                <a:effectLst/>
                <a:ea typeface="Aptos" panose="020B0004020202020204" pitchFamily="34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dirty="0">
              <a:effectLst/>
              <a:ea typeface="Aptos" panose="020B00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Aptos" panose="020B0004020202020204" pitchFamily="34" charset="0"/>
              </a:rPr>
              <a:t>Medical Records generated through Redcap = </a:t>
            </a:r>
            <a:r>
              <a:rPr lang="en-US" sz="1800" b="1" dirty="0">
                <a:effectLst/>
                <a:ea typeface="Aptos" panose="020B0004020202020204" pitchFamily="34" charset="0"/>
              </a:rPr>
              <a:t>2,098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effectLst/>
              <a:ea typeface="Aptos" panose="020B00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Reviewed and uploaded from OnCore to EPIC </a:t>
            </a:r>
          </a:p>
          <a:p>
            <a:pPr marL="400050" lvl="1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-Signed Informed Consent Documents (ICD</a:t>
            </a:r>
            <a:r>
              <a:rPr lang="en-US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) = 5,289 </a:t>
            </a:r>
          </a:p>
          <a:p>
            <a:pPr marL="342900" marR="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Calendars released in OnCore new and amended/revised and then released in EPIC = </a:t>
            </a:r>
            <a:r>
              <a:rPr lang="en-US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725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Billing grids released in OnCore new and amended/revised and then released in EPIC = </a:t>
            </a:r>
            <a:r>
              <a:rPr lang="en-US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2,040 </a:t>
            </a:r>
            <a:r>
              <a:rPr lang="en-US" sz="1800" i="1" dirty="0">
                <a:solidFill>
                  <a:srgbClr val="000000"/>
                </a:solidFill>
                <a:ea typeface="Calibri" panose="020F0502020204030204" pitchFamily="34" charset="0"/>
              </a:rPr>
              <a:t>(many</a:t>
            </a:r>
            <a:r>
              <a:rPr lang="en-US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studies have more than one billing grid)</a:t>
            </a:r>
            <a:endParaRPr lang="en-US" sz="1800" b="1" i="1" dirty="0">
              <a:effectLst/>
              <a:ea typeface="Aptos" panose="020B000402020202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b="1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68353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51368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/>
              <a:t>OCR Clinical Research Support Services Team</a:t>
            </a:r>
            <a:br>
              <a:rPr lang="en-US" sz="2900" dirty="0"/>
            </a:br>
            <a:endParaRPr lang="en-US" sz="1600" b="0" dirty="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89" y="1567907"/>
            <a:ext cx="3706710" cy="3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83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3D18C8-1CAB-397B-2EE5-C53699DEC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4765512-B534-DC8D-7051-D85F2E9E7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315999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9B6B42-A164-B38F-BFFC-575F2D05C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74171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A112E-1F1A-91D2-64C6-FECD7CCB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8" y="944403"/>
            <a:ext cx="2950028" cy="2127124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OCR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Data Integrity Team Process Improvements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0CE89-C992-5126-B2A3-2289B9A13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4057" y="217714"/>
            <a:ext cx="5181599" cy="6346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IN PROCESS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Improvements for aligning with OnCore and Epic using new task lists.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UPCOMING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Transition from </a:t>
            </a:r>
            <a:r>
              <a:rPr lang="en-US" sz="24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OnBase</a:t>
            </a: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management and tracking of Clinical Trials to OnCore study task list records to ensure more efficient management, adherence &amp; transparency for studies in the pipeline.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of Insight Humans module from Insight implementation 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help with workflow processes.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ircle_shield_for_ppt.png">
            <a:extLst>
              <a:ext uri="{FF2B5EF4-FFF2-40B4-BE49-F238E27FC236}">
                <a16:creationId xmlns:a16="http://schemas.microsoft.com/office/drawing/2014/main" id="{3DBCD914-194A-B1C6-0F6B-94FDCE300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43" y="3282886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1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30D58D-CE8A-35A1-16E9-3661715AA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3D8430-7D18-CEA3-F575-64E0F3E822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0B36BB1-910E-6088-38D9-BA13733F3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BF51C-0A5A-8597-5223-62DA51A1A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51368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dirty="0"/>
              <a:t>OCR Invoicing Team</a:t>
            </a:r>
            <a:br>
              <a:rPr lang="en-US" sz="2900" dirty="0"/>
            </a:br>
            <a:endParaRPr lang="en-US" sz="1600" b="0" dirty="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7F7A1226-97C6-EBBD-05D1-179C1EB8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89" y="1567907"/>
            <a:ext cx="3706710" cy="3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91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2" y="838200"/>
            <a:ext cx="8586788" cy="5029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OCR Invoicing Management Attributes</a:t>
            </a:r>
          </a:p>
          <a:p>
            <a:endParaRPr lang="en-US" sz="4100" b="1" dirty="0"/>
          </a:p>
          <a:p>
            <a:endParaRPr lang="en-US" sz="4100" b="1" dirty="0"/>
          </a:p>
        </p:txBody>
      </p:sp>
      <p:pic>
        <p:nvPicPr>
          <p:cNvPr id="13" name="Picture 8" descr="Eshield_rv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456" y="5963564"/>
            <a:ext cx="460544" cy="89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/>
          <p:cNvGrpSpPr/>
          <p:nvPr/>
        </p:nvGrpSpPr>
        <p:grpSpPr>
          <a:xfrm>
            <a:off x="5894581" y="6226881"/>
            <a:ext cx="3202072" cy="595726"/>
            <a:chOff x="5894579" y="6226881"/>
            <a:chExt cx="3202072" cy="595726"/>
          </a:xfrm>
        </p:grpSpPr>
        <p:pic>
          <p:nvPicPr>
            <p:cNvPr id="16" name="Picture 8" descr="Eshield_rv.eps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24600" y="6246169"/>
              <a:ext cx="426945" cy="576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5894579" y="6226881"/>
              <a:ext cx="3202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chemeClr val="bg1"/>
                  </a:solidFill>
                </a:rPr>
                <a:t>Office for Clinical Research </a:t>
              </a:r>
            </a:p>
          </p:txBody>
        </p:sp>
      </p:grp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89816772"/>
              </p:ext>
            </p:extLst>
          </p:nvPr>
        </p:nvGraphicFramePr>
        <p:xfrm>
          <a:off x="278606" y="2011227"/>
          <a:ext cx="8586788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3680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6A1854-DAC1-9A12-B1B3-C1927B23E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AE27D7-01A2-52C0-0FB3-7F0953305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A42297A-20C9-9831-FFFF-B0BF8C7D0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3706D-EDD3-A262-A3F8-C304D2958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49DF05-945C-9E29-6838-F8A18BA06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4286AB-4F08-7602-FDCA-63DBDE7F2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41B8FD6-F29C-5806-FFB9-D2D3D0EFE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F9FECB-01A2-DF4A-BA99-057F1A78D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D171B1-8DE5-C30D-C020-5D5BAA3C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2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OCR Invoicing Processes</a:t>
            </a:r>
            <a:br>
              <a:rPr lang="en-US" sz="32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400" b="0" i="1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(Industry sponsored or funded)</a:t>
            </a:r>
            <a:endParaRPr lang="en-US" sz="3200" kern="1200" dirty="0">
              <a:solidFill>
                <a:srgbClr val="FFFFF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031B4A-8181-567E-67AB-5AE2E56F3330}"/>
              </a:ext>
            </a:extLst>
          </p:cNvPr>
          <p:cNvSpPr txBox="1"/>
          <p:nvPr/>
        </p:nvSpPr>
        <p:spPr>
          <a:xfrm>
            <a:off x="3378411" y="649480"/>
            <a:ext cx="5415548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b="1" u="sng" dirty="0">
                <a:latin typeface="Helvetica" panose="020B0604020202020204" pitchFamily="34" charset="0"/>
                <a:cs typeface="Helvetica" panose="020B0604020202020204" pitchFamily="34" charset="0"/>
              </a:rPr>
              <a:t>Monthly Study Reconciliation: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400" b="1" u="sng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Generate invoices for start-up costs, pass-through items, milestones &amp; research activities with EHC billables tracked in OnCore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Itemize/match monies received for activities paid automatically based upon completion of sponsor milestones per the CTA to activities tracked in OnCore</a:t>
            </a:r>
          </a:p>
          <a:p>
            <a:pPr marL="914400" lvl="1" indent="-342900" defTabSz="9144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CRF completion </a:t>
            </a:r>
          </a:p>
          <a:p>
            <a:pPr marL="914400" lvl="1" indent="-342900" defTabSz="9144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Queries </a:t>
            </a:r>
          </a:p>
          <a:p>
            <a:pPr marL="914400" lvl="1" indent="-342900" defTabSz="9144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Monitoring visits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Process payments to external vendors, patient stipends &amp; travel reimbursements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Generate monthly study status reports for industry-funded clinical trials &amp; research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840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A9DA9-B0EF-1A5B-7AED-5D3A58E57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0AF1-3E8C-823E-6116-98DDF5C4C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5181600" cy="54574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u="sng" dirty="0"/>
              <a:t>FY2024</a:t>
            </a:r>
            <a:endParaRPr lang="en-US" sz="2400" dirty="0"/>
          </a:p>
          <a:p>
            <a:r>
              <a:rPr lang="en-US" sz="2400" dirty="0"/>
              <a:t>Active studies:  1,190</a:t>
            </a:r>
          </a:p>
          <a:p>
            <a:r>
              <a:rPr lang="en-US" sz="2400" dirty="0"/>
              <a:t>Active Research Participants with Invoicing Activity: 2,880</a:t>
            </a:r>
          </a:p>
          <a:p>
            <a:r>
              <a:rPr lang="en-US" sz="2400" dirty="0"/>
              <a:t>Research Visits Reviewed: 14,992</a:t>
            </a:r>
          </a:p>
          <a:p>
            <a:pPr marL="0" indent="0">
              <a:buNone/>
            </a:pPr>
            <a:r>
              <a:rPr lang="en-US" sz="2400" b="1" u="sng" dirty="0"/>
              <a:t>As of August 31, 2024</a:t>
            </a:r>
          </a:p>
          <a:p>
            <a:r>
              <a:rPr lang="en-US" sz="2400" dirty="0"/>
              <a:t>Outstanding Invoices:  $2,494,366</a:t>
            </a:r>
          </a:p>
          <a:p>
            <a:r>
              <a:rPr lang="en-US" sz="2400" dirty="0"/>
              <a:t>Outstanding Automatic Payments:  $61,192</a:t>
            </a:r>
          </a:p>
          <a:p>
            <a:r>
              <a:rPr lang="en-US" sz="2400" dirty="0"/>
              <a:t>Payments Received &amp; Reconciled:  $41,989,054</a:t>
            </a:r>
          </a:p>
          <a:p>
            <a:r>
              <a:rPr lang="en-US" sz="2400" dirty="0"/>
              <a:t>Payments Received Not Reconciled:  $2,022,124</a:t>
            </a:r>
          </a:p>
          <a:p>
            <a:r>
              <a:rPr lang="en-US" sz="2400" dirty="0"/>
              <a:t>Study Expenses Paid:  $1,544,309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6AF6D-29EC-450E-9265-928EF09E8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0428" y="0"/>
            <a:ext cx="2993571" cy="6858000"/>
          </a:xfrm>
          <a:solidFill>
            <a:srgbClr val="002060"/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bg1"/>
                </a:solidFill>
              </a:rPr>
              <a:t>Invoicing Metrics</a:t>
            </a:r>
          </a:p>
        </p:txBody>
      </p:sp>
    </p:spTree>
    <p:extLst>
      <p:ext uri="{BB962C8B-B14F-4D97-AF65-F5344CB8AC3E}">
        <p14:creationId xmlns:p14="http://schemas.microsoft.com/office/powerpoint/2010/main" val="28829950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2907A5-5C15-10DC-55D7-38254F3399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185E316-4205-AB24-5463-18907E2CF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315999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0DF5CAB-2265-BA52-F1F7-14F6B065A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74171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CCF2F-C29C-64D6-AE77-41B50F81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8" y="944403"/>
            <a:ext cx="2950028" cy="2127124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OCR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Invoicing Team Process Improvements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82DBB-BE2C-0D1C-4B34-ABB93ED88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4057" y="217714"/>
            <a:ext cx="5181599" cy="6346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In PROCESS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OnCore replaced ERMS (Emory Research Management System) in Fall 2022 for protocol management and subject tracking. Optimization in January 2025 transitioned sponsor invoicing to OnCore.</a:t>
            </a:r>
          </a:p>
          <a:p>
            <a:pPr marL="0" indent="0"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Helvetica" panose="020B0604020202020204" pitchFamily="34" charset="0"/>
                <a:cs typeface="Helvetica" panose="020B0604020202020204" pitchFamily="34" charset="0"/>
              </a:rPr>
              <a:t>UPCOMING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Insight implementation will replace most Emory systems used to improve research administration, efficiency, compliance, &amp; transparency. One stop shopping…</a:t>
            </a:r>
            <a:endParaRPr lang="en-US" sz="1800" kern="1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 descr="circle_shield_for_ppt.png">
            <a:extLst>
              <a:ext uri="{FF2B5EF4-FFF2-40B4-BE49-F238E27FC236}">
                <a16:creationId xmlns:a16="http://schemas.microsoft.com/office/drawing/2014/main" id="{B35C7A46-B4E2-0CBF-EF96-8FA8DCDF49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43" y="3282886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20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F1FE2-535A-A463-278C-7E4FDDEBA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A459-CDF1-65CA-E24A-76EFCE3DA8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000" kern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Clinical Research Support Services (CRSS) Team Overview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4E27406-9937-BB19-C6C2-774EDAA85AB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216B5A-0F06-3203-90D5-B0D7F764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///Transforming Research ... Together!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6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11F86-F214-7909-53B1-9763753FA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F1A24-A5A0-077A-08C5-CFD9F245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///Transforming Research ... Together!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76C5A97-2561-538B-EA21-40255EA293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0114" y="1338943"/>
          <a:ext cx="8610600" cy="5017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0DBE2E53-7636-B7B3-02D5-67F631B14C6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Aft>
                <a:spcPts val="600"/>
              </a:spcAft>
            </a:pPr>
            <a:br>
              <a:rPr lang="en-US" sz="3200" dirty="0"/>
            </a:br>
            <a:r>
              <a:rPr lang="en-US" sz="3200" dirty="0"/>
              <a:t>Clinical Research Education, Training, </a:t>
            </a:r>
            <a:br>
              <a:rPr lang="en-US" sz="3200" dirty="0"/>
            </a:br>
            <a:r>
              <a:rPr lang="en-US" sz="3200" dirty="0"/>
              <a:t>and Consultations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901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4E2C66-E2D6-2392-526E-AC431E696E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7759" y="448056"/>
            <a:ext cx="8416409" cy="5243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32B6D-0BC1-1C6E-1906-6E7C053A0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///Transforming Research ... Together!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2C250E-BD99-4245-86A0-BE89FFCBD86C}"/>
              </a:ext>
            </a:extLst>
          </p:cNvPr>
          <p:cNvSpPr txBox="1"/>
          <p:nvPr/>
        </p:nvSpPr>
        <p:spPr>
          <a:xfrm>
            <a:off x="1839686" y="5847913"/>
            <a:ext cx="59871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https://ocr.emory.edu/guidelines/guidelines.html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764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6CC31-570E-683B-8731-AC3D95F8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200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CRSS Metrics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BA0E71-5BA6-0EF0-5D0C-6C820D6267CF}"/>
              </a:ext>
            </a:extLst>
          </p:cNvPr>
          <p:cNvSpPr txBox="1"/>
          <p:nvPr/>
        </p:nvSpPr>
        <p:spPr>
          <a:xfrm>
            <a:off x="6429374" y="390832"/>
            <a:ext cx="2425189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1700" b="1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Between FY 24 and FY 25, we have increased by 1 to </a:t>
            </a:r>
            <a:r>
              <a:rPr lang="en-US" sz="1700" b="1" kern="12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</a:t>
            </a:r>
            <a:r>
              <a:rPr lang="en-US" sz="1700" b="1" kern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 in each area.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90566C-3D53-5FA0-839D-F7BD2CD4F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231483"/>
              </p:ext>
            </p:extLst>
          </p:nvPr>
        </p:nvGraphicFramePr>
        <p:xfrm>
          <a:off x="324168" y="1966293"/>
          <a:ext cx="8495662" cy="44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79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9DD86-CC9D-C97A-4AD6-6C7D34597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" y="1653721"/>
            <a:ext cx="8828314" cy="4564348"/>
          </a:xfrm>
        </p:spPr>
        <p:txBody>
          <a:bodyPr>
            <a:normAutofit/>
          </a:bodyPr>
          <a:lstStyle/>
          <a:p>
            <a:r>
              <a:rPr lang="en-US" dirty="0"/>
              <a:t>DSMB/DSMP</a:t>
            </a:r>
            <a:br>
              <a:rPr lang="en-US" dirty="0"/>
            </a:br>
            <a:r>
              <a:rPr lang="en-US" sz="2200" dirty="0"/>
              <a:t>Searching for new members to join. Sign up </a:t>
            </a:r>
            <a:r>
              <a:rPr lang="en-US" sz="2200" dirty="0">
                <a:hlinkClick r:id="rId2"/>
              </a:rPr>
              <a:t>here</a:t>
            </a:r>
            <a:r>
              <a:rPr lang="en-US" sz="2200" dirty="0"/>
              <a:t>. </a:t>
            </a:r>
            <a:br>
              <a:rPr lang="en-US" sz="2200" dirty="0"/>
            </a:br>
            <a:endParaRPr lang="en-US" sz="2200" dirty="0"/>
          </a:p>
          <a:p>
            <a:r>
              <a:rPr lang="en-US" dirty="0"/>
              <a:t>Rapid Response Team (RRTs)</a:t>
            </a:r>
            <a:br>
              <a:rPr lang="en-US" dirty="0"/>
            </a:br>
            <a:r>
              <a:rPr lang="en-US" sz="2200" dirty="0"/>
              <a:t>Streamline and facilitate the Pre-Award approval process for NIH and/or other Federally Funded Network Studies needing fast-track approvals. View criteria and documents </a:t>
            </a:r>
            <a:r>
              <a:rPr lang="en-US" sz="2200" dirty="0">
                <a:hlinkClick r:id="rId3"/>
              </a:rPr>
              <a:t>here</a:t>
            </a:r>
            <a:r>
              <a:rPr lang="en-US" sz="2200" dirty="0"/>
              <a:t>. </a:t>
            </a:r>
            <a:br>
              <a:rPr lang="en-US" sz="2200" dirty="0"/>
            </a:br>
            <a:endParaRPr lang="en-US" dirty="0"/>
          </a:p>
          <a:p>
            <a:r>
              <a:rPr lang="en-US" dirty="0"/>
              <a:t>Investigator Dashboard </a:t>
            </a:r>
            <a:r>
              <a:rPr lang="en-US" sz="2400" dirty="0"/>
              <a:t>(</a:t>
            </a:r>
            <a:r>
              <a:rPr lang="en-US" sz="2400" i="1" dirty="0"/>
              <a:t>to be replaced by Insight</a:t>
            </a:r>
            <a:r>
              <a:rPr lang="en-US" sz="2400" dirty="0"/>
              <a:t>)</a:t>
            </a:r>
            <a:br>
              <a:rPr lang="en-US" dirty="0"/>
            </a:br>
            <a:r>
              <a:rPr lang="en-US" sz="2200" dirty="0"/>
              <a:t>View the Rack Card </a:t>
            </a:r>
            <a:r>
              <a:rPr lang="en-US" sz="2200" dirty="0">
                <a:hlinkClick r:id="rId4"/>
              </a:rPr>
              <a:t>here</a:t>
            </a:r>
            <a:r>
              <a:rPr lang="en-US" sz="2200" dirty="0"/>
              <a:t>.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E97C683-CF0E-BEED-1199-357D44D583A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sz="3600" dirty="0"/>
              <a:t>Research Navigation</a:t>
            </a:r>
            <a:br>
              <a:rPr lang="en-US" sz="3600" dirty="0"/>
            </a:br>
            <a:r>
              <a:rPr lang="en-US" sz="2400" dirty="0"/>
              <a:t>Collaboration with</a:t>
            </a:r>
          </a:p>
        </p:txBody>
      </p:sp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74F6E36-4FCE-AE61-3365-CD8BCE9D74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2116" y="639931"/>
            <a:ext cx="2124198" cy="37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7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315999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74171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AE0473-CF03-98B0-9B29-33A9C375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8" y="944403"/>
            <a:ext cx="2950028" cy="2127124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CRSS Team Process Improvements</a:t>
            </a:r>
          </a:p>
        </p:txBody>
      </p:sp>
      <p:pic>
        <p:nvPicPr>
          <p:cNvPr id="5" name="Picture 4" descr="circle_shield_for_ppt.png">
            <a:extLst>
              <a:ext uri="{FF2B5EF4-FFF2-40B4-BE49-F238E27FC236}">
                <a16:creationId xmlns:a16="http://schemas.microsoft.com/office/drawing/2014/main" id="{D6557F7F-F37A-A9B7-7A19-7118CF36D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43" y="3282886"/>
            <a:ext cx="1459992" cy="1466088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664413A-DB67-8F02-02B8-10F70B7EF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4238" y="109538"/>
            <a:ext cx="5610225" cy="6648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IN PROCESS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Improved mandatory required training for study teams due to # of inexperienced hired clinical research staff. 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UPCOMING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Increasing the # of Investigator consultations. Work with ORA to provide additional resources to increase volume. </a:t>
            </a:r>
            <a:br>
              <a:rPr lang="en-US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</a:br>
            <a:endParaRPr lang="en-US" sz="24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Introducing Post-Award approval efficiency for budget and financial management. </a:t>
            </a:r>
            <a:r>
              <a:rPr lang="en-US" sz="2400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The departments of Pediatrics, Human Genetics, and Infectious Disease are being piloted to determine the process before approaching all departments. This will ensure that all parties involved follow</a:t>
            </a:r>
            <a:r>
              <a:rPr lang="en-US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the Post-Award process.  </a:t>
            </a:r>
            <a:endParaRPr lang="en-US" sz="1800" kern="1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63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6587354DDC414686ABAE81D9C45729" ma:contentTypeVersion="15" ma:contentTypeDescription="Create a new document." ma:contentTypeScope="" ma:versionID="47ea8be51d3a429a50664f277ee4bffd">
  <xsd:schema xmlns:xsd="http://www.w3.org/2001/XMLSchema" xmlns:xs="http://www.w3.org/2001/XMLSchema" xmlns:p="http://schemas.microsoft.com/office/2006/metadata/properties" xmlns:ns2="cdd806ed-9cd4-452f-984b-c3095b8e56ca" xmlns:ns3="0425f551-3ed9-4e9c-aee1-1edbc34e168a" targetNamespace="http://schemas.microsoft.com/office/2006/metadata/properties" ma:root="true" ma:fieldsID="b6a3bbb3f436783a64120371c69df196" ns2:_="" ns3:_="">
    <xsd:import namespace="cdd806ed-9cd4-452f-984b-c3095b8e56ca"/>
    <xsd:import namespace="0425f551-3ed9-4e9c-aee1-1edbc34e1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806ed-9cd4-452f-984b-c3095b8e5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92fa3da-db31-45ba-92de-38f16e295a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5f551-3ed9-4e9c-aee1-1edbc34e1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38b522d-8109-4069-b6a1-33f01f21dc5d}" ma:internalName="TaxCatchAll" ma:showField="CatchAllData" ma:web="0425f551-3ed9-4e9c-aee1-1edbc34e1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7A75FA-B3C8-4197-94BA-7B78FA8E0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d806ed-9cd4-452f-984b-c3095b8e56ca"/>
    <ds:schemaRef ds:uri="0425f551-3ed9-4e9c-aee1-1edbc34e1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6E3320-FDAF-4F7D-8F27-F98F2E1DA3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3031</TotalTime>
  <Words>2311</Words>
  <Application>Microsoft Macintosh PowerPoint</Application>
  <PresentationFormat>On-screen Show (4:3)</PresentationFormat>
  <Paragraphs>300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Aptos</vt:lpstr>
      <vt:lpstr>Arial</vt:lpstr>
      <vt:lpstr>Calibri</vt:lpstr>
      <vt:lpstr>Helvetica</vt:lpstr>
      <vt:lpstr>Symbol</vt:lpstr>
      <vt:lpstr>Wingdings</vt:lpstr>
      <vt:lpstr>Office Theme</vt:lpstr>
      <vt:lpstr>Office for Clinical Research (OCR)  A Year in Transition</vt:lpstr>
      <vt:lpstr>PowerPoint Presentation</vt:lpstr>
      <vt:lpstr>OCR Clinical Research Support Services Team </vt:lpstr>
      <vt:lpstr>Clinical Research Support Services (CRSS) Team Overview</vt:lpstr>
      <vt:lpstr>PowerPoint Presentation</vt:lpstr>
      <vt:lpstr>PowerPoint Presentation</vt:lpstr>
      <vt:lpstr> CRSS Metrics</vt:lpstr>
      <vt:lpstr>PowerPoint Presentation</vt:lpstr>
      <vt:lpstr>CRSS Team Process Improvements</vt:lpstr>
      <vt:lpstr>OCR PreAward Team &amp; OnCore </vt:lpstr>
      <vt:lpstr>Emory PreAward Division Variations</vt:lpstr>
      <vt:lpstr>OCR PreAward Turn Around Metrics April 2024 through January 2025</vt:lpstr>
      <vt:lpstr>OCR PreAward Backlog Resolution March 2024 through January 2025</vt:lpstr>
      <vt:lpstr>OCR  PreAward Process Improvements</vt:lpstr>
      <vt:lpstr>Coverage Analysis (CA) HHA vs. OCR Pilot Project</vt:lpstr>
      <vt:lpstr>Research Informatics (RI)  &amp; OnCore CTMS Build/Entry</vt:lpstr>
      <vt:lpstr>How does OnCore Optimization Impact  Study Teams?</vt:lpstr>
      <vt:lpstr>Non-Industry Budgets</vt:lpstr>
      <vt:lpstr>PowerPoint Presentation</vt:lpstr>
      <vt:lpstr>OCR Clinical Trials Compliance Team </vt:lpstr>
      <vt:lpstr>Clinical Trials Compliance Team Overview</vt:lpstr>
      <vt:lpstr>Clinical Trials Compliance Team Overview</vt:lpstr>
      <vt:lpstr>Clinical Trials Compliance FY24 Metrics</vt:lpstr>
      <vt:lpstr>OCR  Clinical Trials Compliance Team Process Improvements</vt:lpstr>
      <vt:lpstr>Data Integration and Integrity Team </vt:lpstr>
      <vt:lpstr>Data Integrity Team Overview</vt:lpstr>
      <vt:lpstr>Data Integrity Team Overview</vt:lpstr>
      <vt:lpstr>Data Integrity Team Overview</vt:lpstr>
      <vt:lpstr>Data Integrity Team FY 24 Metrics</vt:lpstr>
      <vt:lpstr>OCR  Data Integrity Team Process Improvements</vt:lpstr>
      <vt:lpstr>OCR Invoicing Team </vt:lpstr>
      <vt:lpstr>PowerPoint Presentation</vt:lpstr>
      <vt:lpstr>OCR Invoicing Processes (Industry sponsored or funded)</vt:lpstr>
      <vt:lpstr>PowerPoint Presentation</vt:lpstr>
      <vt:lpstr>OCR  Invoicing Team Process Improvements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McClurkin</dc:creator>
  <cp:lastModifiedBy>Ginn, Robin C.</cp:lastModifiedBy>
  <cp:revision>90</cp:revision>
  <dcterms:created xsi:type="dcterms:W3CDTF">2014-10-30T20:22:26Z</dcterms:created>
  <dcterms:modified xsi:type="dcterms:W3CDTF">2025-02-06T21:00:20Z</dcterms:modified>
</cp:coreProperties>
</file>