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6"/>
  </p:notesMasterIdLst>
  <p:sldIdLst>
    <p:sldId id="257" r:id="rId3"/>
    <p:sldId id="283" r:id="rId4"/>
    <p:sldId id="258" r:id="rId5"/>
    <p:sldId id="259" r:id="rId6"/>
    <p:sldId id="260" r:id="rId7"/>
    <p:sldId id="285" r:id="rId8"/>
    <p:sldId id="284" r:id="rId9"/>
    <p:sldId id="276" r:id="rId10"/>
    <p:sldId id="279" r:id="rId11"/>
    <p:sldId id="281" r:id="rId12"/>
    <p:sldId id="299" r:id="rId13"/>
    <p:sldId id="292" r:id="rId14"/>
    <p:sldId id="300" r:id="rId15"/>
    <p:sldId id="295" r:id="rId16"/>
    <p:sldId id="275" r:id="rId17"/>
    <p:sldId id="287" r:id="rId18"/>
    <p:sldId id="288" r:id="rId19"/>
    <p:sldId id="294" r:id="rId20"/>
    <p:sldId id="278" r:id="rId21"/>
    <p:sldId id="290" r:id="rId22"/>
    <p:sldId id="297" r:id="rId23"/>
    <p:sldId id="296" r:id="rId24"/>
    <p:sldId id="29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662" autoAdjust="0"/>
    <p:restoredTop sz="85055" autoAdjust="0"/>
  </p:normalViewPr>
  <p:slideViewPr>
    <p:cSldViewPr snapToGrid="0">
      <p:cViewPr varScale="1">
        <p:scale>
          <a:sx n="71" d="100"/>
          <a:sy n="71" d="100"/>
        </p:scale>
        <p:origin x="6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7C949-7E1C-448B-9CE2-A896E35D1C7C}" type="datetimeFigureOut">
              <a:rPr lang="en-US" smtClean="0"/>
              <a:t>4/7/2020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613BF-E265-4018-AC92-D7EBABF1E75D}" type="slidenum">
              <a:rPr lang="en-US" smtClean="0"/>
              <a:t>‹#›</a:t>
            </a:fld>
            <a:endParaRPr lang="en-US"/>
          </a:p>
        </p:txBody>
      </p:sp>
    </p:spTree>
    <p:extLst>
      <p:ext uri="{BB962C8B-B14F-4D97-AF65-F5344CB8AC3E}">
        <p14:creationId xmlns:p14="http://schemas.microsoft.com/office/powerpoint/2010/main" val="218686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view the linked video to hear from our founder &amp; director, Dr. Charles Moore.</a:t>
            </a:r>
            <a:r>
              <a:rPr lang="en-US" baseline="0" dirty="0"/>
              <a:t> </a:t>
            </a:r>
            <a:r>
              <a:rPr lang="en-US" dirty="0"/>
              <a:t>http://bit.ly/2f9Enyn</a:t>
            </a:r>
          </a:p>
        </p:txBody>
      </p:sp>
      <p:sp>
        <p:nvSpPr>
          <p:cNvPr id="4" name="Slide Number Placeholder 3"/>
          <p:cNvSpPr>
            <a:spLocks noGrp="1"/>
          </p:cNvSpPr>
          <p:nvPr>
            <p:ph type="sldNum" sz="quarter" idx="10"/>
          </p:nvPr>
        </p:nvSpPr>
        <p:spPr/>
        <p:txBody>
          <a:bodyPr/>
          <a:lstStyle/>
          <a:p>
            <a:fld id="{D76613BF-E265-4018-AC92-D7EBABF1E75D}" type="slidenum">
              <a:rPr lang="en-US" smtClean="0"/>
              <a:t>3</a:t>
            </a:fld>
            <a:endParaRPr lang="en-US"/>
          </a:p>
        </p:txBody>
      </p:sp>
    </p:spTree>
    <p:extLst>
      <p:ext uri="{BB962C8B-B14F-4D97-AF65-F5344CB8AC3E}">
        <p14:creationId xmlns:p14="http://schemas.microsoft.com/office/powerpoint/2010/main" val="72170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leadership</a:t>
            </a:r>
            <a:r>
              <a:rPr lang="en-US" baseline="0" dirty="0"/>
              <a:t> board is filled with professional from many fields allowing us insight into many aspects of community health.</a:t>
            </a:r>
            <a:endParaRPr lang="en-US" dirty="0"/>
          </a:p>
        </p:txBody>
      </p:sp>
      <p:sp>
        <p:nvSpPr>
          <p:cNvPr id="4" name="Slide Number Placeholder 3"/>
          <p:cNvSpPr>
            <a:spLocks noGrp="1"/>
          </p:cNvSpPr>
          <p:nvPr>
            <p:ph type="sldNum" sz="quarter" idx="10"/>
          </p:nvPr>
        </p:nvSpPr>
        <p:spPr/>
        <p:txBody>
          <a:bodyPr/>
          <a:lstStyle/>
          <a:p>
            <a:fld id="{D76613BF-E265-4018-AC92-D7EBABF1E75D}" type="slidenum">
              <a:rPr lang="en-US" smtClean="0"/>
              <a:t>4</a:t>
            </a:fld>
            <a:endParaRPr lang="en-US"/>
          </a:p>
        </p:txBody>
      </p:sp>
    </p:spTree>
    <p:extLst>
      <p:ext uri="{BB962C8B-B14F-4D97-AF65-F5344CB8AC3E}">
        <p14:creationId xmlns:p14="http://schemas.microsoft.com/office/powerpoint/2010/main" val="415450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join UHI, we ask you first send us your resume or CV and a statement expressing interest in a particular project (or projects!) and your relevant experience. The statement does NOT need to be formal cover letter. A paragraph in email is perfect! </a:t>
            </a:r>
          </a:p>
          <a:p>
            <a:endParaRPr lang="en-US" baseline="0" dirty="0"/>
          </a:p>
          <a:p>
            <a:r>
              <a:rPr lang="en-US" baseline="0" dirty="0"/>
              <a:t>We will then schedule an interview with you to see what project will best fit your interest and skills. </a:t>
            </a:r>
          </a:p>
          <a:p>
            <a:endParaRPr lang="en-US" baseline="0" dirty="0"/>
          </a:p>
          <a:p>
            <a:r>
              <a:rPr lang="en-US" baseline="0" dirty="0"/>
              <a:t>Then, we will ask you to send us a headshot and bio, proof of CITI certification (social, or behavioral, either is fine), and sign-off on Emory release forms (i.e. photo release, volunteer, etc.).</a:t>
            </a:r>
            <a:endParaRPr lang="en-US" dirty="0"/>
          </a:p>
        </p:txBody>
      </p:sp>
      <p:sp>
        <p:nvSpPr>
          <p:cNvPr id="4" name="Slide Number Placeholder 3"/>
          <p:cNvSpPr>
            <a:spLocks noGrp="1"/>
          </p:cNvSpPr>
          <p:nvPr>
            <p:ph type="sldNum" sz="quarter" idx="10"/>
          </p:nvPr>
        </p:nvSpPr>
        <p:spPr/>
        <p:txBody>
          <a:bodyPr/>
          <a:lstStyle/>
          <a:p>
            <a:fld id="{D76613BF-E265-4018-AC92-D7EBABF1E75D}" type="slidenum">
              <a:rPr lang="en-US" smtClean="0"/>
              <a:t>5</a:t>
            </a:fld>
            <a:endParaRPr lang="en-US"/>
          </a:p>
        </p:txBody>
      </p:sp>
    </p:spTree>
    <p:extLst>
      <p:ext uri="{BB962C8B-B14F-4D97-AF65-F5344CB8AC3E}">
        <p14:creationId xmlns:p14="http://schemas.microsoft.com/office/powerpoint/2010/main" val="147077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613BF-E265-4018-AC92-D7EBABF1E75D}" type="slidenum">
              <a:rPr lang="en-US" smtClean="0"/>
              <a:t>13</a:t>
            </a:fld>
            <a:endParaRPr lang="en-US"/>
          </a:p>
        </p:txBody>
      </p:sp>
    </p:spTree>
    <p:extLst>
      <p:ext uri="{BB962C8B-B14F-4D97-AF65-F5344CB8AC3E}">
        <p14:creationId xmlns:p14="http://schemas.microsoft.com/office/powerpoint/2010/main" val="130815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613BF-E265-4018-AC92-D7EBABF1E75D}" type="slidenum">
              <a:rPr lang="en-US" smtClean="0"/>
              <a:t>15</a:t>
            </a:fld>
            <a:endParaRPr lang="en-US"/>
          </a:p>
        </p:txBody>
      </p:sp>
    </p:spTree>
    <p:extLst>
      <p:ext uri="{BB962C8B-B14F-4D97-AF65-F5344CB8AC3E}">
        <p14:creationId xmlns:p14="http://schemas.microsoft.com/office/powerpoint/2010/main" val="1098038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613BF-E265-4018-AC92-D7EBABF1E75D}" type="slidenum">
              <a:rPr lang="en-US" smtClean="0"/>
              <a:t>19</a:t>
            </a:fld>
            <a:endParaRPr lang="en-US"/>
          </a:p>
        </p:txBody>
      </p:sp>
    </p:spTree>
    <p:extLst>
      <p:ext uri="{BB962C8B-B14F-4D97-AF65-F5344CB8AC3E}">
        <p14:creationId xmlns:p14="http://schemas.microsoft.com/office/powerpoint/2010/main" val="1964897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57E3D7C4-9045-4473-96E6-051AA3DD899F}" type="datetimeFigureOut">
              <a:rPr lang="en-US" smtClean="0"/>
              <a:t>4/7/2020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07D70EC-7CCC-4E58-AF12-9AD86401C700}" type="slidenum">
              <a:rPr lang="en-US" smtClean="0"/>
              <a:t>‹#›</a:t>
            </a:fld>
            <a:endParaRPr lang="en-US"/>
          </a:p>
        </p:txBody>
      </p:sp>
    </p:spTree>
    <p:extLst>
      <p:ext uri="{BB962C8B-B14F-4D97-AF65-F5344CB8AC3E}">
        <p14:creationId xmlns:p14="http://schemas.microsoft.com/office/powerpoint/2010/main" val="1464242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3D7C4-9045-4473-96E6-051AA3DD899F}"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D70EC-7CCC-4E58-AF12-9AD86401C700}" type="slidenum">
              <a:rPr lang="en-US" smtClean="0"/>
              <a:t>‹#›</a:t>
            </a:fld>
            <a:endParaRPr lang="en-US"/>
          </a:p>
        </p:txBody>
      </p:sp>
    </p:spTree>
    <p:extLst>
      <p:ext uri="{BB962C8B-B14F-4D97-AF65-F5344CB8AC3E}">
        <p14:creationId xmlns:p14="http://schemas.microsoft.com/office/powerpoint/2010/main" val="424862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57E3D7C4-9045-4473-96E6-051AA3DD899F}" type="datetimeFigureOut">
              <a:rPr lang="en-US" smtClean="0"/>
              <a:t>4/7/2020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07D70EC-7CCC-4E58-AF12-9AD86401C700}" type="slidenum">
              <a:rPr lang="en-US" smtClean="0"/>
              <a:t>‹#›</a:t>
            </a:fld>
            <a:endParaRPr lang="en-US"/>
          </a:p>
        </p:txBody>
      </p:sp>
    </p:spTree>
    <p:extLst>
      <p:ext uri="{BB962C8B-B14F-4D97-AF65-F5344CB8AC3E}">
        <p14:creationId xmlns:p14="http://schemas.microsoft.com/office/powerpoint/2010/main" val="4202441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46B533-9E3E-4333-9F58-27DB2D3301D6}"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41DDCF1D-F8FA-44BB-9D65-D285E32A7573}" type="slidenum">
              <a:rPr lang="en-US" smtClean="0"/>
              <a:t>‹#›</a:t>
            </a:fld>
            <a:endParaRPr lang="en-US"/>
          </a:p>
        </p:txBody>
      </p:sp>
    </p:spTree>
    <p:extLst>
      <p:ext uri="{BB962C8B-B14F-4D97-AF65-F5344CB8AC3E}">
        <p14:creationId xmlns:p14="http://schemas.microsoft.com/office/powerpoint/2010/main" val="1089575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F46B533-9E3E-4333-9F58-27DB2D3301D6}" type="datetimeFigureOut">
              <a:rPr lang="en-US" smtClean="0"/>
              <a:t>4/7/2020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1DDCF1D-F8FA-44BB-9D65-D285E32A7573}" type="slidenum">
              <a:rPr lang="en-US" smtClean="0"/>
              <a:t>‹#›</a:t>
            </a:fld>
            <a:endParaRPr lang="en-US"/>
          </a:p>
        </p:txBody>
      </p:sp>
    </p:spTree>
    <p:extLst>
      <p:ext uri="{BB962C8B-B14F-4D97-AF65-F5344CB8AC3E}">
        <p14:creationId xmlns:p14="http://schemas.microsoft.com/office/powerpoint/2010/main" val="345831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3D7C4-9045-4473-96E6-051AA3DD899F}"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107D70EC-7CCC-4E58-AF12-9AD86401C700}" type="slidenum">
              <a:rPr lang="en-US" smtClean="0"/>
              <a:t>‹#›</a:t>
            </a:fld>
            <a:endParaRPr lang="en-US"/>
          </a:p>
        </p:txBody>
      </p:sp>
    </p:spTree>
    <p:extLst>
      <p:ext uri="{BB962C8B-B14F-4D97-AF65-F5344CB8AC3E}">
        <p14:creationId xmlns:p14="http://schemas.microsoft.com/office/powerpoint/2010/main" val="2125184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7E3D7C4-9045-4473-96E6-051AA3DD899F}" type="datetimeFigureOut">
              <a:rPr lang="en-US" smtClean="0"/>
              <a:t>4/7/2020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07D70EC-7CCC-4E58-AF12-9AD86401C700}" type="slidenum">
              <a:rPr lang="en-US" smtClean="0"/>
              <a:t>‹#›</a:t>
            </a:fld>
            <a:endParaRPr lang="en-US"/>
          </a:p>
        </p:txBody>
      </p:sp>
    </p:spTree>
    <p:extLst>
      <p:ext uri="{BB962C8B-B14F-4D97-AF65-F5344CB8AC3E}">
        <p14:creationId xmlns:p14="http://schemas.microsoft.com/office/powerpoint/2010/main" val="180797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E3D7C4-9045-4473-96E6-051AA3DD899F}"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D70EC-7CCC-4E58-AF12-9AD86401C700}" type="slidenum">
              <a:rPr lang="en-US" smtClean="0"/>
              <a:t>‹#›</a:t>
            </a:fld>
            <a:endParaRPr lang="en-US"/>
          </a:p>
        </p:txBody>
      </p:sp>
    </p:spTree>
    <p:extLst>
      <p:ext uri="{BB962C8B-B14F-4D97-AF65-F5344CB8AC3E}">
        <p14:creationId xmlns:p14="http://schemas.microsoft.com/office/powerpoint/2010/main" val="392327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E3D7C4-9045-4473-96E6-051AA3DD899F}" type="datetimeFigureOut">
              <a:rPr lang="en-US" smtClean="0"/>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7D70EC-7CCC-4E58-AF12-9AD86401C700}" type="slidenum">
              <a:rPr lang="en-US" smtClean="0"/>
              <a:t>‹#›</a:t>
            </a:fld>
            <a:endParaRPr lang="en-US"/>
          </a:p>
        </p:txBody>
      </p:sp>
    </p:spTree>
    <p:extLst>
      <p:ext uri="{BB962C8B-B14F-4D97-AF65-F5344CB8AC3E}">
        <p14:creationId xmlns:p14="http://schemas.microsoft.com/office/powerpoint/2010/main" val="98685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E3D7C4-9045-4473-96E6-051AA3DD899F}" type="datetimeFigureOut">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7D70EC-7CCC-4E58-AF12-9AD86401C700}"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405454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3D7C4-9045-4473-96E6-051AA3DD899F}" type="datetimeFigureOut">
              <a:rPr lang="en-US" smtClean="0"/>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7D70EC-7CCC-4E58-AF12-9AD86401C700}" type="slidenum">
              <a:rPr lang="en-US" smtClean="0"/>
              <a:t>‹#›</a:t>
            </a:fld>
            <a:endParaRPr lang="en-US"/>
          </a:p>
        </p:txBody>
      </p:sp>
    </p:spTree>
    <p:extLst>
      <p:ext uri="{BB962C8B-B14F-4D97-AF65-F5344CB8AC3E}">
        <p14:creationId xmlns:p14="http://schemas.microsoft.com/office/powerpoint/2010/main" val="969435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7E3D7C4-9045-4473-96E6-051AA3DD899F}" type="datetimeFigureOut">
              <a:rPr lang="en-US" smtClean="0"/>
              <a:t>4/7/2020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07D70EC-7CCC-4E58-AF12-9AD86401C700}" type="slidenum">
              <a:rPr lang="en-US" smtClean="0"/>
              <a:t>‹#›</a:t>
            </a:fld>
            <a:endParaRPr lang="en-US"/>
          </a:p>
        </p:txBody>
      </p:sp>
    </p:spTree>
    <p:extLst>
      <p:ext uri="{BB962C8B-B14F-4D97-AF65-F5344CB8AC3E}">
        <p14:creationId xmlns:p14="http://schemas.microsoft.com/office/powerpoint/2010/main" val="202613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7E3D7C4-9045-4473-96E6-051AA3DD899F}"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D70EC-7CCC-4E58-AF12-9AD86401C700}" type="slidenum">
              <a:rPr lang="en-US" smtClean="0"/>
              <a:t>‹#›</a:t>
            </a:fld>
            <a:endParaRPr lang="en-US"/>
          </a:p>
        </p:txBody>
      </p:sp>
    </p:spTree>
    <p:extLst>
      <p:ext uri="{BB962C8B-B14F-4D97-AF65-F5344CB8AC3E}">
        <p14:creationId xmlns:p14="http://schemas.microsoft.com/office/powerpoint/2010/main" val="380898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57E3D7C4-9045-4473-96E6-051AA3DD899F}" type="datetimeFigureOut">
              <a:rPr lang="en-US" smtClean="0"/>
              <a:t>4/7/2020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07D70EC-7CCC-4E58-AF12-9AD86401C700}"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483150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F46B533-9E3E-4333-9F58-27DB2D3301D6}" type="datetimeFigureOut">
              <a:rPr lang="en-US" smtClean="0"/>
              <a:t>4/7/2020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1DDCF1D-F8FA-44BB-9D65-D285E32A7573}"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42321040"/>
      </p:ext>
    </p:extLst>
  </p:cSld>
  <p:clrMap bg1="lt1" tx1="dk1" bg2="lt2" tx2="dk2" accent1="accent1" accent2="accent2" accent3="accent3" accent4="accent4" accent5="accent5" accent6="accent6" hlink="hlink" folHlink="folHlink"/>
  <p:sldLayoutIdLst>
    <p:sldLayoutId id="2147483698" r:id="rId1"/>
    <p:sldLayoutId id="2147483697" r:id="rId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urbanhealthinitiative.emory.ed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ailto:joan.wilson@emory.edu"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mailto:wsexson@emory.edu" TargetMode="External"/><Relationship Id="rId2" Type="http://schemas.openxmlformats.org/officeDocument/2006/relationships/hyperlink" Target="mailto:joan.wilson@emory.edu" TargetMode="Externa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hyperlink" Target="mailto:taqiyya.alford@emory.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gracebuchloh@gmail.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pen.strid@gmai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wvi.org/maternal-newborn-and-child-health/publication/healthy-timing-and-spacing-pregnancies-and-first-1000" TargetMode="External"/><Relationship Id="rId5" Type="http://schemas.microsoft.com/office/2007/relationships/hdphoto" Target="../media/hdphoto1.wdp"/><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sandramanhan13@gmail.com"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cjjone3@emory.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mailto:lytina.brown@gmail.com" TargetMode="Externa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mailto:blessing.o.falade@emory.edu" TargetMode="External"/><Relationship Id="rId4" Type="http://schemas.openxmlformats.org/officeDocument/2006/relationships/hyperlink" Target="mailto:taqiyya.alford@emory.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it.ly/2f9Eny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blessing.o.falade@emory.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cemoore@emory.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cemoore@emory.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brittany.evans@emory.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Karastin.hughes@emory.edu" TargetMode="External"/><Relationship Id="rId2" Type="http://schemas.openxmlformats.org/officeDocument/2006/relationships/hyperlink" Target="mailto:jobland@emory.edu"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702156"/>
            <a:ext cx="11302333" cy="1013800"/>
          </a:xfrm>
        </p:spPr>
        <p:txBody>
          <a:bodyPr>
            <a:normAutofit fontScale="90000"/>
          </a:bodyPr>
          <a:lstStyle/>
          <a:p>
            <a:r>
              <a:rPr lang="en-US" sz="6600" b="1" dirty="0" err="1">
                <a:latin typeface="Calibri" panose="020F0502020204030204" pitchFamily="34" charset="0"/>
                <a:cs typeface="Calibri" panose="020F0502020204030204" pitchFamily="34" charset="0"/>
              </a:rPr>
              <a:t>Uhi’s</a:t>
            </a:r>
            <a:r>
              <a:rPr lang="en-US" sz="6600" b="1" dirty="0">
                <a:latin typeface="Calibri" panose="020F0502020204030204" pitchFamily="34" charset="0"/>
                <a:cs typeface="Calibri" panose="020F0502020204030204" pitchFamily="34" charset="0"/>
              </a:rPr>
              <a:t> plan-Engaging you</a:t>
            </a:r>
          </a:p>
        </p:txBody>
      </p:sp>
      <p:sp>
        <p:nvSpPr>
          <p:cNvPr id="3" name="Content Placeholder 2"/>
          <p:cNvSpPr>
            <a:spLocks noGrp="1"/>
          </p:cNvSpPr>
          <p:nvPr>
            <p:ph idx="1"/>
          </p:nvPr>
        </p:nvSpPr>
        <p:spPr>
          <a:xfrm>
            <a:off x="962526" y="2011680"/>
            <a:ext cx="10467855" cy="3766185"/>
          </a:xfrm>
        </p:spPr>
        <p:txBody>
          <a:bodyPr>
            <a:normAutofit fontScale="55000" lnSpcReduction="20000"/>
          </a:bodyPr>
          <a:lstStyle/>
          <a:p>
            <a:pPr marL="0" indent="0">
              <a:lnSpc>
                <a:spcPct val="160000"/>
              </a:lnSpc>
              <a:buNone/>
            </a:pPr>
            <a:r>
              <a:rPr lang="en-US" sz="4300" dirty="0">
                <a:solidFill>
                  <a:schemeClr val="accent1"/>
                </a:solidFill>
                <a:latin typeface="Calibri" panose="020F0502020204030204" pitchFamily="34" charset="0"/>
                <a:cs typeface="Calibri" panose="020F0502020204030204" pitchFamily="34" charset="0"/>
              </a:rPr>
              <a:t>UHI faculty, staff and student leaders welcome you.</a:t>
            </a:r>
          </a:p>
          <a:p>
            <a:pPr marL="0" indent="0">
              <a:lnSpc>
                <a:spcPct val="160000"/>
              </a:lnSpc>
              <a:buNone/>
            </a:pPr>
            <a:r>
              <a:rPr lang="en-US" sz="4300" dirty="0">
                <a:solidFill>
                  <a:schemeClr val="accent1"/>
                </a:solidFill>
                <a:latin typeface="Calibri" panose="020F0502020204030204" pitchFamily="34" charset="0"/>
                <a:cs typeface="Calibri" panose="020F0502020204030204" pitchFamily="34" charset="0"/>
              </a:rPr>
              <a:t>We want to involve you in a UHI project for summer and beyond.</a:t>
            </a:r>
          </a:p>
          <a:p>
            <a:pPr marL="0" indent="0">
              <a:lnSpc>
                <a:spcPct val="160000"/>
              </a:lnSpc>
              <a:buNone/>
            </a:pPr>
            <a:r>
              <a:rPr lang="en-US" sz="4300" dirty="0">
                <a:solidFill>
                  <a:schemeClr val="accent1"/>
                </a:solidFill>
                <a:latin typeface="Calibri" panose="020F0502020204030204" pitchFamily="34" charset="0"/>
                <a:cs typeface="Calibri" panose="020F0502020204030204" pitchFamily="34" charset="0"/>
              </a:rPr>
              <a:t>Have engaged project teams that can work flexibly.</a:t>
            </a:r>
          </a:p>
          <a:p>
            <a:pPr marL="0" indent="0">
              <a:lnSpc>
                <a:spcPct val="160000"/>
              </a:lnSpc>
              <a:buNone/>
            </a:pPr>
            <a:r>
              <a:rPr lang="en-US" sz="4300" dirty="0">
                <a:solidFill>
                  <a:schemeClr val="accent1"/>
                </a:solidFill>
                <a:latin typeface="Calibri" panose="020F0502020204030204" pitchFamily="34" charset="0"/>
                <a:cs typeface="Calibri" panose="020F0502020204030204" pitchFamily="34" charset="0"/>
              </a:rPr>
              <a:t>Let’s share a virtual dinner and build our community</a:t>
            </a:r>
            <a:r>
              <a:rPr lang="en-US" sz="4300" dirty="0" smtClean="0">
                <a:solidFill>
                  <a:schemeClr val="accent1"/>
                </a:solidFill>
                <a:latin typeface="Calibri" panose="020F0502020204030204" pitchFamily="34" charset="0"/>
                <a:cs typeface="Calibri" panose="020F0502020204030204" pitchFamily="34" charset="0"/>
              </a:rPr>
              <a:t>.</a:t>
            </a:r>
          </a:p>
          <a:p>
            <a:pPr marL="0" indent="0">
              <a:lnSpc>
                <a:spcPct val="160000"/>
              </a:lnSpc>
              <a:buNone/>
            </a:pPr>
            <a:r>
              <a:rPr lang="en-US" sz="4300" b="1" dirty="0" smtClean="0">
                <a:solidFill>
                  <a:schemeClr val="accent1"/>
                </a:solidFill>
                <a:latin typeface="Calibri" panose="020F0502020204030204" pitchFamily="34" charset="0"/>
                <a:cs typeface="Calibri" panose="020F0502020204030204" pitchFamily="34" charset="0"/>
                <a:hlinkClick r:id="rId2"/>
              </a:rPr>
              <a:t>www.urbanhealthinitiative.emory.edu</a:t>
            </a:r>
            <a:r>
              <a:rPr lang="en-US" sz="4300" dirty="0" smtClean="0">
                <a:solidFill>
                  <a:schemeClr val="accent1"/>
                </a:solidFill>
                <a:latin typeface="Calibri" panose="020F0502020204030204" pitchFamily="34" charset="0"/>
                <a:cs typeface="Calibri" panose="020F0502020204030204" pitchFamily="34" charset="0"/>
              </a:rPr>
              <a:t> for meeting information</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pic>
        <p:nvPicPr>
          <p:cNvPr id="1026" name="Picture 2" descr="Image result for emory urban health initiative"/>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77137" y="5402962"/>
            <a:ext cx="2306388" cy="1341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808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DAF56-5715-6F4B-B31A-0E97765827E4}"/>
              </a:ext>
            </a:extLst>
          </p:cNvPr>
          <p:cNvSpPr>
            <a:spLocks noGrp="1"/>
          </p:cNvSpPr>
          <p:nvPr>
            <p:ph type="ctrTitle"/>
          </p:nvPr>
        </p:nvSpPr>
        <p:spPr>
          <a:xfrm>
            <a:off x="581191" y="4610099"/>
            <a:ext cx="10993549" cy="1066801"/>
          </a:xfrm>
        </p:spPr>
        <p:txBody>
          <a:bodyPr vert="horz" lIns="91440" tIns="45720" rIns="91440" bIns="45720" rtlCol="0">
            <a:normAutofit fontScale="90000"/>
          </a:bodyPr>
          <a:lstStyle/>
          <a:p>
            <a:pPr algn="ctr">
              <a:lnSpc>
                <a:spcPct val="90000"/>
              </a:lnSpc>
            </a:pPr>
            <a:r>
              <a:rPr lang="en-US" sz="2400" dirty="0">
                <a:solidFill>
                  <a:schemeClr val="bg1"/>
                </a:solidFill>
                <a:latin typeface="Calibri" panose="020F0502020204030204" pitchFamily="34" charset="0"/>
                <a:cs typeface="Calibri" panose="020F0502020204030204" pitchFamily="34" charset="0"/>
              </a:rPr>
              <a:t>minority professional development &amp; NETWORKING EVENT</a:t>
            </a:r>
            <a:br>
              <a:rPr lang="en-US" sz="2400" dirty="0">
                <a:solidFill>
                  <a:schemeClr val="bg1"/>
                </a:solidFill>
                <a:latin typeface="Calibri" panose="020F0502020204030204" pitchFamily="34" charset="0"/>
                <a:cs typeface="Calibri" panose="020F0502020204030204" pitchFamily="34" charset="0"/>
              </a:rPr>
            </a:br>
            <a:r>
              <a:rPr lang="en-US" sz="2400" i="1" dirty="0">
                <a:solidFill>
                  <a:schemeClr val="bg1"/>
                </a:solidFill>
                <a:latin typeface="Calibri" panose="020F0502020204030204" pitchFamily="34" charset="0"/>
                <a:cs typeface="Calibri" panose="020F0502020204030204" pitchFamily="34" charset="0"/>
              </a:rPr>
              <a:t>“The Impact of Alzheimer’s Disease on Your Role as a Caregiver and Physician”</a:t>
            </a:r>
          </a:p>
        </p:txBody>
      </p:sp>
      <p:sp>
        <p:nvSpPr>
          <p:cNvPr id="13" name="Content Placeholder 12">
            <a:extLst>
              <a:ext uri="{FF2B5EF4-FFF2-40B4-BE49-F238E27FC236}">
                <a16:creationId xmlns:a16="http://schemas.microsoft.com/office/drawing/2014/main" id="{C70155DC-1744-2649-BE87-BC4E948210A7}"/>
              </a:ext>
            </a:extLst>
          </p:cNvPr>
          <p:cNvSpPr>
            <a:spLocks noGrp="1"/>
          </p:cNvSpPr>
          <p:nvPr>
            <p:ph type="subTitle" idx="1"/>
          </p:nvPr>
        </p:nvSpPr>
        <p:spPr>
          <a:xfrm>
            <a:off x="581194" y="5697215"/>
            <a:ext cx="10993546" cy="525565"/>
          </a:xfrm>
        </p:spPr>
        <p:txBody>
          <a:bodyPr vert="horz" lIns="91440" tIns="45720" rIns="91440" bIns="45720" rtlCol="0">
            <a:normAutofit/>
          </a:bodyPr>
          <a:lstStyle/>
          <a:p>
            <a:pPr marL="0" indent="0" algn="ctr">
              <a:buNone/>
            </a:pPr>
            <a:endParaRPr lang="en-US" sz="2400" b="1" cap="all" dirty="0">
              <a:solidFill>
                <a:schemeClr val="bg2"/>
              </a:solidFill>
              <a:latin typeface="Calibri" panose="020F0502020204030204" pitchFamily="34" charset="0"/>
              <a:cs typeface="Calibri" panose="020F0502020204030204" pitchFamily="34" charset="0"/>
            </a:endParaRPr>
          </a:p>
        </p:txBody>
      </p:sp>
      <p:sp useBgFill="1">
        <p:nvSpPr>
          <p:cNvPr id="39" name="Rectangle 33">
            <a:extLst>
              <a:ext uri="{FF2B5EF4-FFF2-40B4-BE49-F238E27FC236}">
                <a16:creationId xmlns:a16="http://schemas.microsoft.com/office/drawing/2014/main" id="{4EAEB5B0-780F-43B2-99A4-7BFB4FACC6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3708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group of people in a room&#10;&#10;Description automatically generated">
            <a:extLst>
              <a:ext uri="{FF2B5EF4-FFF2-40B4-BE49-F238E27FC236}">
                <a16:creationId xmlns:a16="http://schemas.microsoft.com/office/drawing/2014/main" id="{620CE1D2-A953-AC46-8778-4170828171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84" r="-3" b="-3"/>
          <a:stretch/>
        </p:blipFill>
        <p:spPr>
          <a:xfrm>
            <a:off x="1558015" y="610325"/>
            <a:ext cx="5031970" cy="3729293"/>
          </a:xfrm>
          <a:prstGeom prst="rect">
            <a:avLst/>
          </a:prstGeom>
        </p:spPr>
      </p:pic>
      <p:sp>
        <p:nvSpPr>
          <p:cNvPr id="41" name="Rectangle 35">
            <a:extLst>
              <a:ext uri="{FF2B5EF4-FFF2-40B4-BE49-F238E27FC236}">
                <a16:creationId xmlns:a16="http://schemas.microsoft.com/office/drawing/2014/main" id="{5A6BE90F-C14C-4A57-94B7-DE68CD2F52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350" y="642071"/>
            <a:ext cx="7475220" cy="370144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CC5E7D2F-8D04-1A46-9E4E-DFB3418531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40023" y="620787"/>
            <a:ext cx="3608637" cy="3698516"/>
          </a:xfrm>
          <a:prstGeom prst="rect">
            <a:avLst/>
          </a:prstGeom>
        </p:spPr>
      </p:pic>
      <p:sp>
        <p:nvSpPr>
          <p:cNvPr id="38" name="Rectangle 37">
            <a:extLst>
              <a:ext uri="{FF2B5EF4-FFF2-40B4-BE49-F238E27FC236}">
                <a16:creationId xmlns:a16="http://schemas.microsoft.com/office/drawing/2014/main" id="{EB9F518E-BABF-4AF2-BB4B-F66CF75B4B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8951" y="641102"/>
            <a:ext cx="3666744" cy="369851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D1DCD65-4B84-4395-99D2-521E6E5F44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48660" y="4432079"/>
            <a:ext cx="83731" cy="19607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90E653D-FA16-4F0C-BB62-4A7EAB22F08A}"/>
              </a:ext>
            </a:extLst>
          </p:cNvPr>
          <p:cNvSpPr txBox="1"/>
          <p:nvPr/>
        </p:nvSpPr>
        <p:spPr>
          <a:xfrm>
            <a:off x="3698789" y="28064"/>
            <a:ext cx="4794421" cy="461665"/>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PROGRAM: RYSE CONT.</a:t>
            </a:r>
          </a:p>
        </p:txBody>
      </p:sp>
    </p:spTree>
    <p:extLst>
      <p:ext uri="{BB962C8B-B14F-4D97-AF65-F5344CB8AC3E}">
        <p14:creationId xmlns:p14="http://schemas.microsoft.com/office/powerpoint/2010/main" val="3836477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Calibri" panose="020F0502020204030204" pitchFamily="34" charset="0"/>
                <a:cs typeface="Calibri" panose="020F0502020204030204" pitchFamily="34" charset="0"/>
              </a:rPr>
              <a:t>Food Access Programs</a:t>
            </a:r>
          </a:p>
        </p:txBody>
      </p:sp>
      <p:sp>
        <p:nvSpPr>
          <p:cNvPr id="3" name="Content Placeholder 2"/>
          <p:cNvSpPr>
            <a:spLocks noGrp="1"/>
          </p:cNvSpPr>
          <p:nvPr>
            <p:ph idx="1"/>
          </p:nvPr>
        </p:nvSpPr>
        <p:spPr>
          <a:xfrm>
            <a:off x="581192" y="2180496"/>
            <a:ext cx="11029615" cy="4571996"/>
          </a:xfrm>
        </p:spPr>
        <p:txBody>
          <a:bodyPr>
            <a:normAutofit lnSpcReduction="10000"/>
          </a:bodyPr>
          <a:lstStyle/>
          <a:p>
            <a:r>
              <a:rPr lang="en-US" sz="2000" b="1" dirty="0">
                <a:solidFill>
                  <a:schemeClr val="tx1"/>
                </a:solidFill>
                <a:latin typeface="Calibri" panose="020F0502020204030204" pitchFamily="34" charset="0"/>
                <a:cs typeface="Calibri" panose="020F0502020204030204" pitchFamily="34" charset="0"/>
              </a:rPr>
              <a:t>Community Teaching Gardens</a:t>
            </a:r>
          </a:p>
          <a:p>
            <a:pPr lvl="1"/>
            <a:r>
              <a:rPr lang="en-US" sz="1800" dirty="0">
                <a:latin typeface="Calibri" panose="020F0502020204030204" pitchFamily="34" charset="0"/>
                <a:cs typeface="Calibri" panose="020F0502020204030204" pitchFamily="34" charset="0"/>
              </a:rPr>
              <a:t>Gardening Workshops for Community Members</a:t>
            </a:r>
          </a:p>
          <a:p>
            <a:pPr lvl="1"/>
            <a:r>
              <a:rPr lang="en-US" sz="1800" dirty="0">
                <a:latin typeface="Calibri" panose="020F0502020204030204" pitchFamily="34" charset="0"/>
                <a:cs typeface="Calibri" panose="020F0502020204030204" pitchFamily="34" charset="0"/>
              </a:rPr>
              <a:t>Harvest is provided free to community members</a:t>
            </a:r>
          </a:p>
          <a:p>
            <a:r>
              <a:rPr lang="en-US" sz="2000" b="1" dirty="0">
                <a:solidFill>
                  <a:schemeClr val="tx1"/>
                </a:solidFill>
                <a:latin typeface="Calibri" panose="020F0502020204030204" pitchFamily="34" charset="0"/>
                <a:cs typeface="Calibri" panose="020F0502020204030204" pitchFamily="34" charset="0"/>
              </a:rPr>
              <a:t>Read-to-Me Program (R2M)</a:t>
            </a:r>
          </a:p>
          <a:p>
            <a:pPr lvl="1"/>
            <a:r>
              <a:rPr lang="en-US" sz="1800" dirty="0">
                <a:latin typeface="Calibri" panose="020F0502020204030204" pitchFamily="34" charset="0"/>
                <a:cs typeface="Calibri" panose="020F0502020204030204" pitchFamily="34" charset="0"/>
              </a:rPr>
              <a:t>Combining Literacy and Garden-related STEM education</a:t>
            </a:r>
          </a:p>
          <a:p>
            <a:pPr lvl="1"/>
            <a:r>
              <a:rPr lang="en-US" sz="1800" dirty="0">
                <a:latin typeface="Calibri" panose="020F0502020204030204" pitchFamily="34" charset="0"/>
                <a:cs typeface="Calibri" panose="020F0502020204030204" pitchFamily="34" charset="0"/>
              </a:rPr>
              <a:t>Hand’s on Activities to reinforce learning</a:t>
            </a:r>
          </a:p>
          <a:p>
            <a:r>
              <a:rPr lang="en-US" sz="2000" b="1" dirty="0">
                <a:solidFill>
                  <a:schemeClr val="tx1"/>
                </a:solidFill>
                <a:latin typeface="Calibri" panose="020F0502020204030204" pitchFamily="34" charset="0"/>
                <a:cs typeface="Calibri" panose="020F0502020204030204" pitchFamily="34" charset="0"/>
              </a:rPr>
              <a:t>Urban Farmer Entrepreneur Program</a:t>
            </a:r>
          </a:p>
          <a:p>
            <a:pPr lvl="1"/>
            <a:r>
              <a:rPr lang="en-US" sz="1800" dirty="0">
                <a:latin typeface="Calibri" panose="020F0502020204030204" pitchFamily="34" charset="0"/>
                <a:cs typeface="Calibri" panose="020F0502020204030204" pitchFamily="34" charset="0"/>
              </a:rPr>
              <a:t>Agriculture / Business Skills / Leadership Skills</a:t>
            </a:r>
          </a:p>
          <a:p>
            <a:pPr lvl="1"/>
            <a:r>
              <a:rPr lang="en-US" sz="1800" dirty="0">
                <a:latin typeface="Calibri" panose="020F0502020204030204" pitchFamily="34" charset="0"/>
                <a:cs typeface="Calibri" panose="020F0502020204030204" pitchFamily="34" charset="0"/>
              </a:rPr>
              <a:t>Focus on Recruitment of Women &amp; Girls</a:t>
            </a:r>
          </a:p>
          <a:p>
            <a:pPr marL="324000" lvl="1" indent="0">
              <a:buNone/>
            </a:pPr>
            <a:endParaRPr lang="en-US" sz="18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Contact:</a:t>
            </a:r>
            <a:r>
              <a:rPr lang="en-US" sz="2000" dirty="0">
                <a:latin typeface="Calibri" panose="020F0502020204030204" pitchFamily="34" charset="0"/>
                <a:cs typeface="Calibri" panose="020F0502020204030204" pitchFamily="34" charset="0"/>
              </a:rPr>
              <a:t> Joan Wilson, </a:t>
            </a:r>
            <a:r>
              <a:rPr lang="en-US" sz="2000" dirty="0">
                <a:latin typeface="Calibri" panose="020F0502020204030204" pitchFamily="34" charset="0"/>
                <a:cs typeface="Calibri" panose="020F0502020204030204" pitchFamily="34" charset="0"/>
                <a:hlinkClick r:id="rId2"/>
              </a:rPr>
              <a:t>joan.wilson@emory.edu</a:t>
            </a:r>
            <a:endParaRPr lang="en-US" sz="2000" dirty="0">
              <a:latin typeface="Calibri" panose="020F0502020204030204" pitchFamily="34" charset="0"/>
              <a:cs typeface="Calibri" panose="020F0502020204030204" pitchFamily="34" charset="0"/>
            </a:endParaRPr>
          </a:p>
          <a:p>
            <a:pPr lvl="1"/>
            <a:endParaRPr lang="en-US" sz="1800" dirty="0">
              <a:latin typeface="Calibri" panose="020F0502020204030204" pitchFamily="34" charset="0"/>
              <a:cs typeface="Calibri" panose="020F0502020204030204" pitchFamily="34" charset="0"/>
            </a:endParaRPr>
          </a:p>
          <a:p>
            <a:pPr lvl="1"/>
            <a:endParaRPr lang="en-US" sz="18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0D334A4-D25C-0C43-AFD2-1DCEEB6AA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373" y="2093458"/>
            <a:ext cx="4904404" cy="3678303"/>
          </a:xfrm>
          <a:prstGeom prst="rect">
            <a:avLst/>
          </a:prstGeom>
        </p:spPr>
      </p:pic>
    </p:spTree>
    <p:extLst>
      <p:ext uri="{BB962C8B-B14F-4D97-AF65-F5344CB8AC3E}">
        <p14:creationId xmlns:p14="http://schemas.microsoft.com/office/powerpoint/2010/main" val="2652026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Calibri" panose="020F0502020204030204" pitchFamily="34" charset="0"/>
                <a:cs typeface="Calibri" panose="020F0502020204030204" pitchFamily="34" charset="0"/>
              </a:rPr>
              <a:t>UHI Advocacy Core</a:t>
            </a:r>
          </a:p>
        </p:txBody>
      </p:sp>
      <p:sp>
        <p:nvSpPr>
          <p:cNvPr id="3" name="Content Placeholder 2"/>
          <p:cNvSpPr>
            <a:spLocks noGrp="1"/>
          </p:cNvSpPr>
          <p:nvPr>
            <p:ph idx="1"/>
          </p:nvPr>
        </p:nvSpPr>
        <p:spPr>
          <a:xfrm>
            <a:off x="581192" y="1951896"/>
            <a:ext cx="11029615" cy="4571996"/>
          </a:xfrm>
        </p:spPr>
        <p:txBody>
          <a:bodyPr>
            <a:normAutofit fontScale="92500" lnSpcReduction="20000"/>
          </a:bodyPr>
          <a:lstStyle/>
          <a:p>
            <a:pPr marL="0" indent="0">
              <a:buNone/>
            </a:pPr>
            <a:r>
              <a:rPr lang="en-US" sz="2800" b="1" dirty="0" smtClean="0">
                <a:latin typeface="Calibri" panose="020F0502020204030204" pitchFamily="34" charset="0"/>
                <a:cs typeface="Calibri" panose="020F0502020204030204" pitchFamily="34" charset="0"/>
              </a:rPr>
              <a:t>Goal, learn to advocate for issues of equity</a:t>
            </a:r>
            <a:endParaRPr lang="en-US" sz="2800" b="1" dirty="0">
              <a:latin typeface="Calibri" panose="020F0502020204030204" pitchFamily="34" charset="0"/>
              <a:cs typeface="Calibri" panose="020F0502020204030204" pitchFamily="34" charset="0"/>
            </a:endParaRPr>
          </a:p>
          <a:p>
            <a:r>
              <a:rPr lang="en-US" sz="2800" b="1" dirty="0" smtClean="0">
                <a:latin typeface="Calibri" panose="020F0502020204030204" pitchFamily="34" charset="0"/>
                <a:cs typeface="Calibri" panose="020F0502020204030204" pitchFamily="34" charset="0"/>
              </a:rPr>
              <a:t>Volunteer </a:t>
            </a:r>
            <a:r>
              <a:rPr lang="en-US" sz="2800" b="1" dirty="0">
                <a:latin typeface="Calibri" panose="020F0502020204030204" pitchFamily="34" charset="0"/>
                <a:cs typeface="Calibri" panose="020F0502020204030204" pitchFamily="34" charset="0"/>
              </a:rPr>
              <a:t>Needs:</a:t>
            </a:r>
          </a:p>
          <a:p>
            <a:pPr lvl="1"/>
            <a:r>
              <a:rPr lang="en-US" sz="2800" b="1" dirty="0">
                <a:latin typeface="Calibri" panose="020F0502020204030204" pitchFamily="34" charset="0"/>
                <a:cs typeface="Calibri" panose="020F0502020204030204" pitchFamily="34" charset="0"/>
              </a:rPr>
              <a:t>Project Coordinator- </a:t>
            </a:r>
            <a:r>
              <a:rPr lang="en-US" sz="2800" dirty="0">
                <a:latin typeface="Calibri" panose="020F0502020204030204" pitchFamily="34" charset="0"/>
                <a:cs typeface="Calibri" panose="020F0502020204030204" pitchFamily="34" charset="0"/>
              </a:rPr>
              <a:t>Assist in the development of a Laney Graduate School course on Interprofessional Education and Social Determinates of Health course</a:t>
            </a:r>
          </a:p>
          <a:p>
            <a:pPr lvl="1"/>
            <a:r>
              <a:rPr lang="en-US" sz="2800" b="1" dirty="0">
                <a:latin typeface="Calibri" panose="020F0502020204030204" pitchFamily="34" charset="0"/>
                <a:cs typeface="Calibri" panose="020F0502020204030204" pitchFamily="34" charset="0"/>
              </a:rPr>
              <a:t>Project Coordinator- </a:t>
            </a:r>
            <a:r>
              <a:rPr lang="en-US" sz="2800" dirty="0">
                <a:latin typeface="Calibri" panose="020F0502020204030204" pitchFamily="34" charset="0"/>
                <a:cs typeface="Calibri" panose="020F0502020204030204" pitchFamily="34" charset="0"/>
              </a:rPr>
              <a:t>Assist with Ethics and Advocacy webinar, Primary Care Advocacy Collaborations, Civility Discussions</a:t>
            </a:r>
          </a:p>
          <a:p>
            <a:pPr marL="324000" lvl="1" indent="0">
              <a:buNone/>
            </a:pPr>
            <a:endParaRPr lang="en-US" sz="2800"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Contact:</a:t>
            </a:r>
            <a:r>
              <a:rPr lang="en-US" sz="2800" dirty="0">
                <a:latin typeface="Calibri" panose="020F0502020204030204" pitchFamily="34" charset="0"/>
                <a:cs typeface="Calibri" panose="020F0502020204030204" pitchFamily="34" charset="0"/>
              </a:rPr>
              <a:t> Joan Wilson, </a:t>
            </a:r>
            <a:r>
              <a:rPr lang="en-US" sz="2800" dirty="0">
                <a:latin typeface="Calibri" panose="020F0502020204030204" pitchFamily="34" charset="0"/>
                <a:cs typeface="Calibri" panose="020F0502020204030204" pitchFamily="34" charset="0"/>
                <a:hlinkClick r:id="rId2"/>
              </a:rPr>
              <a:t>joan.wilson@emory.edu</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Dr. Bill </a:t>
            </a:r>
            <a:r>
              <a:rPr lang="en-US" sz="2800" dirty="0" err="1">
                <a:latin typeface="Calibri" panose="020F0502020204030204" pitchFamily="34" charset="0"/>
                <a:cs typeface="Calibri" panose="020F0502020204030204" pitchFamily="34" charset="0"/>
              </a:rPr>
              <a:t>Sexson</a:t>
            </a:r>
            <a:r>
              <a:rPr lang="en-US" sz="28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hlinkClick r:id="rId3"/>
              </a:rPr>
              <a:t>wsexson@emory.edu</a:t>
            </a:r>
            <a:endParaRPr lang="en-US" sz="2800" dirty="0">
              <a:latin typeface="Calibri" panose="020F0502020204030204" pitchFamily="34" charset="0"/>
              <a:cs typeface="Calibri" panose="020F0502020204030204" pitchFamily="34" charset="0"/>
            </a:endParaRPr>
          </a:p>
        </p:txBody>
      </p:sp>
      <p:pic>
        <p:nvPicPr>
          <p:cNvPr id="8194" name="Picture 2" descr="In Search of the Collaboration Sweet Spot">
            <a:extLst>
              <a:ext uri="{FF2B5EF4-FFF2-40B4-BE49-F238E27FC236}">
                <a16:creationId xmlns:a16="http://schemas.microsoft.com/office/drawing/2014/main" id="{F09DAB90-3934-48AE-81B6-4E3648979F7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975425" y="4520462"/>
            <a:ext cx="1635382" cy="163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610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latin typeface="Calibri" panose="020F0502020204030204" pitchFamily="34" charset="0"/>
                <a:cs typeface="Calibri" panose="020F0502020204030204" pitchFamily="34" charset="0"/>
              </a:rPr>
              <a:t>Cancer Detecting dogs</a:t>
            </a:r>
          </a:p>
        </p:txBody>
      </p:sp>
      <p:sp>
        <p:nvSpPr>
          <p:cNvPr id="3" name="Content Placeholder 2"/>
          <p:cNvSpPr>
            <a:spLocks noGrp="1"/>
          </p:cNvSpPr>
          <p:nvPr>
            <p:ph idx="1"/>
          </p:nvPr>
        </p:nvSpPr>
        <p:spPr>
          <a:xfrm>
            <a:off x="535473" y="2005125"/>
            <a:ext cx="11029616" cy="4343095"/>
          </a:xfrm>
        </p:spPr>
        <p:txBody>
          <a:bodyPr>
            <a:noAutofit/>
          </a:bodyPr>
          <a:lstStyle/>
          <a:p>
            <a:pPr marL="285750" indent="-285750">
              <a:buFont typeface="Wingdings" panose="05000000000000000000" pitchFamily="2" charset="2"/>
              <a:buChar char="§"/>
            </a:pPr>
            <a:r>
              <a:rPr lang="en-US" sz="2400" b="1" dirty="0">
                <a:latin typeface="Calibri" panose="020F0502020204030204" pitchFamily="34" charset="0"/>
                <a:cs typeface="Calibri" panose="020F0502020204030204" pitchFamily="34" charset="0"/>
              </a:rPr>
              <a:t>GOAL</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T</a:t>
            </a:r>
            <a:r>
              <a:rPr lang="en-US" sz="2400" dirty="0">
                <a:latin typeface="Calibri" panose="020F0502020204030204" pitchFamily="34" charset="0"/>
                <a:cs typeface="Calibri" panose="020F0502020204030204" pitchFamily="34" charset="0"/>
              </a:rPr>
              <a:t>o seek ways in helping low resourced patients have greater access to diagnostic cancer testing. Cancer sniffing dogs are the newest generation of service dogs and a resource we strive to bring to the patients and medical team at Grady Hospital. </a:t>
            </a:r>
          </a:p>
          <a:p>
            <a:pPr marL="285750" indent="-285750">
              <a:buFont typeface="Wingdings" panose="05000000000000000000" pitchFamily="2" charset="2"/>
              <a:buChar char="§"/>
            </a:pPr>
            <a:r>
              <a:rPr lang="en-US" sz="2400" b="1" dirty="0">
                <a:latin typeface="Calibri" panose="020F0502020204030204" pitchFamily="34" charset="0"/>
                <a:cs typeface="Calibri" panose="020F0502020204030204" pitchFamily="34" charset="0"/>
              </a:rPr>
              <a:t>Volunteer Needs</a:t>
            </a:r>
            <a:r>
              <a:rPr lang="en-US" sz="2400" dirty="0">
                <a:latin typeface="Calibri" panose="020F0502020204030204" pitchFamily="34" charset="0"/>
                <a:cs typeface="Calibri" panose="020F0502020204030204" pitchFamily="34" charset="0"/>
              </a:rPr>
              <a:t>: Students and professionals that share interest in being part of a team working towards the development of new research methods that can change the future.</a:t>
            </a:r>
          </a:p>
          <a:p>
            <a:pPr marL="285750" indent="-285750">
              <a:buFont typeface="Wingdings" panose="05000000000000000000" pitchFamily="2" charset="2"/>
              <a:buChar char="§"/>
            </a:pPr>
            <a:r>
              <a:rPr lang="en-US" sz="2400" b="1" dirty="0">
                <a:latin typeface="Calibri" panose="020F0502020204030204" pitchFamily="34" charset="0"/>
                <a:cs typeface="Calibri" panose="020F0502020204030204" pitchFamily="34" charset="0"/>
              </a:rPr>
              <a:t>Upcoming Plans</a:t>
            </a:r>
            <a:r>
              <a:rPr lang="en-US" sz="2400" dirty="0">
                <a:latin typeface="Calibri" panose="020F0502020204030204" pitchFamily="34" charset="0"/>
                <a:cs typeface="Calibri" panose="020F0502020204030204" pitchFamily="34" charset="0"/>
              </a:rPr>
              <a:t>:</a:t>
            </a:r>
          </a:p>
          <a:p>
            <a:pPr marL="609750" lvl="1" indent="-285750">
              <a:buFont typeface="Wingdings" panose="05000000000000000000" pitchFamily="2" charset="2"/>
              <a:buChar char="§"/>
            </a:pPr>
            <a:r>
              <a:rPr lang="en-US" sz="2400" dirty="0">
                <a:latin typeface="Calibri" panose="020F0502020204030204" pitchFamily="34" charset="0"/>
                <a:cs typeface="Calibri" panose="020F0502020204030204" pitchFamily="34" charset="0"/>
              </a:rPr>
              <a:t>IRB Approval, Grant writing, Marketing</a:t>
            </a:r>
          </a:p>
          <a:p>
            <a:pPr marL="285750" indent="-285750">
              <a:buFont typeface="Wingdings" panose="05000000000000000000" pitchFamily="2" charset="2"/>
              <a:buChar char="§"/>
            </a:pPr>
            <a:r>
              <a:rPr lang="en-US" sz="2400" b="1" dirty="0">
                <a:latin typeface="Calibri" panose="020F0502020204030204" pitchFamily="34" charset="0"/>
                <a:cs typeface="Calibri" panose="020F0502020204030204" pitchFamily="34" charset="0"/>
              </a:rPr>
              <a:t>Contact</a:t>
            </a:r>
            <a:r>
              <a:rPr lang="en-US" sz="2400" dirty="0">
                <a:latin typeface="Calibri" panose="020F0502020204030204" pitchFamily="34" charset="0"/>
                <a:cs typeface="Calibri" panose="020F0502020204030204" pitchFamily="34" charset="0"/>
              </a:rPr>
              <a:t>: Taqiyya Alford, </a:t>
            </a:r>
            <a:r>
              <a:rPr lang="en-US" sz="2400" dirty="0">
                <a:latin typeface="Calibri" panose="020F0502020204030204" pitchFamily="34" charset="0"/>
                <a:cs typeface="Calibri" panose="020F0502020204030204" pitchFamily="34" charset="0"/>
                <a:hlinkClick r:id="rId3"/>
              </a:rPr>
              <a:t>taqiyya.alford@emory.edu</a:t>
            </a:r>
            <a:r>
              <a:rPr lang="en-US" sz="2400" dirty="0">
                <a:latin typeface="Calibri" panose="020F0502020204030204" pitchFamily="34" charset="0"/>
                <a:cs typeface="Calibri" panose="020F0502020204030204" pitchFamily="34" charset="0"/>
              </a:rPr>
              <a:t> </a:t>
            </a:r>
          </a:p>
        </p:txBody>
      </p:sp>
      <p:pic>
        <p:nvPicPr>
          <p:cNvPr id="9218" name="Picture 2" descr="Something Smells Off: Incredible Cancer Sniffing Dogs | OVRS">
            <a:extLst>
              <a:ext uri="{FF2B5EF4-FFF2-40B4-BE49-F238E27FC236}">
                <a16:creationId xmlns:a16="http://schemas.microsoft.com/office/drawing/2014/main" id="{29223F9E-DE17-4EC8-8AD5-F1033E9D3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750" y="4543935"/>
            <a:ext cx="3143250" cy="209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699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Calibri" panose="020F0502020204030204" pitchFamily="34" charset="0"/>
                <a:cs typeface="Calibri" panose="020F0502020204030204" pitchFamily="34" charset="0"/>
              </a:rPr>
              <a:t>Dental Diversion </a:t>
            </a:r>
          </a:p>
        </p:txBody>
      </p:sp>
      <p:sp>
        <p:nvSpPr>
          <p:cNvPr id="3" name="Content Placeholder 2"/>
          <p:cNvSpPr>
            <a:spLocks noGrp="1"/>
          </p:cNvSpPr>
          <p:nvPr>
            <p:ph idx="1"/>
          </p:nvPr>
        </p:nvSpPr>
        <p:spPr>
          <a:xfrm>
            <a:off x="581192" y="2004033"/>
            <a:ext cx="11029615" cy="4589272"/>
          </a:xfrm>
        </p:spPr>
        <p:txBody>
          <a:bodyPr anchor="t">
            <a:normAutofit fontScale="92500"/>
          </a:bodyPr>
          <a:lstStyle/>
          <a:p>
            <a:r>
              <a:rPr lang="en-US" sz="2400" b="1" dirty="0">
                <a:latin typeface="Calibri" panose="020F0502020204030204" pitchFamily="34" charset="0"/>
                <a:cs typeface="Calibri" panose="020F0502020204030204" pitchFamily="34" charset="0"/>
              </a:rPr>
              <a:t>GOAL</a:t>
            </a:r>
            <a:r>
              <a:rPr lang="en-US" sz="2400" dirty="0">
                <a:latin typeface="Calibri" panose="020F0502020204030204" pitchFamily="34" charset="0"/>
                <a:cs typeface="Calibri" panose="020F0502020204030204" pitchFamily="34" charset="0"/>
              </a:rPr>
              <a:t>:  To divert patients from using the Grady Emergency Department for dental-related concerns; To increase the number of Atlantans with a dental home by maximizing the presence of the </a:t>
            </a:r>
            <a:r>
              <a:rPr lang="en-US" sz="2400" dirty="0" err="1">
                <a:latin typeface="Calibri" panose="020F0502020204030204" pitchFamily="34" charset="0"/>
                <a:cs typeface="Calibri" panose="020F0502020204030204" pitchFamily="34" charset="0"/>
              </a:rPr>
              <a:t>HEALing</a:t>
            </a:r>
            <a:r>
              <a:rPr lang="en-US" sz="2400" dirty="0">
                <a:latin typeface="Calibri" panose="020F0502020204030204" pitchFamily="34" charset="0"/>
                <a:cs typeface="Calibri" panose="020F0502020204030204" pitchFamily="34" charset="0"/>
              </a:rPr>
              <a:t> Community Center’s highly skilled dental team in the community</a:t>
            </a:r>
          </a:p>
          <a:p>
            <a:r>
              <a:rPr lang="en-US" sz="2400" b="1" dirty="0">
                <a:latin typeface="Calibri" panose="020F0502020204030204" pitchFamily="34" charset="0"/>
                <a:cs typeface="Calibri" panose="020F0502020204030204" pitchFamily="34" charset="0"/>
              </a:rPr>
              <a:t>Volunteer Needs</a:t>
            </a:r>
            <a:r>
              <a:rPr lang="en-US" sz="2400" dirty="0">
                <a:latin typeface="Calibri" panose="020F0502020204030204" pitchFamily="34" charset="0"/>
                <a:cs typeface="Calibri" panose="020F0502020204030204" pitchFamily="34" charset="0"/>
              </a:rPr>
              <a:t>: Hollis Innovation Academy Team Lead </a:t>
            </a:r>
          </a:p>
          <a:p>
            <a:r>
              <a:rPr lang="en-US" sz="2400" b="1" dirty="0">
                <a:latin typeface="Calibri" panose="020F0502020204030204" pitchFamily="34" charset="0"/>
                <a:cs typeface="Calibri" panose="020F0502020204030204" pitchFamily="34" charset="0"/>
              </a:rPr>
              <a:t>Upcoming Plans</a:t>
            </a:r>
            <a:r>
              <a:rPr lang="en-US" sz="2400" dirty="0">
                <a:latin typeface="Calibri" panose="020F0502020204030204" pitchFamily="34" charset="0"/>
                <a:cs typeface="Calibri" panose="020F0502020204030204" pitchFamily="34" charset="0"/>
              </a:rPr>
              <a:t>: </a:t>
            </a:r>
          </a:p>
          <a:p>
            <a:pPr lvl="1"/>
            <a:r>
              <a:rPr lang="en-US" sz="2000" dirty="0">
                <a:latin typeface="Calibri" panose="020F0502020204030204" pitchFamily="34" charset="0"/>
                <a:cs typeface="Calibri" panose="020F0502020204030204" pitchFamily="34" charset="0"/>
              </a:rPr>
              <a:t>Outreach at Hollis Innovation, including content development for parents and teachers </a:t>
            </a:r>
          </a:p>
          <a:p>
            <a:pPr lvl="1"/>
            <a:r>
              <a:rPr lang="en-US" sz="2000" dirty="0">
                <a:latin typeface="Calibri" panose="020F0502020204030204" pitchFamily="34" charset="0"/>
                <a:cs typeface="Calibri" panose="020F0502020204030204" pitchFamily="34" charset="0"/>
              </a:rPr>
              <a:t>Train Grady Primary Care providers on conducting oral health screenings during primary care exams</a:t>
            </a:r>
            <a:br>
              <a:rPr lang="en-US"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Contact</a:t>
            </a:r>
            <a:r>
              <a:rPr lang="en-US" sz="2400" dirty="0">
                <a:latin typeface="Calibri" panose="020F0502020204030204" pitchFamily="34" charset="0"/>
                <a:cs typeface="Calibri" panose="020F0502020204030204" pitchFamily="34" charset="0"/>
              </a:rPr>
              <a:t>: Grace Buchloh, </a:t>
            </a:r>
            <a:r>
              <a:rPr lang="en-US" sz="2400" dirty="0" smtClean="0">
                <a:latin typeface="Calibri" panose="020F0502020204030204" pitchFamily="34" charset="0"/>
                <a:cs typeface="Calibri" panose="020F0502020204030204" pitchFamily="34" charset="0"/>
                <a:hlinkClick r:id="rId2"/>
              </a:rPr>
              <a:t>gracebuchloh@gmail.com</a:t>
            </a:r>
            <a:endParaRPr lang="en-US" sz="2400" dirty="0" smtClean="0">
              <a:latin typeface="Calibri" panose="020F0502020204030204" pitchFamily="34" charset="0"/>
              <a:cs typeface="Calibri" panose="020F0502020204030204" pitchFamily="34" charset="0"/>
            </a:endParaRPr>
          </a:p>
          <a:p>
            <a:pPr marL="0" indent="0">
              <a:buNone/>
            </a:pPr>
            <a:r>
              <a:rPr lang="en-US" sz="2400" dirty="0" smtClean="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8229599" y="5251115"/>
            <a:ext cx="2684379" cy="1342190"/>
          </a:xfrm>
          <a:prstGeom prst="rect">
            <a:avLst/>
          </a:prstGeom>
        </p:spPr>
      </p:pic>
    </p:spTree>
    <p:extLst>
      <p:ext uri="{BB962C8B-B14F-4D97-AF65-F5344CB8AC3E}">
        <p14:creationId xmlns:p14="http://schemas.microsoft.com/office/powerpoint/2010/main" val="79861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latin typeface="Calibri" panose="020F0502020204030204" pitchFamily="34" charset="0"/>
                <a:cs typeface="Calibri" panose="020F0502020204030204" pitchFamily="34" charset="0"/>
              </a:rPr>
              <a:t>Healthy Pregnancy Spacing</a:t>
            </a:r>
          </a:p>
        </p:txBody>
      </p:sp>
      <p:sp>
        <p:nvSpPr>
          <p:cNvPr id="3" name="Content Placeholder 2"/>
          <p:cNvSpPr>
            <a:spLocks noGrp="1"/>
          </p:cNvSpPr>
          <p:nvPr>
            <p:ph idx="1"/>
          </p:nvPr>
        </p:nvSpPr>
        <p:spPr>
          <a:xfrm>
            <a:off x="535473" y="2005125"/>
            <a:ext cx="8776167" cy="4343095"/>
          </a:xfrm>
        </p:spPr>
        <p:txBody>
          <a:bodyPr>
            <a:normAutofit lnSpcReduction="10000"/>
          </a:bodyPr>
          <a:lstStyle/>
          <a:p>
            <a:r>
              <a:rPr lang="en-US" sz="2400" b="1" dirty="0">
                <a:latin typeface="Calibri" panose="020F0502020204030204" pitchFamily="34" charset="0"/>
                <a:cs typeface="Calibri" panose="020F0502020204030204" pitchFamily="34" charset="0"/>
              </a:rPr>
              <a:t>GOAL</a:t>
            </a:r>
            <a:r>
              <a:rPr lang="en-US" sz="2400" dirty="0">
                <a:latin typeface="Calibri" panose="020F0502020204030204" pitchFamily="34" charset="0"/>
                <a:cs typeface="Calibri" panose="020F0502020204030204" pitchFamily="34" charset="0"/>
              </a:rPr>
              <a:t>: To develop and disseminate information related to healthy pregnancy spacing to women of reproductive age in Atlanta.</a:t>
            </a:r>
          </a:p>
          <a:p>
            <a:r>
              <a:rPr lang="en-US" sz="2000" b="1" dirty="0">
                <a:latin typeface="Calibri" panose="020F0502020204030204" pitchFamily="34" charset="0"/>
                <a:cs typeface="Calibri" panose="020F0502020204030204" pitchFamily="34" charset="0"/>
              </a:rPr>
              <a:t>Volunteer Needs</a:t>
            </a:r>
            <a:r>
              <a:rPr lang="en-US" sz="2000" dirty="0">
                <a:latin typeface="Calibri" panose="020F0502020204030204" pitchFamily="34" charset="0"/>
                <a:cs typeface="Calibri" panose="020F0502020204030204" pitchFamily="34" charset="0"/>
              </a:rPr>
              <a:t>: Social Media Manager,  Lead Media Content Developer</a:t>
            </a:r>
          </a:p>
          <a:p>
            <a:r>
              <a:rPr lang="en-US" sz="2000" b="1" dirty="0">
                <a:latin typeface="Calibri" panose="020F0502020204030204" pitchFamily="34" charset="0"/>
                <a:cs typeface="Calibri" panose="020F0502020204030204" pitchFamily="34" charset="0"/>
              </a:rPr>
              <a:t>Upcoming Plans</a:t>
            </a:r>
            <a:r>
              <a:rPr lang="en-US" sz="2000" dirty="0">
                <a:latin typeface="Calibri" panose="020F0502020204030204" pitchFamily="34" charset="0"/>
                <a:cs typeface="Calibri" panose="020F0502020204030204" pitchFamily="34" charset="0"/>
              </a:rPr>
              <a:t>:</a:t>
            </a:r>
          </a:p>
          <a:p>
            <a:pPr lvl="1"/>
            <a:r>
              <a:rPr lang="en-US" sz="2000" dirty="0">
                <a:latin typeface="Calibri" panose="020F0502020204030204" pitchFamily="34" charset="0"/>
                <a:cs typeface="Calibri" panose="020F0502020204030204" pitchFamily="34" charset="0"/>
              </a:rPr>
              <a:t>Add information on healthy pregnancy spacing to UHI website</a:t>
            </a:r>
          </a:p>
          <a:p>
            <a:pPr lvl="1"/>
            <a:r>
              <a:rPr lang="en-US" sz="2000" dirty="0">
                <a:latin typeface="Calibri" panose="020F0502020204030204" pitchFamily="34" charset="0"/>
                <a:cs typeface="Calibri" panose="020F0502020204030204" pitchFamily="34" charset="0"/>
              </a:rPr>
              <a:t>Host focus group with expectant and postpartum women to assess response to media and gain new ideas for media content</a:t>
            </a:r>
          </a:p>
          <a:p>
            <a:pPr lvl="1"/>
            <a:r>
              <a:rPr lang="en-US" sz="2000" dirty="0">
                <a:latin typeface="Calibri" panose="020F0502020204030204" pitchFamily="34" charset="0"/>
                <a:cs typeface="Calibri" panose="020F0502020204030204" pitchFamily="34" charset="0"/>
              </a:rPr>
              <a:t>Media content development</a:t>
            </a:r>
          </a:p>
          <a:p>
            <a:pPr marL="324000" lvl="1" indent="0">
              <a:buNone/>
            </a:pPr>
            <a:endParaRPr lang="en-US" sz="2000"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Contact</a:t>
            </a:r>
            <a:r>
              <a:rPr lang="en-US" sz="2400" dirty="0">
                <a:latin typeface="Calibri" panose="020F0502020204030204" pitchFamily="34" charset="0"/>
                <a:cs typeface="Calibri" panose="020F0502020204030204" pitchFamily="34" charset="0"/>
              </a:rPr>
              <a:t>: Penelope Strid, </a:t>
            </a:r>
            <a:r>
              <a:rPr lang="en-US" sz="2400" dirty="0">
                <a:latin typeface="Calibri" panose="020F0502020204030204" pitchFamily="34" charset="0"/>
                <a:cs typeface="Calibri" panose="020F0502020204030204" pitchFamily="34" charset="0"/>
                <a:hlinkClick r:id="rId3"/>
              </a:rPr>
              <a:t>pen.strid@gmail.com</a:t>
            </a: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4A3403B-2081-41FD-9B0C-A59763DFD58D}"/>
              </a:ext>
            </a:extLst>
          </p:cNvPr>
          <p:cNvPicPr>
            <a:picLocks noChangeAspect="1"/>
          </p:cNvPicPr>
          <p:nvPr/>
        </p:nvPicPr>
        <p:blipFill>
          <a:blip r:embed="rId4">
            <a:clrChange>
              <a:clrFrom>
                <a:srgbClr val="F3F1F0"/>
              </a:clrFrom>
              <a:clrTo>
                <a:srgbClr val="F3F1F0">
                  <a:alpha val="0"/>
                </a:srgbClr>
              </a:clrTo>
            </a:clrChange>
            <a:grayscl/>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9311640" y="2149995"/>
            <a:ext cx="2344887" cy="4005849"/>
          </a:xfrm>
          <a:prstGeom prst="rect">
            <a:avLst/>
          </a:prstGeom>
        </p:spPr>
      </p:pic>
      <p:sp>
        <p:nvSpPr>
          <p:cNvPr id="6" name="Content Placeholder 2">
            <a:extLst>
              <a:ext uri="{FF2B5EF4-FFF2-40B4-BE49-F238E27FC236}">
                <a16:creationId xmlns:a16="http://schemas.microsoft.com/office/drawing/2014/main" id="{44025AF5-6413-47AF-9AFE-E029786B4082}"/>
              </a:ext>
            </a:extLst>
          </p:cNvPr>
          <p:cNvSpPr txBox="1">
            <a:spLocks/>
          </p:cNvSpPr>
          <p:nvPr/>
        </p:nvSpPr>
        <p:spPr>
          <a:xfrm>
            <a:off x="9311640" y="6348220"/>
            <a:ext cx="2344887" cy="48332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600" dirty="0">
                <a:latin typeface="Calibri" panose="020F0502020204030204" pitchFamily="34" charset="0"/>
                <a:cs typeface="Calibri" panose="020F0502020204030204" pitchFamily="34" charset="0"/>
              </a:rPr>
              <a:t>Photo from </a:t>
            </a:r>
            <a:r>
              <a:rPr lang="en-US" sz="1600" dirty="0">
                <a:latin typeface="Calibri" panose="020F0502020204030204" pitchFamily="34" charset="0"/>
                <a:cs typeface="Calibri" panose="020F0502020204030204" pitchFamily="34" charset="0"/>
                <a:hlinkClick r:id="rId6"/>
              </a:rPr>
              <a:t>World Vision</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1252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Calibri" panose="020F0502020204030204" pitchFamily="34" charset="0"/>
                <a:cs typeface="Calibri" panose="020F0502020204030204" pitchFamily="34" charset="0"/>
              </a:rPr>
              <a:t>Atlanta doula connect</a:t>
            </a:r>
          </a:p>
        </p:txBody>
      </p:sp>
      <p:sp>
        <p:nvSpPr>
          <p:cNvPr id="3" name="Content Placeholder 2"/>
          <p:cNvSpPr>
            <a:spLocks noGrp="1"/>
          </p:cNvSpPr>
          <p:nvPr>
            <p:ph idx="1"/>
          </p:nvPr>
        </p:nvSpPr>
        <p:spPr>
          <a:xfrm>
            <a:off x="581192" y="1715956"/>
            <a:ext cx="11029615" cy="3854918"/>
          </a:xfrm>
        </p:spPr>
        <p:txBody>
          <a:bodyPr>
            <a:noAutofit/>
          </a:bodyPr>
          <a:lstStyle/>
          <a:p>
            <a:endParaRPr lang="en-US" sz="2200" b="1" i="1" dirty="0">
              <a:latin typeface="Calibri" panose="020F0502020204030204" pitchFamily="34" charset="0"/>
              <a:cs typeface="Calibri" panose="020F0502020204030204" pitchFamily="34" charset="0"/>
            </a:endParaRPr>
          </a:p>
          <a:p>
            <a:r>
              <a:rPr lang="en-US" sz="2200" b="1" dirty="0">
                <a:latin typeface="Calibri" panose="020F0502020204030204" pitchFamily="34" charset="0"/>
                <a:cs typeface="Calibri" panose="020F0502020204030204" pitchFamily="34" charset="0"/>
              </a:rPr>
              <a:t>GOAL</a:t>
            </a:r>
            <a:r>
              <a:rPr lang="en-US" sz="2200" i="1" dirty="0">
                <a:latin typeface="Calibri" panose="020F0502020204030204" pitchFamily="34" charset="0"/>
                <a:cs typeface="Calibri" panose="020F0502020204030204" pitchFamily="34" charset="0"/>
              </a:rPr>
              <a:t>:</a:t>
            </a:r>
            <a:r>
              <a:rPr lang="en-US" sz="2200" dirty="0">
                <a:latin typeface="Calibri" panose="020F0502020204030204" pitchFamily="34" charset="0"/>
                <a:cs typeface="Calibri" panose="020F0502020204030204" pitchFamily="34" charset="0"/>
              </a:rPr>
              <a:t> To provide opportunities and community support in maternal and child healthcare, empowerment, career development, and support for women, especially during the pregnancy and labor and delivery</a:t>
            </a:r>
          </a:p>
          <a:p>
            <a:r>
              <a:rPr lang="en-US" sz="2200" b="1" dirty="0">
                <a:latin typeface="Calibri" panose="020F0502020204030204" pitchFamily="34" charset="0"/>
                <a:cs typeface="Calibri" panose="020F0502020204030204" pitchFamily="34" charset="0"/>
              </a:rPr>
              <a:t>Volunteer Needs</a:t>
            </a:r>
            <a:r>
              <a:rPr lang="en-US" sz="2200" dirty="0">
                <a:latin typeface="Calibri" panose="020F0502020204030204" pitchFamily="34" charset="0"/>
                <a:cs typeface="Calibri" panose="020F0502020204030204" pitchFamily="34" charset="0"/>
              </a:rPr>
              <a:t>: Team members for promotion, monitoring and evaluation </a:t>
            </a:r>
          </a:p>
          <a:p>
            <a:r>
              <a:rPr lang="en-US" sz="2200" b="1" dirty="0">
                <a:latin typeface="Calibri" panose="020F0502020204030204" pitchFamily="34" charset="0"/>
                <a:cs typeface="Calibri" panose="020F0502020204030204" pitchFamily="34" charset="0"/>
              </a:rPr>
              <a:t>Upcoming Plans</a:t>
            </a:r>
            <a:r>
              <a:rPr lang="en-US" sz="2200" dirty="0">
                <a:latin typeface="Calibri" panose="020F0502020204030204" pitchFamily="34" charset="0"/>
                <a:cs typeface="Calibri" panose="020F0502020204030204" pitchFamily="34" charset="0"/>
              </a:rPr>
              <a:t>: </a:t>
            </a:r>
          </a:p>
          <a:p>
            <a:pPr lvl="1"/>
            <a:r>
              <a:rPr lang="en-US" sz="2200" dirty="0">
                <a:latin typeface="Calibri" panose="020F0502020204030204" pitchFamily="34" charset="0"/>
                <a:cs typeface="Calibri" panose="020F0502020204030204" pitchFamily="34" charset="0"/>
              </a:rPr>
              <a:t>Continue developing Atlanta Doula Connect a Volunteer Labor Support Program</a:t>
            </a:r>
          </a:p>
          <a:p>
            <a:pPr lvl="1"/>
            <a:r>
              <a:rPr lang="en-US" sz="2200" dirty="0">
                <a:latin typeface="Calibri" panose="020F0502020204030204" pitchFamily="34" charset="0"/>
                <a:cs typeface="Calibri" panose="020F0502020204030204" pitchFamily="34" charset="0"/>
              </a:rPr>
              <a:t>Partner with Georgia Tech App Development Team, the </a:t>
            </a:r>
            <a:r>
              <a:rPr lang="en-US" sz="2200" dirty="0" err="1">
                <a:latin typeface="Calibri" panose="020F0502020204030204" pitchFamily="34" charset="0"/>
                <a:cs typeface="Calibri" panose="020F0502020204030204" pitchFamily="34" charset="0"/>
              </a:rPr>
              <a:t>ObsTECHtrics</a:t>
            </a:r>
            <a:endParaRPr lang="en-US" sz="2200" dirty="0">
              <a:latin typeface="Calibri" panose="020F0502020204030204" pitchFamily="34" charset="0"/>
              <a:cs typeface="Calibri" panose="020F0502020204030204" pitchFamily="34" charset="0"/>
            </a:endParaRPr>
          </a:p>
          <a:p>
            <a:pPr marL="324000" lvl="1" indent="0">
              <a:buNone/>
            </a:pPr>
            <a:r>
              <a:rPr lang="en-US" sz="2200" dirty="0">
                <a:latin typeface="Calibri" panose="020F0502020204030204" pitchFamily="34" charset="0"/>
                <a:cs typeface="Calibri" panose="020F0502020204030204" pitchFamily="34" charset="0"/>
              </a:rPr>
              <a:t> for Atlanta Doula Connect  App</a:t>
            </a:r>
          </a:p>
          <a:p>
            <a:pPr fontAlgn="base"/>
            <a:r>
              <a:rPr lang="en-US" sz="2200" b="1" dirty="0">
                <a:latin typeface="Calibri" panose="020F0502020204030204" pitchFamily="34" charset="0"/>
                <a:cs typeface="Calibri" panose="020F0502020204030204" pitchFamily="34" charset="0"/>
              </a:rPr>
              <a:t>Contact</a:t>
            </a:r>
            <a:r>
              <a:rPr lang="en-US" sz="2200" dirty="0">
                <a:latin typeface="Calibri" panose="020F0502020204030204" pitchFamily="34" charset="0"/>
                <a:cs typeface="Calibri" panose="020F0502020204030204" pitchFamily="34" charset="0"/>
              </a:rPr>
              <a:t>: Sandra </a:t>
            </a:r>
            <a:r>
              <a:rPr lang="en-US" sz="2200" dirty="0" err="1">
                <a:latin typeface="Calibri" panose="020F0502020204030204" pitchFamily="34" charset="0"/>
                <a:cs typeface="Calibri" panose="020F0502020204030204" pitchFamily="34" charset="0"/>
              </a:rPr>
              <a:t>Manhan</a:t>
            </a:r>
            <a:r>
              <a:rPr lang="en-US" sz="2200"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hlinkClick r:id="rId2"/>
              </a:rPr>
              <a:t>sandramanhan13@gmail.com</a:t>
            </a:r>
            <a:endParaRPr lang="en-US" sz="2200" dirty="0">
              <a:latin typeface="Calibri" panose="020F0502020204030204" pitchFamily="34" charset="0"/>
              <a:cs typeface="Calibri" panose="020F050202020403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85826617-0D11-42B2-AB14-90F4A4F4489D}"/>
              </a:ext>
            </a:extLst>
          </p:cNvPr>
          <p:cNvPicPr>
            <a:picLocks noChangeAspect="1"/>
          </p:cNvPicPr>
          <p:nvPr/>
        </p:nvPicPr>
        <p:blipFill>
          <a:blip r:embed="rId3">
            <a:clrChange>
              <a:clrFrom>
                <a:srgbClr val="FDFDFD"/>
              </a:clrFrom>
              <a:clrTo>
                <a:srgbClr val="FDFDFD">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9464842" y="4385217"/>
            <a:ext cx="2290344" cy="2199457"/>
          </a:xfrm>
          <a:prstGeom prst="rect">
            <a:avLst/>
          </a:prstGeom>
        </p:spPr>
      </p:pic>
    </p:spTree>
    <p:extLst>
      <p:ext uri="{BB962C8B-B14F-4D97-AF65-F5344CB8AC3E}">
        <p14:creationId xmlns:p14="http://schemas.microsoft.com/office/powerpoint/2010/main" val="2298697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732170"/>
            <a:ext cx="11029616" cy="1013800"/>
          </a:xfrm>
        </p:spPr>
        <p:txBody>
          <a:bodyPr>
            <a:noAutofit/>
          </a:bodyPr>
          <a:lstStyle/>
          <a:p>
            <a:r>
              <a:rPr lang="en-US" sz="4400" b="1" dirty="0">
                <a:latin typeface="Calibri" panose="020F0502020204030204" pitchFamily="34" charset="0"/>
                <a:cs typeface="Calibri" panose="020F0502020204030204" pitchFamily="34" charset="0"/>
              </a:rPr>
              <a:t/>
            </a:r>
            <a:br>
              <a:rPr lang="en-US" sz="4400" b="1" dirty="0">
                <a:latin typeface="Calibri" panose="020F0502020204030204" pitchFamily="34" charset="0"/>
                <a:cs typeface="Calibri" panose="020F0502020204030204" pitchFamily="34" charset="0"/>
              </a:rPr>
            </a:br>
            <a:r>
              <a:rPr lang="en-US" sz="4400" b="1" dirty="0">
                <a:latin typeface="Calibri" panose="020F0502020204030204" pitchFamily="34" charset="0"/>
                <a:cs typeface="Calibri" panose="020F0502020204030204" pitchFamily="34" charset="0"/>
              </a:rPr>
              <a:t/>
            </a:r>
            <a:br>
              <a:rPr lang="en-US" sz="4400" b="1" dirty="0">
                <a:latin typeface="Calibri" panose="020F0502020204030204" pitchFamily="34" charset="0"/>
                <a:cs typeface="Calibri" panose="020F0502020204030204" pitchFamily="34" charset="0"/>
              </a:rPr>
            </a:br>
            <a:r>
              <a:rPr lang="en-US" sz="5400" b="1" dirty="0">
                <a:latin typeface="Calibri" panose="020F0502020204030204" pitchFamily="34" charset="0"/>
                <a:cs typeface="Calibri" panose="020F0502020204030204" pitchFamily="34" charset="0"/>
              </a:rPr>
              <a:t>Emory safety manual</a:t>
            </a:r>
            <a:endParaRPr lang="en-US" sz="32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81191" y="2082065"/>
            <a:ext cx="11029615" cy="4178481"/>
          </a:xfrm>
        </p:spPr>
        <p:txBody>
          <a:bodyPr>
            <a:normAutofit fontScale="25000" lnSpcReduction="20000"/>
          </a:bodyPr>
          <a:lstStyle/>
          <a:p>
            <a:r>
              <a:rPr lang="en-US" sz="9600" b="1" dirty="0">
                <a:latin typeface="Calibri" panose="020F0502020204030204" pitchFamily="34" charset="0"/>
                <a:cs typeface="Calibri" panose="020F0502020204030204" pitchFamily="34" charset="0"/>
              </a:rPr>
              <a:t>GOAL</a:t>
            </a:r>
            <a:r>
              <a:rPr lang="en-US" sz="9600" dirty="0">
                <a:latin typeface="Calibri" panose="020F0502020204030204" pitchFamily="34" charset="0"/>
                <a:cs typeface="Calibri" panose="020F0502020204030204" pitchFamily="34" charset="0"/>
              </a:rPr>
              <a:t>: To develop curriculum for an online course providing students, staff, faculty from Emory and other universities and community partners with helpful information on how to stay safe.</a:t>
            </a:r>
          </a:p>
          <a:p>
            <a:pPr lvl="0"/>
            <a:r>
              <a:rPr lang="en-US" sz="9600" b="1" dirty="0">
                <a:latin typeface="Calibri" panose="020F0502020204030204" pitchFamily="34" charset="0"/>
                <a:cs typeface="Calibri" panose="020F0502020204030204" pitchFamily="34" charset="0"/>
              </a:rPr>
              <a:t>Volunteer Needs: </a:t>
            </a:r>
          </a:p>
          <a:p>
            <a:pPr lvl="1"/>
            <a:r>
              <a:rPr lang="en-US" sz="9600" u="sng" dirty="0">
                <a:latin typeface="Calibri" panose="020F0502020204030204" pitchFamily="34" charset="0"/>
                <a:cs typeface="Calibri" panose="020F0502020204030204" pitchFamily="34" charset="0"/>
              </a:rPr>
              <a:t>IT Member-</a:t>
            </a:r>
            <a:r>
              <a:rPr lang="en-US" sz="9600" dirty="0">
                <a:latin typeface="Calibri" panose="020F0502020204030204" pitchFamily="34" charset="0"/>
                <a:cs typeface="Calibri" panose="020F0502020204030204" pitchFamily="34" charset="0"/>
              </a:rPr>
              <a:t> who likes IT and course development to update the Safety Manual course on Canvas, pilot test, and implement throughout Emory and other sites.</a:t>
            </a:r>
          </a:p>
          <a:p>
            <a:pPr lvl="1"/>
            <a:r>
              <a:rPr lang="en-US" sz="9600" u="sng" dirty="0">
                <a:latin typeface="Calibri" panose="020F0502020204030204" pitchFamily="34" charset="0"/>
                <a:cs typeface="Calibri" panose="020F0502020204030204" pitchFamily="34" charset="0"/>
              </a:rPr>
              <a:t>Evaluator Member</a:t>
            </a:r>
            <a:r>
              <a:rPr lang="en-US" sz="9600" dirty="0">
                <a:latin typeface="Calibri" panose="020F0502020204030204" pitchFamily="34" charset="0"/>
                <a:cs typeface="Calibri" panose="020F0502020204030204" pitchFamily="34" charset="0"/>
              </a:rPr>
              <a:t>- must have skills and interest in continued evaluation to see how the Safety Manual is being received, understood, along with being able to make quality improvements, e.g., COVID-19, as they appear.</a:t>
            </a:r>
          </a:p>
          <a:p>
            <a:pPr marL="324000" lvl="1" indent="0">
              <a:buNone/>
            </a:pPr>
            <a:endParaRPr lang="en-US" sz="9600" dirty="0">
              <a:latin typeface="Calibri" panose="020F0502020204030204" pitchFamily="34" charset="0"/>
              <a:cs typeface="Calibri" panose="020F0502020204030204" pitchFamily="34" charset="0"/>
            </a:endParaRPr>
          </a:p>
          <a:p>
            <a:pPr lvl="0" fontAlgn="base"/>
            <a:r>
              <a:rPr lang="en-US" sz="9600" b="1" dirty="0">
                <a:latin typeface="Calibri" panose="020F0502020204030204" pitchFamily="34" charset="0"/>
                <a:cs typeface="Calibri" panose="020F0502020204030204" pitchFamily="34" charset="0"/>
              </a:rPr>
              <a:t>Contact:</a:t>
            </a:r>
            <a:r>
              <a:rPr lang="en-US" sz="9600" dirty="0">
                <a:latin typeface="Calibri" panose="020F0502020204030204" pitchFamily="34" charset="0"/>
                <a:cs typeface="Calibri" panose="020F0502020204030204" pitchFamily="34" charset="0"/>
              </a:rPr>
              <a:t> </a:t>
            </a:r>
            <a:r>
              <a:rPr lang="en-US" sz="9600" dirty="0" err="1">
                <a:latin typeface="Calibri" panose="020F0502020204030204" pitchFamily="34" charset="0"/>
                <a:cs typeface="Calibri" panose="020F0502020204030204" pitchFamily="34" charset="0"/>
              </a:rPr>
              <a:t>Chryston</a:t>
            </a:r>
            <a:r>
              <a:rPr lang="en-US" sz="9600" dirty="0">
                <a:latin typeface="Calibri" panose="020F0502020204030204" pitchFamily="34" charset="0"/>
                <a:cs typeface="Calibri" panose="020F0502020204030204" pitchFamily="34" charset="0"/>
              </a:rPr>
              <a:t> Jones, </a:t>
            </a:r>
            <a:r>
              <a:rPr lang="en-US" sz="9600" dirty="0">
                <a:latin typeface="Calibri" panose="020F0502020204030204" pitchFamily="34" charset="0"/>
                <a:cs typeface="Calibri" panose="020F0502020204030204" pitchFamily="34" charset="0"/>
                <a:hlinkClick r:id="rId2"/>
              </a:rPr>
              <a:t>cjjone3@emory.edu</a:t>
            </a:r>
            <a:r>
              <a:rPr lang="en-US" sz="9600" dirty="0">
                <a:latin typeface="Calibri" panose="020F0502020204030204" pitchFamily="34" charset="0"/>
                <a:cs typeface="Calibri" panose="020F0502020204030204" pitchFamily="34" charset="0"/>
              </a:rPr>
              <a:t> </a:t>
            </a:r>
          </a:p>
          <a:p>
            <a:pPr marL="0" lvl="0" indent="0" fontAlgn="base">
              <a:buNone/>
            </a:pPr>
            <a:endParaRPr lang="en-US" sz="2800" dirty="0">
              <a:latin typeface="Calibri" panose="020F0502020204030204" pitchFamily="34" charset="0"/>
              <a:cs typeface="Calibri" panose="020F0502020204030204" pitchFamily="34" charset="0"/>
            </a:endParaRPr>
          </a:p>
        </p:txBody>
      </p:sp>
      <p:pic>
        <p:nvPicPr>
          <p:cNvPr id="6" name="Picture 5" descr="A picture containing indoor, table, sitting, laptop&#10;&#10;Description automatically generated">
            <a:extLst>
              <a:ext uri="{FF2B5EF4-FFF2-40B4-BE49-F238E27FC236}">
                <a16:creationId xmlns:a16="http://schemas.microsoft.com/office/drawing/2014/main" id="{6687C3A3-0D32-4383-932D-87D40F76B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431" y="5082166"/>
            <a:ext cx="2619375" cy="1514475"/>
          </a:xfrm>
          <a:prstGeom prst="rect">
            <a:avLst/>
          </a:prstGeom>
        </p:spPr>
      </p:pic>
    </p:spTree>
    <p:extLst>
      <p:ext uri="{BB962C8B-B14F-4D97-AF65-F5344CB8AC3E}">
        <p14:creationId xmlns:p14="http://schemas.microsoft.com/office/powerpoint/2010/main" val="4040661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E8BAF0-3232-4973-A5DF-4002289B6DA1}"/>
              </a:ext>
            </a:extLst>
          </p:cNvPr>
          <p:cNvSpPr>
            <a:spLocks noGrp="1"/>
          </p:cNvSpPr>
          <p:nvPr>
            <p:ph type="title"/>
          </p:nvPr>
        </p:nvSpPr>
        <p:spPr/>
        <p:txBody>
          <a:bodyPr anchor="ctr">
            <a:normAutofit/>
          </a:bodyPr>
          <a:lstStyle/>
          <a:p>
            <a:r>
              <a:rPr lang="en-US" sz="5400" b="1" dirty="0">
                <a:latin typeface="Calibri" panose="020F0502020204030204" pitchFamily="34" charset="0"/>
                <a:cs typeface="Calibri" panose="020F0502020204030204" pitchFamily="34" charset="0"/>
              </a:rPr>
              <a:t>Rolling Suitcase Drive</a:t>
            </a:r>
          </a:p>
        </p:txBody>
      </p:sp>
      <p:sp>
        <p:nvSpPr>
          <p:cNvPr id="13" name="Content Placeholder 12">
            <a:extLst>
              <a:ext uri="{FF2B5EF4-FFF2-40B4-BE49-F238E27FC236}">
                <a16:creationId xmlns:a16="http://schemas.microsoft.com/office/drawing/2014/main" id="{44459430-D624-4EE1-89C6-B72E5758A28C}"/>
              </a:ext>
            </a:extLst>
          </p:cNvPr>
          <p:cNvSpPr>
            <a:spLocks noGrp="1"/>
          </p:cNvSpPr>
          <p:nvPr>
            <p:ph idx="1"/>
          </p:nvPr>
        </p:nvSpPr>
        <p:spPr>
          <a:xfrm>
            <a:off x="516116" y="2825286"/>
            <a:ext cx="11029615" cy="3678303"/>
          </a:xfrm>
        </p:spPr>
        <p:txBody>
          <a:bodyPr anchor="ctr">
            <a:noAutofit/>
          </a:bodyPr>
          <a:lstStyle/>
          <a:p>
            <a:r>
              <a:rPr lang="en-US" sz="2000" b="1" dirty="0">
                <a:latin typeface="Calibri" panose="020F0502020204030204" pitchFamily="34" charset="0"/>
                <a:cs typeface="Calibri" panose="020F0502020204030204" pitchFamily="34" charset="0"/>
              </a:rPr>
              <a:t>GOAL: </a:t>
            </a:r>
            <a:r>
              <a:rPr lang="en-US" sz="2000" dirty="0">
                <a:latin typeface="Calibri" panose="020F0502020204030204" pitchFamily="34" charset="0"/>
                <a:cs typeface="Calibri" panose="020F0502020204030204" pitchFamily="34" charset="0"/>
              </a:rPr>
              <a:t>To provide rolling suitcases to homeless individuals with limited transportation, to improve secured mobility of their possessions. To date there have been 661 suitcases delivered!</a:t>
            </a:r>
          </a:p>
          <a:p>
            <a:r>
              <a:rPr lang="en-US" sz="2000" b="1" dirty="0">
                <a:latin typeface="Calibri" panose="020F0502020204030204" pitchFamily="34" charset="0"/>
                <a:cs typeface="Calibri" panose="020F0502020204030204" pitchFamily="34" charset="0"/>
              </a:rPr>
              <a:t>Volunteer Needs</a:t>
            </a:r>
            <a:r>
              <a:rPr lang="en-US" sz="2000" dirty="0">
                <a:latin typeface="Calibri" panose="020F0502020204030204" pitchFamily="34" charset="0"/>
                <a:cs typeface="Calibri" panose="020F0502020204030204" pitchFamily="34" charset="0"/>
              </a:rPr>
              <a:t>: Members needed to assist with promoting the rolling suitcase drive, develop PR material, community outreach with faith congregations, restaurants, other organizations. Plan evaluation, keep website up-to-date, write articles.</a:t>
            </a:r>
          </a:p>
          <a:p>
            <a:r>
              <a:rPr lang="en-US" sz="2000" b="1" dirty="0">
                <a:latin typeface="Calibri" panose="020F0502020204030204" pitchFamily="34" charset="0"/>
                <a:cs typeface="Calibri" panose="020F0502020204030204" pitchFamily="34" charset="0"/>
              </a:rPr>
              <a:t>Upcoming Plans:</a:t>
            </a:r>
            <a:endParaRPr lang="en-US" sz="2000" dirty="0">
              <a:latin typeface="Calibri" panose="020F0502020204030204" pitchFamily="34" charset="0"/>
              <a:cs typeface="Calibri" panose="020F0502020204030204" pitchFamily="34" charset="0"/>
            </a:endParaRPr>
          </a:p>
          <a:p>
            <a:pPr lvl="1"/>
            <a:r>
              <a:rPr lang="en-US" sz="2000" dirty="0">
                <a:latin typeface="Calibri" panose="020F0502020204030204" pitchFamily="34" charset="0"/>
                <a:cs typeface="Calibri" panose="020F0502020204030204" pitchFamily="34" charset="0"/>
              </a:rPr>
              <a:t>Investigate if suitcases improve mobility        </a:t>
            </a:r>
          </a:p>
          <a:p>
            <a:pPr lvl="1"/>
            <a:r>
              <a:rPr lang="en-US" sz="2000" dirty="0">
                <a:latin typeface="Calibri" panose="020F0502020204030204" pitchFamily="34" charset="0"/>
                <a:cs typeface="Calibri" panose="020F0502020204030204" pitchFamily="34" charset="0"/>
              </a:rPr>
              <a:t>Update media content</a:t>
            </a:r>
          </a:p>
          <a:p>
            <a:pPr lvl="1"/>
            <a:r>
              <a:rPr lang="en-US" sz="2000" dirty="0">
                <a:latin typeface="Calibri" panose="020F0502020204030204" pitchFamily="34" charset="0"/>
                <a:cs typeface="Calibri" panose="020F0502020204030204" pitchFamily="34" charset="0"/>
              </a:rPr>
              <a:t>Planning for after COVID-19</a:t>
            </a:r>
          </a:p>
          <a:p>
            <a:r>
              <a:rPr lang="en-US" sz="2200" b="1" dirty="0">
                <a:latin typeface="Calibri" panose="020F0502020204030204" pitchFamily="34" charset="0"/>
                <a:cs typeface="Calibri" panose="020F0502020204030204" pitchFamily="34" charset="0"/>
              </a:rPr>
              <a:t>Contact: </a:t>
            </a:r>
            <a:r>
              <a:rPr lang="en-US" sz="2200" dirty="0" err="1">
                <a:latin typeface="Calibri" panose="020F0502020204030204" pitchFamily="34" charset="0"/>
                <a:cs typeface="Calibri" panose="020F0502020204030204" pitchFamily="34" charset="0"/>
              </a:rPr>
              <a:t>LyTina</a:t>
            </a:r>
            <a:r>
              <a:rPr lang="en-US" sz="2200" dirty="0">
                <a:latin typeface="Calibri" panose="020F0502020204030204" pitchFamily="34" charset="0"/>
                <a:cs typeface="Calibri" panose="020F0502020204030204" pitchFamily="34" charset="0"/>
              </a:rPr>
              <a:t> Brown, </a:t>
            </a:r>
            <a:r>
              <a:rPr lang="en-US" sz="2200" dirty="0">
                <a:latin typeface="Calibri" panose="020F0502020204030204" pitchFamily="34" charset="0"/>
                <a:cs typeface="Calibri" panose="020F0502020204030204" pitchFamily="34" charset="0"/>
                <a:hlinkClick r:id="rId2"/>
              </a:rPr>
              <a:t>lytina.brown@gmail.com</a:t>
            </a:r>
            <a:endParaRPr lang="en-US" sz="2200" dirty="0">
              <a:latin typeface="Calibri" panose="020F0502020204030204" pitchFamily="34" charset="0"/>
              <a:cs typeface="Calibri" panose="020F0502020204030204" pitchFamily="34" charset="0"/>
            </a:endParaRPr>
          </a:p>
          <a:p>
            <a:pPr lvl="1"/>
            <a:endParaRPr lang="en-US" sz="2000" dirty="0">
              <a:latin typeface="Calibri" panose="020F0502020204030204" pitchFamily="34" charset="0"/>
              <a:cs typeface="Calibri" panose="020F0502020204030204" pitchFamily="34" charset="0"/>
            </a:endParaRPr>
          </a:p>
          <a:p>
            <a:pPr lvl="1"/>
            <a:endParaRPr lang="en-US" sz="2000" dirty="0">
              <a:latin typeface="Calibri" panose="020F0502020204030204" pitchFamily="34" charset="0"/>
              <a:cs typeface="Calibri" panose="020F0502020204030204" pitchFamily="34" charset="0"/>
            </a:endParaRPr>
          </a:p>
          <a:p>
            <a:pPr lvl="1"/>
            <a:endParaRPr lang="en-US" sz="2000" dirty="0">
              <a:latin typeface="Calibri" panose="020F0502020204030204" pitchFamily="34" charset="0"/>
              <a:cs typeface="Calibri" panose="020F0502020204030204" pitchFamily="34" charset="0"/>
            </a:endParaRPr>
          </a:p>
        </p:txBody>
      </p:sp>
      <p:pic>
        <p:nvPicPr>
          <p:cNvPr id="3" name="Picture 2" descr="A picture containing indoor, person, man, kitchen&#10;&#10;Description automatically generated">
            <a:extLst>
              <a:ext uri="{FF2B5EF4-FFF2-40B4-BE49-F238E27FC236}">
                <a16:creationId xmlns:a16="http://schemas.microsoft.com/office/drawing/2014/main" id="{88402561-9B33-44E5-9805-B15F2F50EE0A}"/>
              </a:ext>
            </a:extLst>
          </p:cNvPr>
          <p:cNvPicPr>
            <a:picLocks noChangeAspect="1"/>
          </p:cNvPicPr>
          <p:nvPr/>
        </p:nvPicPr>
        <p:blipFill rotWithShape="1">
          <a:blip r:embed="rId3">
            <a:extLst>
              <a:ext uri="{28A0092B-C50C-407E-A947-70E740481C1C}">
                <a14:useLocalDpi xmlns:a14="http://schemas.microsoft.com/office/drawing/2010/main" val="0"/>
              </a:ext>
            </a:extLst>
          </a:blip>
          <a:srcRect r="27298" b="2"/>
          <a:stretch/>
        </p:blipFill>
        <p:spPr>
          <a:xfrm rot="5400000">
            <a:off x="6705050" y="3610088"/>
            <a:ext cx="2648055" cy="2871528"/>
          </a:xfrm>
          <a:prstGeom prst="rect">
            <a:avLst/>
          </a:prstGeom>
        </p:spPr>
      </p:pic>
      <p:pic>
        <p:nvPicPr>
          <p:cNvPr id="5" name="Picture 4" descr="A picture containing person, window, man, holding&#10;&#10;Description automatically generated">
            <a:extLst>
              <a:ext uri="{FF2B5EF4-FFF2-40B4-BE49-F238E27FC236}">
                <a16:creationId xmlns:a16="http://schemas.microsoft.com/office/drawing/2014/main" id="{133F6F8F-37E1-4BD9-98FB-42D8F27A63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394484" y="3792182"/>
            <a:ext cx="2672600" cy="2531884"/>
          </a:xfrm>
          <a:prstGeom prst="rect">
            <a:avLst/>
          </a:prstGeom>
        </p:spPr>
      </p:pic>
    </p:spTree>
    <p:extLst>
      <p:ext uri="{BB962C8B-B14F-4D97-AF65-F5344CB8AC3E}">
        <p14:creationId xmlns:p14="http://schemas.microsoft.com/office/powerpoint/2010/main" val="3538535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9A822-C771-48DC-A4A0-5275122759F2}"/>
              </a:ext>
            </a:extLst>
          </p:cNvPr>
          <p:cNvSpPr>
            <a:spLocks noGrp="1"/>
          </p:cNvSpPr>
          <p:nvPr>
            <p:ph type="title"/>
          </p:nvPr>
        </p:nvSpPr>
        <p:spPr/>
        <p:txBody>
          <a:bodyPr>
            <a:normAutofit/>
          </a:bodyPr>
          <a:lstStyle/>
          <a:p>
            <a:r>
              <a:rPr lang="en-US" sz="5400" b="1" dirty="0">
                <a:latin typeface="Calibri" panose="020F0502020204030204" pitchFamily="34" charset="0"/>
                <a:cs typeface="Calibri" panose="020F0502020204030204" pitchFamily="34" charset="0"/>
              </a:rPr>
              <a:t>Operations team</a:t>
            </a:r>
          </a:p>
        </p:txBody>
      </p:sp>
      <p:pic>
        <p:nvPicPr>
          <p:cNvPr id="5122" name="Picture 2" descr="The Vital Role of Customer Success Operations">
            <a:extLst>
              <a:ext uri="{FF2B5EF4-FFF2-40B4-BE49-F238E27FC236}">
                <a16:creationId xmlns:a16="http://schemas.microsoft.com/office/drawing/2014/main" id="{2AD7296F-DC5E-40F4-B8C2-FCA816CA835D}"/>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919207" y="3625516"/>
            <a:ext cx="3935908" cy="221394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63D1A358-94B1-4E4E-A3BC-994FC01627F2}"/>
              </a:ext>
            </a:extLst>
          </p:cNvPr>
          <p:cNvSpPr txBox="1">
            <a:spLocks/>
          </p:cNvSpPr>
          <p:nvPr/>
        </p:nvSpPr>
        <p:spPr>
          <a:xfrm>
            <a:off x="388686" y="1908810"/>
            <a:ext cx="11466429" cy="4949190"/>
          </a:xfrm>
          <a:prstGeom prst="rect">
            <a:avLst/>
          </a:prstGeom>
        </p:spPr>
        <p:txBody>
          <a:bodyPr vert="horz" lIns="91440" tIns="45720" rIns="91440" bIns="45720" rtlCol="0" anchor="ctr">
            <a:normAutofit fontScale="925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400" b="1" dirty="0">
                <a:latin typeface="Calibri" panose="020F0502020204030204" pitchFamily="34" charset="0"/>
                <a:cs typeface="Calibri" panose="020F0502020204030204" pitchFamily="34" charset="0"/>
              </a:rPr>
              <a:t>GOAL: </a:t>
            </a:r>
            <a:r>
              <a:rPr lang="en-US" sz="2400" dirty="0">
                <a:latin typeface="Calibri" panose="020F0502020204030204" pitchFamily="34" charset="0"/>
                <a:cs typeface="Calibri" panose="020F0502020204030204" pitchFamily="34" charset="0"/>
              </a:rPr>
              <a:t>Maintain communication and coordinate across projects by scheduling/attending meetings, detect operational gaps and inconsistencies, propose operational improvements, develop tool to track programs progress and develop reports as needed.</a:t>
            </a:r>
          </a:p>
          <a:p>
            <a:r>
              <a:rPr lang="en-US" sz="2400" b="1" dirty="0">
                <a:latin typeface="Calibri" panose="020F0502020204030204" pitchFamily="34" charset="0"/>
                <a:cs typeface="Calibri" panose="020F0502020204030204" pitchFamily="34" charset="0"/>
              </a:rPr>
              <a:t>Volunteers Needed: </a:t>
            </a:r>
            <a:r>
              <a:rPr lang="en-US" sz="2400" dirty="0">
                <a:latin typeface="Calibri" panose="020F0502020204030204" pitchFamily="34" charset="0"/>
                <a:cs typeface="Calibri" panose="020F0502020204030204" pitchFamily="34" charset="0"/>
              </a:rPr>
              <a:t>Marketing Assistant, Administrative Assistant (student or professional interested in gaining experience in management)</a:t>
            </a:r>
          </a:p>
          <a:p>
            <a:r>
              <a:rPr lang="en-US" sz="2400" b="1" dirty="0">
                <a:latin typeface="Calibri" panose="020F0502020204030204" pitchFamily="34" charset="0"/>
                <a:cs typeface="Calibri" panose="020F0502020204030204" pitchFamily="34" charset="0"/>
              </a:rPr>
              <a:t>Upcoming Plans:</a:t>
            </a:r>
          </a:p>
          <a:p>
            <a:pPr lvl="1"/>
            <a:r>
              <a:rPr lang="en-US" sz="2400" dirty="0">
                <a:latin typeface="Calibri" panose="020F0502020204030204" pitchFamily="34" charset="0"/>
                <a:cs typeface="Calibri" panose="020F0502020204030204" pitchFamily="34" charset="0"/>
              </a:rPr>
              <a:t>Expand partnerships and sponsors </a:t>
            </a:r>
          </a:p>
          <a:p>
            <a:pPr lvl="1"/>
            <a:r>
              <a:rPr lang="en-US" sz="2400" dirty="0">
                <a:latin typeface="Calibri" panose="020F0502020204030204" pitchFamily="34" charset="0"/>
                <a:cs typeface="Calibri" panose="020F0502020204030204" pitchFamily="34" charset="0"/>
              </a:rPr>
              <a:t>Increase awareness of UHI and participate in outreach activities</a:t>
            </a:r>
          </a:p>
          <a:p>
            <a:pPr lvl="1"/>
            <a:r>
              <a:rPr lang="en-US" sz="2400" dirty="0">
                <a:latin typeface="Calibri" panose="020F0502020204030204" pitchFamily="34" charset="0"/>
                <a:cs typeface="Calibri" panose="020F0502020204030204" pitchFamily="34" charset="0"/>
              </a:rPr>
              <a:t>Recruit future volunteers</a:t>
            </a:r>
          </a:p>
          <a:p>
            <a:pPr lvl="1"/>
            <a:r>
              <a:rPr lang="en-US" sz="2400" dirty="0">
                <a:latin typeface="Calibri" panose="020F0502020204030204" pitchFamily="34" charset="0"/>
                <a:cs typeface="Calibri" panose="020F0502020204030204" pitchFamily="34" charset="0"/>
              </a:rPr>
              <a:t>Develop additional projects</a:t>
            </a:r>
          </a:p>
          <a:p>
            <a:r>
              <a:rPr lang="en-US" sz="2400" b="1" dirty="0">
                <a:latin typeface="Calibri" panose="020F0502020204030204" pitchFamily="34" charset="0"/>
                <a:cs typeface="Calibri" panose="020F0502020204030204" pitchFamily="34" charset="0"/>
              </a:rPr>
              <a:t>Contact:  </a:t>
            </a:r>
            <a:r>
              <a:rPr lang="en-US" sz="2200" dirty="0">
                <a:latin typeface="Calibri" panose="020F0502020204030204" pitchFamily="34" charset="0"/>
                <a:cs typeface="Calibri" panose="020F0502020204030204" pitchFamily="34" charset="0"/>
              </a:rPr>
              <a:t>Taqiyya Alford, </a:t>
            </a:r>
            <a:r>
              <a:rPr lang="en-US" sz="2200" dirty="0">
                <a:latin typeface="Calibri" panose="020F0502020204030204" pitchFamily="34" charset="0"/>
                <a:cs typeface="Calibri" panose="020F0502020204030204" pitchFamily="34" charset="0"/>
                <a:hlinkClick r:id="rId4"/>
              </a:rPr>
              <a:t>taqiyya.alford@emory.edu</a:t>
            </a:r>
            <a:r>
              <a:rPr lang="en-US" sz="2200" dirty="0">
                <a:latin typeface="Calibri" panose="020F0502020204030204" pitchFamily="34" charset="0"/>
                <a:cs typeface="Calibri" panose="020F0502020204030204" pitchFamily="34" charset="0"/>
              </a:rPr>
              <a:t>; Blessing </a:t>
            </a:r>
            <a:r>
              <a:rPr lang="en-US" sz="2200" dirty="0" err="1">
                <a:latin typeface="Calibri" panose="020F0502020204030204" pitchFamily="34" charset="0"/>
                <a:cs typeface="Calibri" panose="020F0502020204030204" pitchFamily="34" charset="0"/>
              </a:rPr>
              <a:t>Falade</a:t>
            </a:r>
            <a:r>
              <a:rPr lang="en-US" sz="2200"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hlinkClick r:id="rId5"/>
              </a:rPr>
              <a:t>blessing.o.falade@emory.edu</a:t>
            </a:r>
            <a:endParaRPr lang="en-US" sz="22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3200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b="1" dirty="0">
                <a:latin typeface="Calibri" panose="020F0502020204030204" pitchFamily="34" charset="0"/>
                <a:cs typeface="Calibri" panose="020F0502020204030204" pitchFamily="34" charset="0"/>
              </a:rPr>
              <a:t>Our Mission</a:t>
            </a:r>
          </a:p>
        </p:txBody>
      </p:sp>
      <p:sp>
        <p:nvSpPr>
          <p:cNvPr id="3" name="Content Placeholder 2"/>
          <p:cNvSpPr>
            <a:spLocks noGrp="1"/>
          </p:cNvSpPr>
          <p:nvPr>
            <p:ph idx="1"/>
          </p:nvPr>
        </p:nvSpPr>
        <p:spPr>
          <a:xfrm>
            <a:off x="962526" y="2011680"/>
            <a:ext cx="10467855" cy="3766185"/>
          </a:xfrm>
        </p:spPr>
        <p:txBody>
          <a:bodyPr>
            <a:normAutofit fontScale="92500" lnSpcReduction="10000"/>
          </a:bodyPr>
          <a:lstStyle/>
          <a:p>
            <a:pPr marL="0" indent="0">
              <a:buNone/>
            </a:pPr>
            <a:r>
              <a:rPr lang="en-US" sz="4300" dirty="0">
                <a:solidFill>
                  <a:schemeClr val="accent1"/>
                </a:solidFill>
                <a:latin typeface="Calibri" panose="020F0502020204030204" pitchFamily="34" charset="0"/>
                <a:cs typeface="Calibri" panose="020F0502020204030204" pitchFamily="34" charset="0"/>
              </a:rPr>
              <a:t>UHI provides health disparities education and advocacy, builds collaborative partnerships and develops best practice models with underserved communities and those who work with them in Metropolitan Atlanta in order to advance equity in health and well-being. </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pic>
        <p:nvPicPr>
          <p:cNvPr id="1026" name="Picture 2" descr="Image result for emory urban health initiative"/>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77137" y="5402962"/>
            <a:ext cx="2306388" cy="1341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742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678359"/>
            <a:ext cx="11029616" cy="1013800"/>
          </a:xfrm>
        </p:spPr>
        <p:txBody>
          <a:bodyPr>
            <a:noAutofit/>
          </a:bodyPr>
          <a:lstStyle/>
          <a:p>
            <a:r>
              <a:rPr lang="en-US" sz="6000" b="1" dirty="0">
                <a:latin typeface="Calibri" panose="020F0502020204030204" pitchFamily="34" charset="0"/>
                <a:cs typeface="Calibri" panose="020F0502020204030204" pitchFamily="34" charset="0"/>
              </a:rPr>
              <a:t>Questions</a:t>
            </a:r>
            <a:r>
              <a:rPr lang="en-US" sz="6000" b="1" dirty="0" smtClean="0">
                <a:latin typeface="Calibri" panose="020F0502020204030204" pitchFamily="34" charset="0"/>
                <a:cs typeface="Calibri" panose="020F0502020204030204" pitchFamily="34" charset="0"/>
              </a:rPr>
              <a:t>? Ask in Chat Box</a:t>
            </a:r>
            <a:endParaRPr lang="en-US" sz="4400" dirty="0">
              <a:latin typeface="Calibri" panose="020F0502020204030204" pitchFamily="34" charset="0"/>
              <a:cs typeface="Calibri" panose="020F0502020204030204" pitchFamily="34" charset="0"/>
            </a:endParaRPr>
          </a:p>
        </p:txBody>
      </p:sp>
      <p:pic>
        <p:nvPicPr>
          <p:cNvPr id="6146" name="Picture 2" descr="200 Not-Boring Questions To Connect And Get To Know Someone Better">
            <a:extLst>
              <a:ext uri="{FF2B5EF4-FFF2-40B4-BE49-F238E27FC236}">
                <a16:creationId xmlns:a16="http://schemas.microsoft.com/office/drawing/2014/main" id="{C1510A00-D1D3-4EEC-8CDB-D24A604C39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29" y="1933074"/>
            <a:ext cx="7140741" cy="476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528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UHI fellows designation AWARD</a:t>
            </a:r>
          </a:p>
        </p:txBody>
      </p:sp>
      <p:sp>
        <p:nvSpPr>
          <p:cNvPr id="3" name="Content Placeholder 2"/>
          <p:cNvSpPr>
            <a:spLocks noGrp="1"/>
          </p:cNvSpPr>
          <p:nvPr>
            <p:ph idx="1"/>
          </p:nvPr>
        </p:nvSpPr>
        <p:spPr>
          <a:xfrm>
            <a:off x="581192" y="2180496"/>
            <a:ext cx="11029615" cy="4541146"/>
          </a:xfrm>
        </p:spPr>
        <p:txBody>
          <a:bodyPr>
            <a:normAutofit fontScale="55000" lnSpcReduction="20000"/>
          </a:bodyPr>
          <a:lstStyle/>
          <a:p>
            <a:r>
              <a:rPr lang="en-US" sz="3600" dirty="0"/>
              <a:t>Taqiyya Alford</a:t>
            </a:r>
          </a:p>
          <a:p>
            <a:pPr lvl="1"/>
            <a:r>
              <a:rPr lang="en-US" sz="3000" dirty="0"/>
              <a:t>UHI Operations and Cancer Detecting Dogs</a:t>
            </a:r>
          </a:p>
          <a:p>
            <a:endParaRPr lang="en-US" sz="3200" dirty="0"/>
          </a:p>
          <a:p>
            <a:r>
              <a:rPr lang="en-US" sz="3600" dirty="0"/>
              <a:t>Grace </a:t>
            </a:r>
            <a:r>
              <a:rPr lang="en-US" sz="3600" dirty="0" err="1"/>
              <a:t>Buchloh</a:t>
            </a:r>
            <a:endParaRPr lang="en-US" sz="3600" dirty="0"/>
          </a:p>
          <a:p>
            <a:pPr lvl="1"/>
            <a:r>
              <a:rPr lang="en-US" sz="3000" dirty="0"/>
              <a:t>Dental Diversion and Access to Dental Care</a:t>
            </a:r>
          </a:p>
          <a:p>
            <a:endParaRPr lang="en-US" sz="3200" dirty="0"/>
          </a:p>
          <a:p>
            <a:r>
              <a:rPr lang="en-US" sz="3600" dirty="0"/>
              <a:t>Blessing </a:t>
            </a:r>
            <a:r>
              <a:rPr lang="en-US" sz="3600" dirty="0" err="1"/>
              <a:t>Falade</a:t>
            </a:r>
            <a:endParaRPr lang="en-US" sz="3600" dirty="0"/>
          </a:p>
          <a:p>
            <a:pPr lvl="1"/>
            <a:r>
              <a:rPr lang="en-US" sz="3000" dirty="0"/>
              <a:t>UHI Volunteer </a:t>
            </a:r>
            <a:r>
              <a:rPr lang="en-US" sz="3000" dirty="0" smtClean="0"/>
              <a:t>Coordinator</a:t>
            </a:r>
          </a:p>
          <a:p>
            <a:pPr lvl="1"/>
            <a:endParaRPr lang="en-US" sz="3000" dirty="0"/>
          </a:p>
          <a:p>
            <a:r>
              <a:rPr lang="en-US" sz="3200" dirty="0" smtClean="0"/>
              <a:t>Penelope Strid </a:t>
            </a:r>
            <a:endParaRPr lang="en-US" sz="3600" dirty="0"/>
          </a:p>
          <a:p>
            <a:pPr lvl="1"/>
            <a:r>
              <a:rPr lang="en-US" sz="3000" dirty="0"/>
              <a:t>UHI </a:t>
            </a:r>
            <a:r>
              <a:rPr lang="en-US" sz="3000" dirty="0" smtClean="0"/>
              <a:t>Operations and Healthy Pregnancy Spacing</a:t>
            </a:r>
          </a:p>
          <a:p>
            <a:pPr marL="324000" lvl="1" indent="0">
              <a:buNone/>
            </a:pPr>
            <a:r>
              <a:rPr lang="en-US" sz="3000" dirty="0" smtClean="0"/>
              <a:t>Coordinator</a:t>
            </a:r>
            <a:endParaRPr lang="en-US" sz="3200" dirty="0" smtClean="0"/>
          </a:p>
          <a:p>
            <a:endParaRPr lang="en-US" sz="3200" dirty="0"/>
          </a:p>
          <a:p>
            <a:endParaRPr lang="en-US" dirty="0"/>
          </a:p>
        </p:txBody>
      </p:sp>
      <p:pic>
        <p:nvPicPr>
          <p:cNvPr id="4" name="Picture 3" descr="A person smiling for the camera&#10;&#10;Description automatically generated">
            <a:extLst>
              <a:ext uri="{FF2B5EF4-FFF2-40B4-BE49-F238E27FC236}">
                <a16:creationId xmlns:a16="http://schemas.microsoft.com/office/drawing/2014/main" id="{AD1F7DD6-2E64-479C-B37E-9DAC24329D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5651018" y="2115742"/>
            <a:ext cx="1287661" cy="1516389"/>
          </a:xfrm>
          <a:prstGeom prst="rect">
            <a:avLst/>
          </a:prstGeom>
        </p:spPr>
      </p:pic>
      <p:pic>
        <p:nvPicPr>
          <p:cNvPr id="7170" name="Picture 2" descr="Grace Buchloh">
            <a:extLst>
              <a:ext uri="{FF2B5EF4-FFF2-40B4-BE49-F238E27FC236}">
                <a16:creationId xmlns:a16="http://schemas.microsoft.com/office/drawing/2014/main" id="{A7B26299-AA7D-4931-A804-A29A35ED2E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33" r="20862" b="15801"/>
          <a:stretch/>
        </p:blipFill>
        <p:spPr bwMode="auto">
          <a:xfrm>
            <a:off x="7295537" y="2786022"/>
            <a:ext cx="1270239" cy="15163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posing for the camera&#10;&#10;Description automatically generated">
            <a:extLst>
              <a:ext uri="{FF2B5EF4-FFF2-40B4-BE49-F238E27FC236}">
                <a16:creationId xmlns:a16="http://schemas.microsoft.com/office/drawing/2014/main" id="{DC3FBFE2-24F3-408E-90ED-0526245ABC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1019" y="3954969"/>
            <a:ext cx="1287661" cy="161211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5537" y="5149604"/>
            <a:ext cx="1464462" cy="1464462"/>
          </a:xfrm>
          <a:prstGeom prst="rect">
            <a:avLst/>
          </a:prstGeom>
        </p:spPr>
      </p:pic>
    </p:spTree>
    <p:extLst>
      <p:ext uri="{BB962C8B-B14F-4D97-AF65-F5344CB8AC3E}">
        <p14:creationId xmlns:p14="http://schemas.microsoft.com/office/powerpoint/2010/main" val="4070476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5CC2B463-6BD5-411E-A3CA-67A9FE0031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E83E6F24-3E64-4893-9F13-7BEE01C841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9"/>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D314D92-8C78-4D2C-8071-D909F3E676DD}"/>
              </a:ext>
            </a:extLst>
          </p:cNvPr>
          <p:cNvSpPr>
            <a:spLocks noGrp="1"/>
          </p:cNvSpPr>
          <p:nvPr>
            <p:ph type="ctrTitle"/>
          </p:nvPr>
        </p:nvSpPr>
        <p:spPr>
          <a:xfrm>
            <a:off x="4763839" y="1111512"/>
            <a:ext cx="6526245" cy="1690292"/>
          </a:xfrm>
        </p:spPr>
        <p:txBody>
          <a:bodyPr>
            <a:noAutofit/>
          </a:bodyPr>
          <a:lstStyle/>
          <a:p>
            <a:pPr>
              <a:lnSpc>
                <a:spcPct val="90000"/>
              </a:lnSpc>
            </a:pPr>
            <a:r>
              <a:rPr lang="en-US" sz="2800" dirty="0">
                <a:solidFill>
                  <a:srgbClr val="FFFFFF"/>
                </a:solidFill>
                <a:latin typeface="Calibri" panose="020F0502020204030204" pitchFamily="34" charset="0"/>
                <a:cs typeface="Calibri" panose="020F0502020204030204" pitchFamily="34" charset="0"/>
              </a:rPr>
              <a:t>Please complete our Post-Meeting Survey Available at:</a:t>
            </a:r>
            <a:br>
              <a:rPr lang="en-US" sz="2800" dirty="0">
                <a:solidFill>
                  <a:srgbClr val="FFFFFF"/>
                </a:solidFill>
                <a:latin typeface="Calibri" panose="020F0502020204030204" pitchFamily="34" charset="0"/>
                <a:cs typeface="Calibri" panose="020F0502020204030204" pitchFamily="34" charset="0"/>
              </a:rPr>
            </a:br>
            <a:r>
              <a:rPr lang="en-US" sz="2800" dirty="0">
                <a:solidFill>
                  <a:srgbClr val="FFFFFF"/>
                </a:solidFill>
                <a:latin typeface="Calibri" panose="020F0502020204030204" pitchFamily="34" charset="0"/>
                <a:cs typeface="Calibri" panose="020F0502020204030204" pitchFamily="34" charset="0"/>
              </a:rPr>
              <a:t/>
            </a:r>
            <a:br>
              <a:rPr lang="en-US" sz="2800" dirty="0">
                <a:solidFill>
                  <a:srgbClr val="FFFFFF"/>
                </a:solidFill>
                <a:latin typeface="Calibri" panose="020F0502020204030204" pitchFamily="34" charset="0"/>
                <a:cs typeface="Calibri" panose="020F0502020204030204" pitchFamily="34" charset="0"/>
              </a:rPr>
            </a:br>
            <a:r>
              <a:rPr lang="en-US" sz="2400" dirty="0">
                <a:solidFill>
                  <a:srgbClr val="FFFFFF"/>
                </a:solidFill>
                <a:latin typeface="Calibri" panose="020F0502020204030204" pitchFamily="34" charset="0"/>
                <a:cs typeface="Calibri" panose="020F0502020204030204" pitchFamily="34" charset="0"/>
              </a:rPr>
              <a:t>https://www.surveymonkey.com/r/55BYWV5</a:t>
            </a:r>
            <a:endParaRPr lang="en-US" sz="2400" b="1" dirty="0">
              <a:solidFill>
                <a:srgbClr val="FFFFFF"/>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BDD69F-CED8-484D-B637-48182FF1C284}"/>
              </a:ext>
            </a:extLst>
          </p:cNvPr>
          <p:cNvPicPr>
            <a:picLocks noChangeAspect="1"/>
          </p:cNvPicPr>
          <p:nvPr/>
        </p:nvPicPr>
        <p:blipFill>
          <a:blip r:embed="rId2"/>
          <a:stretch>
            <a:fillRect/>
          </a:stretch>
        </p:blipFill>
        <p:spPr>
          <a:xfrm>
            <a:off x="6994597" y="3689812"/>
            <a:ext cx="2248838" cy="2266768"/>
          </a:xfrm>
          <a:prstGeom prst="rect">
            <a:avLst/>
          </a:prstGeom>
        </p:spPr>
      </p:pic>
      <p:pic>
        <p:nvPicPr>
          <p:cNvPr id="5" name="Picture 4">
            <a:extLst>
              <a:ext uri="{FF2B5EF4-FFF2-40B4-BE49-F238E27FC236}">
                <a16:creationId xmlns:a16="http://schemas.microsoft.com/office/drawing/2014/main" id="{86FE21C2-258C-4978-B48C-205B7F9B38DE}"/>
              </a:ext>
            </a:extLst>
          </p:cNvPr>
          <p:cNvPicPr>
            <a:picLocks noChangeAspect="1"/>
          </p:cNvPicPr>
          <p:nvPr/>
        </p:nvPicPr>
        <p:blipFill>
          <a:blip r:embed="rId3"/>
          <a:stretch>
            <a:fillRect/>
          </a:stretch>
        </p:blipFill>
        <p:spPr>
          <a:xfrm>
            <a:off x="761447" y="1897182"/>
            <a:ext cx="3018664" cy="3320099"/>
          </a:xfrm>
          <a:prstGeom prst="rect">
            <a:avLst/>
          </a:prstGeom>
        </p:spPr>
      </p:pic>
    </p:spTree>
    <p:extLst>
      <p:ext uri="{BB962C8B-B14F-4D97-AF65-F5344CB8AC3E}">
        <p14:creationId xmlns:p14="http://schemas.microsoft.com/office/powerpoint/2010/main" val="1953016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11" y="614959"/>
            <a:ext cx="11306009" cy="1013800"/>
          </a:xfrm>
        </p:spPr>
        <p:txBody>
          <a:bodyPr>
            <a:noAutofit/>
          </a:bodyPr>
          <a:lstStyle/>
          <a:p>
            <a:r>
              <a:rPr lang="en-US" sz="3600" b="1" dirty="0">
                <a:latin typeface="Calibri" panose="020F0502020204030204" pitchFamily="34" charset="0"/>
                <a:cs typeface="Calibri" panose="020F0502020204030204" pitchFamily="34" charset="0"/>
              </a:rPr>
              <a:t>Breaking bread together to build community</a:t>
            </a:r>
          </a:p>
        </p:txBody>
      </p:sp>
      <p:sp>
        <p:nvSpPr>
          <p:cNvPr id="3" name="Content Placeholder 2"/>
          <p:cNvSpPr>
            <a:spLocks noGrp="1"/>
          </p:cNvSpPr>
          <p:nvPr>
            <p:ph idx="1"/>
          </p:nvPr>
        </p:nvSpPr>
        <p:spPr>
          <a:xfrm>
            <a:off x="575007" y="1987991"/>
            <a:ext cx="11029615" cy="4493020"/>
          </a:xfrm>
        </p:spPr>
        <p:txBody>
          <a:bodyPr>
            <a:normAutofit/>
          </a:bodyPr>
          <a:lstStyle/>
          <a:p>
            <a:r>
              <a:rPr lang="en-US" sz="2400" dirty="0">
                <a:latin typeface="Calibri" panose="020F0502020204030204" pitchFamily="34" charset="0"/>
                <a:cs typeface="Calibri" panose="020F0502020204030204" pitchFamily="34" charset="0"/>
              </a:rPr>
              <a:t>Get your dinner or snack.</a:t>
            </a:r>
          </a:p>
          <a:p>
            <a:r>
              <a:rPr lang="en-US" sz="2400" dirty="0">
                <a:latin typeface="Calibri" panose="020F0502020204030204" pitchFamily="34" charset="0"/>
                <a:cs typeface="Calibri" panose="020F0502020204030204" pitchFamily="34" charset="0"/>
              </a:rPr>
              <a:t>Dial in to your favorite project team breakout meetings and share:</a:t>
            </a:r>
          </a:p>
          <a:p>
            <a:pPr lvl="1"/>
            <a:r>
              <a:rPr lang="en-US" sz="2000" dirty="0">
                <a:latin typeface="Calibri" panose="020F0502020204030204" pitchFamily="34" charset="0"/>
                <a:cs typeface="Calibri" panose="020F0502020204030204" pitchFamily="34" charset="0"/>
              </a:rPr>
              <a:t>Contact information</a:t>
            </a:r>
          </a:p>
          <a:p>
            <a:pPr lvl="1"/>
            <a:r>
              <a:rPr lang="en-US" sz="2000" dirty="0">
                <a:latin typeface="Calibri" panose="020F0502020204030204" pitchFamily="34" charset="0"/>
                <a:cs typeface="Calibri" panose="020F0502020204030204" pitchFamily="34" charset="0"/>
              </a:rPr>
              <a:t>Interests and skills team has and needs</a:t>
            </a:r>
          </a:p>
          <a:p>
            <a:pPr lvl="1"/>
            <a:r>
              <a:rPr lang="en-US" sz="2000" dirty="0">
                <a:latin typeface="Calibri" panose="020F0502020204030204" pitchFamily="34" charset="0"/>
                <a:cs typeface="Calibri" panose="020F0502020204030204" pitchFamily="34" charset="0"/>
              </a:rPr>
              <a:t>Set summer calendar, plan to work virtually</a:t>
            </a:r>
          </a:p>
          <a:p>
            <a:pPr lvl="1"/>
            <a:r>
              <a:rPr lang="en-US" sz="2000" dirty="0">
                <a:latin typeface="Calibri" panose="020F0502020204030204" pitchFamily="34" charset="0"/>
                <a:cs typeface="Calibri" panose="020F0502020204030204" pitchFamily="34" charset="0"/>
              </a:rPr>
              <a:t>Take action items and get started</a:t>
            </a:r>
          </a:p>
          <a:p>
            <a:r>
              <a:rPr lang="en-US" sz="2400" dirty="0">
                <a:latin typeface="Calibri" panose="020F0502020204030204" pitchFamily="34" charset="0"/>
                <a:cs typeface="Calibri" panose="020F0502020204030204" pitchFamily="34" charset="0"/>
              </a:rPr>
              <a:t>Meeting facilitator will create record and send to all, confirming first meeting.</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Adjourn</a:t>
            </a:r>
          </a:p>
        </p:txBody>
      </p:sp>
    </p:spTree>
    <p:extLst>
      <p:ext uri="{BB962C8B-B14F-4D97-AF65-F5344CB8AC3E}">
        <p14:creationId xmlns:p14="http://schemas.microsoft.com/office/powerpoint/2010/main" val="59899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900" b="1" dirty="0">
                <a:latin typeface="Calibri" panose="020F0502020204030204" pitchFamily="34" charset="0"/>
                <a:cs typeface="Calibri" panose="020F0502020204030204" pitchFamily="34" charset="0"/>
              </a:rPr>
              <a:t>Learn MORE ABOUT US</a:t>
            </a:r>
          </a:p>
        </p:txBody>
      </p:sp>
      <p:sp>
        <p:nvSpPr>
          <p:cNvPr id="3" name="Content Placeholder 2"/>
          <p:cNvSpPr>
            <a:spLocks noGrp="1"/>
          </p:cNvSpPr>
          <p:nvPr>
            <p:ph idx="1"/>
          </p:nvPr>
        </p:nvSpPr>
        <p:spPr/>
        <p:txBody>
          <a:bodyPr>
            <a:normAutofit/>
          </a:bodyPr>
          <a:lstStyle/>
          <a:p>
            <a:pPr marL="0" indent="0" algn="ctr">
              <a:buNone/>
            </a:pPr>
            <a:r>
              <a:rPr lang="en-US" sz="6600" dirty="0">
                <a:solidFill>
                  <a:schemeClr val="accent1"/>
                </a:solidFill>
                <a:latin typeface="Calibri" panose="020F0502020204030204" pitchFamily="34" charset="0"/>
                <a:cs typeface="Calibri" panose="020F0502020204030204" pitchFamily="34" charset="0"/>
                <a:hlinkClick r:id="rId3"/>
              </a:rPr>
              <a:t>http://bit.ly/2f9Enyn</a:t>
            </a:r>
            <a:endParaRPr lang="en-US" sz="6600" dirty="0">
              <a:solidFill>
                <a:schemeClr val="accent1"/>
              </a:solidFill>
              <a:latin typeface="Calibri" panose="020F0502020204030204" pitchFamily="34" charset="0"/>
              <a:cs typeface="Calibri" panose="020F0502020204030204" pitchFamily="34" charset="0"/>
            </a:endParaRPr>
          </a:p>
          <a:p>
            <a:pPr marL="0" indent="0" algn="ctr">
              <a:buNone/>
            </a:pPr>
            <a:endParaRPr lang="en-US" sz="6600" dirty="0">
              <a:solidFill>
                <a:schemeClr val="accent1"/>
              </a:solidFill>
              <a:latin typeface="Calibri" panose="020F0502020204030204" pitchFamily="34" charset="0"/>
              <a:cs typeface="Calibri" panose="020F0502020204030204" pitchFamily="34" charset="0"/>
            </a:endParaRPr>
          </a:p>
        </p:txBody>
      </p:sp>
      <p:pic>
        <p:nvPicPr>
          <p:cNvPr id="4" name="Picture 2" descr="Image result for emory urban health initiative"/>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77137" y="5402962"/>
            <a:ext cx="2306388" cy="1341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79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900" b="1" dirty="0">
                <a:latin typeface="Calibri" panose="020F0502020204030204" pitchFamily="34" charset="0"/>
                <a:cs typeface="Calibri" panose="020F0502020204030204" pitchFamily="34" charset="0"/>
              </a:rPr>
              <a:t>UHI Leaders</a:t>
            </a:r>
          </a:p>
        </p:txBody>
      </p:sp>
      <p:sp>
        <p:nvSpPr>
          <p:cNvPr id="3" name="Content Placeholder 2"/>
          <p:cNvSpPr>
            <a:spLocks noGrp="1"/>
          </p:cNvSpPr>
          <p:nvPr>
            <p:ph idx="1"/>
          </p:nvPr>
        </p:nvSpPr>
        <p:spPr>
          <a:xfrm>
            <a:off x="779880" y="1763142"/>
            <a:ext cx="10632239" cy="4981074"/>
          </a:xfrm>
        </p:spPr>
        <p:txBody>
          <a:bodyPr>
            <a:normAutofit/>
          </a:bodyPr>
          <a:lstStyle/>
          <a:p>
            <a:r>
              <a:rPr lang="en-US" sz="2400" dirty="0">
                <a:latin typeface="Calibri" panose="020F0502020204030204" pitchFamily="34" charset="0"/>
                <a:cs typeface="Calibri" panose="020F0502020204030204" pitchFamily="34" charset="0"/>
              </a:rPr>
              <a:t>Charles Moore, MD: Director</a:t>
            </a:r>
          </a:p>
          <a:p>
            <a:r>
              <a:rPr lang="en-US" sz="2400" dirty="0">
                <a:latin typeface="Calibri" panose="020F0502020204030204" pitchFamily="34" charset="0"/>
                <a:cs typeface="Calibri" panose="020F0502020204030204" pitchFamily="34" charset="0"/>
              </a:rPr>
              <a:t>Jada Bussey-Jones, MD: Co-Director</a:t>
            </a:r>
          </a:p>
          <a:p>
            <a:r>
              <a:rPr lang="en-US" sz="2400" dirty="0">
                <a:latin typeface="Calibri" panose="020F0502020204030204" pitchFamily="34" charset="0"/>
                <a:cs typeface="Calibri" panose="020F0502020204030204" pitchFamily="34" charset="0"/>
              </a:rPr>
              <a:t>Amy Webb Girard, PhD: Co-Director</a:t>
            </a:r>
          </a:p>
          <a:p>
            <a:r>
              <a:rPr lang="en-US" sz="2400" dirty="0">
                <a:latin typeface="Calibri" panose="020F0502020204030204" pitchFamily="34" charset="0"/>
                <a:cs typeface="Calibri" panose="020F0502020204030204" pitchFamily="34" charset="0"/>
              </a:rPr>
              <a:t>Carolyn Aidman, PhD:  Associate Director</a:t>
            </a:r>
          </a:p>
          <a:p>
            <a:r>
              <a:rPr lang="en-US" sz="2400" dirty="0">
                <a:latin typeface="Calibri" panose="020F0502020204030204" pitchFamily="34" charset="0"/>
                <a:cs typeface="Calibri" panose="020F0502020204030204" pitchFamily="34" charset="0"/>
              </a:rPr>
              <a:t>Brittany Evans, MHA:  Assistant Director</a:t>
            </a:r>
          </a:p>
          <a:p>
            <a:r>
              <a:rPr lang="en-US" sz="2400" dirty="0">
                <a:latin typeface="Calibri" panose="020F0502020204030204" pitchFamily="34" charset="0"/>
                <a:cs typeface="Calibri" panose="020F0502020204030204" pitchFamily="34" charset="0"/>
              </a:rPr>
              <a:t>Joan Wilson, MS:  Assistant Director</a:t>
            </a:r>
          </a:p>
          <a:p>
            <a:r>
              <a:rPr lang="en-US" sz="2400" dirty="0">
                <a:latin typeface="Calibri" panose="020F0502020204030204" pitchFamily="34" charset="0"/>
                <a:cs typeface="Calibri" panose="020F0502020204030204" pitchFamily="34" charset="0"/>
              </a:rPr>
              <a:t>Bill Sexson, MD: Senior Advisor</a:t>
            </a:r>
          </a:p>
          <a:p>
            <a:r>
              <a:rPr lang="en-US" sz="2400" dirty="0">
                <a:latin typeface="Calibri" panose="020F0502020204030204" pitchFamily="34" charset="0"/>
                <a:cs typeface="Calibri" panose="020F0502020204030204" pitchFamily="34" charset="0"/>
              </a:rPr>
              <a:t>Carlos del Rio, MD: Senior Advisor</a:t>
            </a:r>
          </a:p>
          <a:p>
            <a:r>
              <a:rPr lang="en-US" sz="2400" dirty="0">
                <a:latin typeface="Calibri" panose="020F0502020204030204" pitchFamily="34" charset="0"/>
                <a:cs typeface="Calibri" panose="020F0502020204030204" pitchFamily="34" charset="0"/>
              </a:rPr>
              <a:t>Nadine </a:t>
            </a:r>
            <a:r>
              <a:rPr lang="en-US" sz="2400" dirty="0" err="1">
                <a:latin typeface="Calibri" panose="020F0502020204030204" pitchFamily="34" charset="0"/>
                <a:cs typeface="Calibri" panose="020F0502020204030204" pitchFamily="34" charset="0"/>
              </a:rPr>
              <a:t>Kaslow</a:t>
            </a:r>
            <a:r>
              <a:rPr lang="en-US" sz="2400" dirty="0">
                <a:latin typeface="Calibri" panose="020F0502020204030204" pitchFamily="34" charset="0"/>
                <a:cs typeface="Calibri" panose="020F0502020204030204" pitchFamily="34" charset="0"/>
              </a:rPr>
              <a:t>, PhD: Senior Advisor</a:t>
            </a:r>
          </a:p>
        </p:txBody>
      </p:sp>
      <p:pic>
        <p:nvPicPr>
          <p:cNvPr id="4" name="Picture 2" descr="Image result for emory urban health initiative"/>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77137" y="5402962"/>
            <a:ext cx="2306388" cy="1341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984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12" y="755614"/>
            <a:ext cx="11029616" cy="1013800"/>
          </a:xfrm>
        </p:spPr>
        <p:txBody>
          <a:bodyPr>
            <a:noAutofit/>
          </a:bodyPr>
          <a:lstStyle/>
          <a:p>
            <a:r>
              <a:rPr lang="en-US" sz="4800" b="1" dirty="0">
                <a:latin typeface="Calibri" panose="020F0502020204030204" pitchFamily="34" charset="0"/>
                <a:cs typeface="Calibri" panose="020F0502020204030204" pitchFamily="34" charset="0"/>
              </a:rPr>
              <a:t>INTERESTED IN JOINING A UHI PROJECT?</a:t>
            </a:r>
          </a:p>
        </p:txBody>
      </p:sp>
      <p:sp>
        <p:nvSpPr>
          <p:cNvPr id="5" name="Content Placeholder 2"/>
          <p:cNvSpPr txBox="1">
            <a:spLocks/>
          </p:cNvSpPr>
          <p:nvPr/>
        </p:nvSpPr>
        <p:spPr>
          <a:xfrm>
            <a:off x="581192" y="5610911"/>
            <a:ext cx="11029615" cy="931672"/>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en-US" sz="2400" dirty="0"/>
          </a:p>
        </p:txBody>
      </p:sp>
      <p:sp>
        <p:nvSpPr>
          <p:cNvPr id="4" name="Content Placeholder 3"/>
          <p:cNvSpPr>
            <a:spLocks noGrp="1"/>
          </p:cNvSpPr>
          <p:nvPr>
            <p:ph idx="1"/>
          </p:nvPr>
        </p:nvSpPr>
        <p:spPr>
          <a:xfrm>
            <a:off x="581191" y="2132361"/>
            <a:ext cx="11029615" cy="4410222"/>
          </a:xfrm>
        </p:spPr>
        <p:txBody>
          <a:bodyPr>
            <a:noAutofit/>
          </a:bodyPr>
          <a:lstStyle/>
          <a:p>
            <a:r>
              <a:rPr lang="en-US" sz="3600" dirty="0">
                <a:solidFill>
                  <a:schemeClr val="tx1"/>
                </a:solidFill>
                <a:latin typeface="Calibri" panose="020F0502020204030204" pitchFamily="34" charset="0"/>
                <a:cs typeface="Calibri" panose="020F0502020204030204" pitchFamily="34" charset="0"/>
              </a:rPr>
              <a:t>Learn about UHI active projects through presentation and team breakout calls. Meet project coordinators.</a:t>
            </a:r>
          </a:p>
          <a:p>
            <a:r>
              <a:rPr lang="en-US" sz="3600" dirty="0">
                <a:solidFill>
                  <a:schemeClr val="tx1"/>
                </a:solidFill>
                <a:latin typeface="Calibri" panose="020F0502020204030204" pitchFamily="34" charset="0"/>
                <a:cs typeface="Calibri" panose="020F0502020204030204" pitchFamily="34" charset="0"/>
              </a:rPr>
              <a:t>Sign up and participate in project breakout calls tonight.</a:t>
            </a:r>
          </a:p>
          <a:p>
            <a:r>
              <a:rPr lang="en-US" sz="3600" b="1" dirty="0">
                <a:solidFill>
                  <a:schemeClr val="tx1"/>
                </a:solidFill>
                <a:latin typeface="Calibri" panose="020F0502020204030204" pitchFamily="34" charset="0"/>
                <a:cs typeface="Calibri" panose="020F0502020204030204" pitchFamily="34" charset="0"/>
              </a:rPr>
              <a:t>Contact</a:t>
            </a:r>
            <a:r>
              <a:rPr lang="en-US" sz="3600" dirty="0">
                <a:solidFill>
                  <a:schemeClr val="tx1"/>
                </a:solidFill>
                <a:latin typeface="Calibri" panose="020F0502020204030204" pitchFamily="34" charset="0"/>
                <a:cs typeface="Calibri" panose="020F0502020204030204" pitchFamily="34" charset="0"/>
              </a:rPr>
              <a:t>: Blessing </a:t>
            </a:r>
            <a:r>
              <a:rPr lang="en-US" sz="3600" dirty="0" err="1">
                <a:solidFill>
                  <a:schemeClr val="tx1"/>
                </a:solidFill>
                <a:latin typeface="Calibri" panose="020F0502020204030204" pitchFamily="34" charset="0"/>
                <a:cs typeface="Calibri" panose="020F0502020204030204" pitchFamily="34" charset="0"/>
              </a:rPr>
              <a:t>Falade</a:t>
            </a:r>
            <a:r>
              <a:rPr lang="en-US" sz="3600" dirty="0">
                <a:solidFill>
                  <a:schemeClr val="tx1"/>
                </a:solidFill>
                <a:latin typeface="Calibri" panose="020F0502020204030204" pitchFamily="34" charset="0"/>
                <a:cs typeface="Calibri" panose="020F0502020204030204" pitchFamily="34" charset="0"/>
              </a:rPr>
              <a:t>, </a:t>
            </a:r>
            <a:r>
              <a:rPr lang="en-US" sz="3600" b="1" dirty="0">
                <a:solidFill>
                  <a:srgbClr val="0070C0"/>
                </a:solidFill>
                <a:latin typeface="Calibri" panose="020F0502020204030204" pitchFamily="34" charset="0"/>
                <a:cs typeface="Calibri" panose="020F0502020204030204" pitchFamily="34" charset="0"/>
                <a:hlinkClick r:id="rId3"/>
              </a:rPr>
              <a:t>blessing.o.falade@emory.edu</a:t>
            </a:r>
            <a:endParaRPr lang="en-US" sz="3600" b="1" dirty="0">
              <a:solidFill>
                <a:srgbClr val="0070C0"/>
              </a:solidFill>
              <a:latin typeface="Calibri" panose="020F0502020204030204" pitchFamily="34" charset="0"/>
              <a:cs typeface="Calibri" panose="020F0502020204030204" pitchFamily="34" charset="0"/>
            </a:endParaRPr>
          </a:p>
          <a:p>
            <a:endParaRPr lang="en-US" sz="36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0396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b="1" dirty="0">
                <a:latin typeface="Calibri" panose="020F0502020204030204" pitchFamily="34" charset="0"/>
                <a:cs typeface="Calibri" panose="020F0502020204030204" pitchFamily="34" charset="0"/>
              </a:rPr>
              <a:t>Walk with a doc</a:t>
            </a:r>
            <a:endParaRPr lang="en-US" sz="44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81192" y="2180496"/>
            <a:ext cx="11029615" cy="4476978"/>
          </a:xfrm>
        </p:spPr>
        <p:txBody>
          <a:bodyPr>
            <a:normAutofit fontScale="40000" lnSpcReduction="20000"/>
          </a:bodyPr>
          <a:lstStyle/>
          <a:p>
            <a:r>
              <a:rPr lang="en-US" sz="6000" b="1" dirty="0">
                <a:latin typeface="Calibri" panose="020F0502020204030204" pitchFamily="34" charset="0"/>
                <a:cs typeface="Calibri" panose="020F0502020204030204" pitchFamily="34" charset="0"/>
              </a:rPr>
              <a:t>GOAL:</a:t>
            </a:r>
            <a:r>
              <a:rPr lang="en-US" sz="6000" dirty="0">
                <a:latin typeface="Calibri" panose="020F0502020204030204" pitchFamily="34" charset="0"/>
                <a:cs typeface="Calibri" panose="020F0502020204030204" pitchFamily="34" charset="0"/>
              </a:rPr>
              <a:t> To provide a no cost walking program for anyone interested in living a healthier lifestyle.  Talk with medical professionals outside the office.</a:t>
            </a:r>
          </a:p>
          <a:p>
            <a:pPr lvl="0"/>
            <a:r>
              <a:rPr lang="en-US" sz="6000" b="1" dirty="0">
                <a:solidFill>
                  <a:srgbClr val="3D3D3D"/>
                </a:solidFill>
                <a:latin typeface="Calibri" panose="020F0502020204030204" pitchFamily="34" charset="0"/>
                <a:cs typeface="Calibri" panose="020F0502020204030204" pitchFamily="34" charset="0"/>
              </a:rPr>
              <a:t>Volunteers Needed: </a:t>
            </a:r>
            <a:r>
              <a:rPr lang="en-US" sz="6000" dirty="0">
                <a:solidFill>
                  <a:srgbClr val="3D3D3D"/>
                </a:solidFill>
                <a:latin typeface="Calibri" panose="020F0502020204030204" pitchFamily="34" charset="0"/>
                <a:cs typeface="Calibri" panose="020F0502020204030204" pitchFamily="34" charset="0"/>
              </a:rPr>
              <a:t>Project coordinator and team members</a:t>
            </a:r>
          </a:p>
          <a:p>
            <a:r>
              <a:rPr lang="en-US" sz="6000" b="1" dirty="0">
                <a:solidFill>
                  <a:srgbClr val="3D3D3D"/>
                </a:solidFill>
                <a:latin typeface="Calibri" panose="020F0502020204030204" pitchFamily="34" charset="0"/>
                <a:cs typeface="Calibri" panose="020F0502020204030204" pitchFamily="34" charset="0"/>
              </a:rPr>
              <a:t>Upcoming Plans: </a:t>
            </a:r>
          </a:p>
          <a:p>
            <a:pPr lvl="1"/>
            <a:r>
              <a:rPr lang="en-US" sz="6000" dirty="0">
                <a:latin typeface="Calibri" panose="020F0502020204030204" pitchFamily="34" charset="0"/>
                <a:cs typeface="Calibri" panose="020F0502020204030204" pitchFamily="34" charset="0"/>
              </a:rPr>
              <a:t>Promote Walk with a Doc activities to healthcare professionals who are interested in physical activity while sharing healthy ideas.</a:t>
            </a:r>
          </a:p>
          <a:p>
            <a:pPr lvl="1"/>
            <a:r>
              <a:rPr lang="en-US" sz="6000" dirty="0">
                <a:latin typeface="Calibri" panose="020F0502020204030204" pitchFamily="34" charset="0"/>
                <a:cs typeface="Calibri" panose="020F0502020204030204" pitchFamily="34" charset="0"/>
              </a:rPr>
              <a:t>Promote events to community members who would like the opportunity to talk with health care professionals in a casual environment.</a:t>
            </a:r>
            <a:endParaRPr lang="en-US" sz="6000" b="1" dirty="0">
              <a:solidFill>
                <a:srgbClr val="3D3D3D"/>
              </a:solidFill>
              <a:latin typeface="Calibri" panose="020F0502020204030204" pitchFamily="34" charset="0"/>
              <a:cs typeface="Calibri" panose="020F0502020204030204" pitchFamily="34" charset="0"/>
            </a:endParaRPr>
          </a:p>
          <a:p>
            <a:pPr lvl="0"/>
            <a:endParaRPr lang="en-US" sz="6000" dirty="0">
              <a:latin typeface="Calibri" panose="020F0502020204030204" pitchFamily="34" charset="0"/>
              <a:cs typeface="Calibri" panose="020F0502020204030204" pitchFamily="34" charset="0"/>
            </a:endParaRPr>
          </a:p>
          <a:p>
            <a:pPr lvl="0"/>
            <a:r>
              <a:rPr lang="en-US" sz="6000" b="1" dirty="0">
                <a:latin typeface="Calibri" panose="020F0502020204030204" pitchFamily="34" charset="0"/>
                <a:cs typeface="Calibri" panose="020F0502020204030204" pitchFamily="34" charset="0"/>
              </a:rPr>
              <a:t>Contact: </a:t>
            </a:r>
            <a:r>
              <a:rPr lang="en-US" sz="6000" dirty="0">
                <a:latin typeface="Calibri" panose="020F0502020204030204" pitchFamily="34" charset="0"/>
                <a:cs typeface="Calibri" panose="020F0502020204030204" pitchFamily="34" charset="0"/>
              </a:rPr>
              <a:t>Dr. Charles </a:t>
            </a:r>
            <a:r>
              <a:rPr lang="en-US" sz="6000" dirty="0" smtClean="0">
                <a:latin typeface="Calibri" panose="020F0502020204030204" pitchFamily="34" charset="0"/>
                <a:cs typeface="Calibri" panose="020F0502020204030204" pitchFamily="34" charset="0"/>
              </a:rPr>
              <a:t>Moore, </a:t>
            </a:r>
            <a:r>
              <a:rPr lang="en-US" sz="6000" dirty="0">
                <a:latin typeface="Calibri" panose="020F0502020204030204" pitchFamily="34" charset="0"/>
                <a:cs typeface="Calibri" panose="020F0502020204030204" pitchFamily="34" charset="0"/>
                <a:hlinkClick r:id="rId2"/>
              </a:rPr>
              <a:t>cemoore@emory.edu</a:t>
            </a:r>
            <a:endParaRPr lang="en-US" sz="6000" dirty="0">
              <a:latin typeface="Calibri" panose="020F0502020204030204" pitchFamily="34" charset="0"/>
              <a:cs typeface="Calibri" panose="020F0502020204030204" pitchFamily="34" charset="0"/>
            </a:endParaRPr>
          </a:p>
          <a:p>
            <a:pPr lvl="0"/>
            <a:endParaRPr lang="en-US" sz="32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1026" name="Picture 2" descr="Walk with a Doc (@walkwithadoc) | Twitter">
            <a:extLst>
              <a:ext uri="{FF2B5EF4-FFF2-40B4-BE49-F238E27FC236}">
                <a16:creationId xmlns:a16="http://schemas.microsoft.com/office/drawing/2014/main" id="{01F720E8-ADB0-468A-A6BD-9A88A18962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617" b="23391"/>
          <a:stretch/>
        </p:blipFill>
        <p:spPr bwMode="auto">
          <a:xfrm>
            <a:off x="8919411" y="4985048"/>
            <a:ext cx="2883902" cy="167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11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latin typeface="Calibri" panose="020F0502020204030204" pitchFamily="34" charset="0"/>
                <a:cs typeface="Calibri" panose="020F0502020204030204" pitchFamily="34" charset="0"/>
              </a:rPr>
              <a:t>Tobacco use prevention &amp; Cessation</a:t>
            </a:r>
          </a:p>
        </p:txBody>
      </p:sp>
      <p:sp>
        <p:nvSpPr>
          <p:cNvPr id="3" name="Content Placeholder 2"/>
          <p:cNvSpPr>
            <a:spLocks noGrp="1"/>
          </p:cNvSpPr>
          <p:nvPr>
            <p:ph idx="1"/>
          </p:nvPr>
        </p:nvSpPr>
        <p:spPr>
          <a:xfrm>
            <a:off x="581192" y="2477541"/>
            <a:ext cx="11029615" cy="3678303"/>
          </a:xfrm>
        </p:spPr>
        <p:txBody>
          <a:bodyPr>
            <a:normAutofit fontScale="55000" lnSpcReduction="20000"/>
          </a:bodyPr>
          <a:lstStyle/>
          <a:p>
            <a:pPr lvl="0"/>
            <a:r>
              <a:rPr lang="en-US" sz="4400" b="1" dirty="0">
                <a:solidFill>
                  <a:srgbClr val="3D3D3D"/>
                </a:solidFill>
                <a:latin typeface="Calibri" panose="020F0502020204030204" pitchFamily="34" charset="0"/>
                <a:cs typeface="Calibri" panose="020F0502020204030204" pitchFamily="34" charset="0"/>
              </a:rPr>
              <a:t>GOAL: </a:t>
            </a:r>
            <a:r>
              <a:rPr lang="en-US" sz="4400" dirty="0">
                <a:latin typeface="Calibri" panose="020F0502020204030204" pitchFamily="34" charset="0"/>
                <a:cs typeface="Calibri" panose="020F0502020204030204" pitchFamily="34" charset="0"/>
              </a:rPr>
              <a:t>To provide Grady Hospital patients, employees, and Atlanta community members with information and advice about the dangers of smoking and vaping. </a:t>
            </a:r>
          </a:p>
          <a:p>
            <a:pPr lvl="0"/>
            <a:r>
              <a:rPr lang="en-US" sz="4400" b="1" dirty="0">
                <a:solidFill>
                  <a:srgbClr val="3D3D3D"/>
                </a:solidFill>
                <a:latin typeface="Calibri" panose="020F0502020204030204" pitchFamily="34" charset="0"/>
                <a:cs typeface="Calibri" panose="020F0502020204030204" pitchFamily="34" charset="0"/>
              </a:rPr>
              <a:t>Volunteers Needed: </a:t>
            </a:r>
            <a:r>
              <a:rPr lang="en-US" sz="4400" dirty="0">
                <a:solidFill>
                  <a:srgbClr val="3D3D3D"/>
                </a:solidFill>
                <a:latin typeface="Calibri" panose="020F0502020204030204" pitchFamily="34" charset="0"/>
                <a:cs typeface="Calibri" panose="020F0502020204030204" pitchFamily="34" charset="0"/>
              </a:rPr>
              <a:t>Team members</a:t>
            </a:r>
          </a:p>
          <a:p>
            <a:r>
              <a:rPr lang="en-US" sz="4400" b="1" dirty="0">
                <a:solidFill>
                  <a:srgbClr val="3D3D3D"/>
                </a:solidFill>
                <a:latin typeface="Calibri" panose="020F0502020204030204" pitchFamily="34" charset="0"/>
                <a:cs typeface="Calibri" panose="020F0502020204030204" pitchFamily="34" charset="0"/>
              </a:rPr>
              <a:t>Upcoming Plans: </a:t>
            </a:r>
          </a:p>
          <a:p>
            <a:pPr lvl="1"/>
            <a:r>
              <a:rPr lang="en-US" sz="3600" dirty="0">
                <a:latin typeface="Calibri" panose="020F0502020204030204" pitchFamily="34" charset="0"/>
                <a:cs typeface="Calibri" panose="020F0502020204030204" pitchFamily="34" charset="0"/>
              </a:rPr>
              <a:t>Collect and share information and strategies for tobacco use resistance. </a:t>
            </a:r>
          </a:p>
          <a:p>
            <a:pPr lvl="1"/>
            <a:r>
              <a:rPr lang="en-US" sz="3600" dirty="0">
                <a:latin typeface="Calibri" panose="020F0502020204030204" pitchFamily="34" charset="0"/>
                <a:cs typeface="Calibri" panose="020F0502020204030204" pitchFamily="34" charset="0"/>
              </a:rPr>
              <a:t>Promote success in quitting therapies via smoking cessation classes.</a:t>
            </a:r>
          </a:p>
          <a:p>
            <a:pPr lvl="1"/>
            <a:r>
              <a:rPr lang="en-US" sz="3600" dirty="0">
                <a:latin typeface="Calibri" panose="020F0502020204030204" pitchFamily="34" charset="0"/>
                <a:cs typeface="Calibri" panose="020F0502020204030204" pitchFamily="34" charset="0"/>
              </a:rPr>
              <a:t>Help evaluate success and needs for programs, ongoing.</a:t>
            </a:r>
          </a:p>
          <a:p>
            <a:pPr lvl="0"/>
            <a:endParaRPr lang="en-US" sz="4400" dirty="0">
              <a:latin typeface="Calibri" panose="020F0502020204030204" pitchFamily="34" charset="0"/>
              <a:cs typeface="Calibri" panose="020F0502020204030204" pitchFamily="34" charset="0"/>
            </a:endParaRPr>
          </a:p>
          <a:p>
            <a:pPr lvl="0"/>
            <a:r>
              <a:rPr lang="en-US" sz="4400" b="1" dirty="0">
                <a:latin typeface="Calibri" panose="020F0502020204030204" pitchFamily="34" charset="0"/>
                <a:cs typeface="Calibri" panose="020F0502020204030204" pitchFamily="34" charset="0"/>
              </a:rPr>
              <a:t>Contact: </a:t>
            </a:r>
            <a:r>
              <a:rPr lang="en-US" sz="4400" dirty="0">
                <a:latin typeface="Calibri" panose="020F0502020204030204" pitchFamily="34" charset="0"/>
                <a:cs typeface="Calibri" panose="020F0502020204030204" pitchFamily="34" charset="0"/>
              </a:rPr>
              <a:t>Dr. Charles Moore, </a:t>
            </a:r>
            <a:r>
              <a:rPr lang="en-US" sz="4400" dirty="0">
                <a:latin typeface="Calibri" panose="020F0502020204030204" pitchFamily="34" charset="0"/>
                <a:cs typeface="Calibri" panose="020F0502020204030204" pitchFamily="34" charset="0"/>
                <a:hlinkClick r:id="rId2"/>
              </a:rPr>
              <a:t>cemoore@emory.edu</a:t>
            </a:r>
            <a:endParaRPr lang="en-US" sz="4400" dirty="0">
              <a:latin typeface="Calibri" panose="020F0502020204030204" pitchFamily="34" charset="0"/>
              <a:cs typeface="Calibri" panose="020F0502020204030204" pitchFamily="34" charset="0"/>
            </a:endParaRPr>
          </a:p>
          <a:p>
            <a:pPr lvl="0"/>
            <a:endParaRPr lang="en-US" sz="3600" dirty="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p:txBody>
      </p:sp>
      <p:pic>
        <p:nvPicPr>
          <p:cNvPr id="2050" name="Picture 2" descr="Baylor Scott &amp; White Heart and Vascular Hospital - Living Healthy ...">
            <a:extLst>
              <a:ext uri="{FF2B5EF4-FFF2-40B4-BE49-F238E27FC236}">
                <a16:creationId xmlns:a16="http://schemas.microsoft.com/office/drawing/2014/main" id="{194B1241-DB97-4A8E-93C5-96FC149D5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7657" y="4039602"/>
            <a:ext cx="234315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771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193FC-E2AC-4BE3-AEA9-65FE29C643B0}"/>
              </a:ext>
            </a:extLst>
          </p:cNvPr>
          <p:cNvSpPr>
            <a:spLocks noGrp="1"/>
          </p:cNvSpPr>
          <p:nvPr>
            <p:ph type="title"/>
          </p:nvPr>
        </p:nvSpPr>
        <p:spPr/>
        <p:txBody>
          <a:bodyPr>
            <a:normAutofit/>
          </a:bodyPr>
          <a:lstStyle/>
          <a:p>
            <a:r>
              <a:rPr lang="en-US" sz="4800" b="1" dirty="0">
                <a:latin typeface="Calibri" panose="020F0502020204030204" pitchFamily="34" charset="0"/>
                <a:cs typeface="Calibri" panose="020F0502020204030204" pitchFamily="34" charset="0"/>
              </a:rPr>
              <a:t>Health Careers Collaborative </a:t>
            </a:r>
          </a:p>
        </p:txBody>
      </p:sp>
      <p:sp>
        <p:nvSpPr>
          <p:cNvPr id="3" name="Content Placeholder 2">
            <a:extLst>
              <a:ext uri="{FF2B5EF4-FFF2-40B4-BE49-F238E27FC236}">
                <a16:creationId xmlns:a16="http://schemas.microsoft.com/office/drawing/2014/main" id="{29A2BCBB-66F0-4F9A-BBD8-75A84FC2A18E}"/>
              </a:ext>
            </a:extLst>
          </p:cNvPr>
          <p:cNvSpPr>
            <a:spLocks noGrp="1"/>
          </p:cNvSpPr>
          <p:nvPr>
            <p:ph idx="1"/>
          </p:nvPr>
        </p:nvSpPr>
        <p:spPr>
          <a:xfrm>
            <a:off x="581192" y="2532188"/>
            <a:ext cx="11029615" cy="3836846"/>
          </a:xfrm>
        </p:spPr>
        <p:txBody>
          <a:bodyPr>
            <a:noAutofit/>
          </a:bodyPr>
          <a:lstStyle/>
          <a:p>
            <a:pPr lvl="0">
              <a:buClr>
                <a:srgbClr val="4590B8"/>
              </a:buClr>
            </a:pPr>
            <a:r>
              <a:rPr lang="en-US" sz="2200" b="1" dirty="0">
                <a:solidFill>
                  <a:srgbClr val="3D3D3D"/>
                </a:solidFill>
                <a:latin typeface="Calibri" panose="020F0502020204030204" pitchFamily="34" charset="0"/>
                <a:cs typeface="Calibri" panose="020F0502020204030204" pitchFamily="34" charset="0"/>
              </a:rPr>
              <a:t>GOAL: </a:t>
            </a:r>
            <a:r>
              <a:rPr lang="en-US" sz="2200" dirty="0">
                <a:solidFill>
                  <a:srgbClr val="3D3D3D"/>
                </a:solidFill>
                <a:latin typeface="Calibri" panose="020F0502020204030204" pitchFamily="34" charset="0"/>
                <a:cs typeface="Calibri" panose="020F0502020204030204" pitchFamily="34" charset="0"/>
              </a:rPr>
              <a:t>To engage students to graduate from high school through project-based learning with a focus on science and health care related issues by modeling a diverse range of health-related career pathways and empowering students to identify the most pressing health needs in their community and engage students in community-based health promotion activities. </a:t>
            </a:r>
          </a:p>
          <a:p>
            <a:pPr lvl="0">
              <a:buClr>
                <a:srgbClr val="4590B8"/>
              </a:buClr>
            </a:pPr>
            <a:r>
              <a:rPr lang="en-US" sz="2200" b="1" dirty="0">
                <a:solidFill>
                  <a:srgbClr val="3D3D3D"/>
                </a:solidFill>
                <a:latin typeface="Calibri" panose="020F0502020204030204" pitchFamily="34" charset="0"/>
                <a:cs typeface="Calibri" panose="020F0502020204030204" pitchFamily="34" charset="0"/>
              </a:rPr>
              <a:t>Volunteers Needed: </a:t>
            </a:r>
            <a:r>
              <a:rPr lang="en-US" sz="2200" dirty="0">
                <a:solidFill>
                  <a:srgbClr val="3D3D3D"/>
                </a:solidFill>
                <a:latin typeface="Calibri" panose="020F0502020204030204" pitchFamily="34" charset="0"/>
                <a:cs typeface="Calibri" panose="020F0502020204030204" pitchFamily="34" charset="0"/>
              </a:rPr>
              <a:t>Students and Professionals in the following fields: Public Health, Medicine, Allied Health, and  Physician Assistants. </a:t>
            </a:r>
          </a:p>
          <a:p>
            <a:pPr lvl="0">
              <a:buClr>
                <a:srgbClr val="4590B8"/>
              </a:buClr>
            </a:pPr>
            <a:r>
              <a:rPr lang="en-US" sz="2200" b="1" dirty="0">
                <a:solidFill>
                  <a:srgbClr val="3D3D3D"/>
                </a:solidFill>
                <a:latin typeface="Calibri" panose="020F0502020204030204" pitchFamily="34" charset="0"/>
                <a:cs typeface="Calibri" panose="020F0502020204030204" pitchFamily="34" charset="0"/>
              </a:rPr>
              <a:t>Upcoming Plans: </a:t>
            </a:r>
          </a:p>
          <a:p>
            <a:pPr lvl="1">
              <a:buClr>
                <a:srgbClr val="4590B8"/>
              </a:buClr>
            </a:pPr>
            <a:r>
              <a:rPr lang="en-US" sz="2200" dirty="0">
                <a:solidFill>
                  <a:srgbClr val="3D3D3D"/>
                </a:solidFill>
                <a:latin typeface="Calibri" panose="020F0502020204030204" pitchFamily="34" charset="0"/>
                <a:cs typeface="Calibri" panose="020F0502020204030204" pitchFamily="34" charset="0"/>
              </a:rPr>
              <a:t>Develop virtual learning activities and tutoring sessions for our partner schools</a:t>
            </a:r>
          </a:p>
          <a:p>
            <a:pPr lvl="1">
              <a:buClr>
                <a:srgbClr val="4590B8"/>
              </a:buClr>
            </a:pPr>
            <a:r>
              <a:rPr lang="en-US" sz="2200" dirty="0">
                <a:solidFill>
                  <a:srgbClr val="3D3D3D"/>
                </a:solidFill>
                <a:latin typeface="Calibri" panose="020F0502020204030204" pitchFamily="34" charset="0"/>
                <a:cs typeface="Calibri" panose="020F0502020204030204" pitchFamily="34" charset="0"/>
              </a:rPr>
              <a:t>Hold end of the year debriefs with volunteers and school leaders</a:t>
            </a:r>
          </a:p>
          <a:p>
            <a:pPr lvl="0">
              <a:buClr>
                <a:srgbClr val="4590B8"/>
              </a:buClr>
            </a:pPr>
            <a:r>
              <a:rPr lang="en-US" sz="2200" b="1" dirty="0">
                <a:solidFill>
                  <a:srgbClr val="3D3D3D"/>
                </a:solidFill>
                <a:latin typeface="Calibri" panose="020F0502020204030204" pitchFamily="34" charset="0"/>
                <a:cs typeface="Calibri" panose="020F0502020204030204" pitchFamily="34" charset="0"/>
              </a:rPr>
              <a:t>Contact:  </a:t>
            </a:r>
            <a:r>
              <a:rPr lang="en-US" sz="2200" dirty="0">
                <a:solidFill>
                  <a:srgbClr val="3D3D3D"/>
                </a:solidFill>
                <a:latin typeface="Calibri" panose="020F0502020204030204" pitchFamily="34" charset="0"/>
                <a:cs typeface="Calibri" panose="020F0502020204030204" pitchFamily="34" charset="0"/>
              </a:rPr>
              <a:t>Brittany Evans, </a:t>
            </a:r>
            <a:r>
              <a:rPr lang="en-US" sz="2200" dirty="0">
                <a:solidFill>
                  <a:srgbClr val="3D3D3D"/>
                </a:solidFill>
                <a:latin typeface="Calibri" panose="020F0502020204030204" pitchFamily="34" charset="0"/>
                <a:cs typeface="Calibri" panose="020F0502020204030204" pitchFamily="34" charset="0"/>
                <a:hlinkClick r:id="rId2"/>
              </a:rPr>
              <a:t>brittany.evans@emory.edu</a:t>
            </a:r>
            <a:endParaRPr lang="en-US" sz="2200" dirty="0">
              <a:solidFill>
                <a:srgbClr val="3D3D3D"/>
              </a:solidFill>
              <a:latin typeface="Calibri" panose="020F0502020204030204" pitchFamily="34" charset="0"/>
              <a:cs typeface="Calibri" panose="020F0502020204030204" pitchFamily="34" charset="0"/>
            </a:endParaRPr>
          </a:p>
          <a:p>
            <a:pPr lvl="0">
              <a:buClr>
                <a:srgbClr val="4590B8"/>
              </a:buClr>
            </a:pPr>
            <a:endParaRPr lang="en-US" sz="2200" dirty="0">
              <a:solidFill>
                <a:srgbClr val="3D3D3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9694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D50A-6624-494C-8E3F-7E62B9BF7AC0}"/>
              </a:ext>
            </a:extLst>
          </p:cNvPr>
          <p:cNvSpPr>
            <a:spLocks noGrp="1"/>
          </p:cNvSpPr>
          <p:nvPr>
            <p:ph type="title"/>
          </p:nvPr>
        </p:nvSpPr>
        <p:spPr/>
        <p:txBody>
          <a:bodyPr>
            <a:normAutofit/>
          </a:bodyPr>
          <a:lstStyle/>
          <a:p>
            <a:r>
              <a:rPr lang="en-US" sz="4000" b="1" dirty="0">
                <a:solidFill>
                  <a:prstClr val="white"/>
                </a:solidFill>
                <a:latin typeface="Calibri" panose="020F0502020204030204" pitchFamily="34" charset="0"/>
                <a:cs typeface="Calibri" panose="020F0502020204030204" pitchFamily="34" charset="0"/>
              </a:rPr>
              <a:t>Program: RYSE</a:t>
            </a:r>
            <a:br>
              <a:rPr lang="en-US" sz="4000" b="1" dirty="0">
                <a:solidFill>
                  <a:prstClr val="white"/>
                </a:solidFill>
                <a:latin typeface="Calibri" panose="020F0502020204030204" pitchFamily="34" charset="0"/>
                <a:cs typeface="Calibri" panose="020F0502020204030204" pitchFamily="34" charset="0"/>
              </a:rPr>
            </a:br>
            <a:r>
              <a:rPr lang="en-US" sz="2000" b="1" dirty="0">
                <a:solidFill>
                  <a:prstClr val="white"/>
                </a:solidFill>
                <a:latin typeface="Calibri" panose="020F0502020204030204" pitchFamily="34" charset="0"/>
                <a:cs typeface="Calibri" panose="020F0502020204030204" pitchFamily="34" charset="0"/>
              </a:rPr>
              <a:t>(DIVERSITY, Equity, &amp; Inclusion—Department of Medicine)</a:t>
            </a:r>
            <a:endParaRPr lang="en-US" sz="40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ADD955E-E27A-4C27-9C57-500A6C286B7D}"/>
              </a:ext>
            </a:extLst>
          </p:cNvPr>
          <p:cNvSpPr>
            <a:spLocks noGrp="1"/>
          </p:cNvSpPr>
          <p:nvPr>
            <p:ph idx="1"/>
          </p:nvPr>
        </p:nvSpPr>
        <p:spPr>
          <a:xfrm>
            <a:off x="581192" y="1715956"/>
            <a:ext cx="11029615" cy="5050604"/>
          </a:xfrm>
        </p:spPr>
        <p:txBody>
          <a:bodyPr>
            <a:normAutofit/>
          </a:bodyPr>
          <a:lstStyle/>
          <a:p>
            <a:pPr lvl="0">
              <a:buClr>
                <a:srgbClr val="4590B8"/>
              </a:buClr>
            </a:pPr>
            <a:r>
              <a:rPr lang="en-US" sz="2000" b="1" dirty="0">
                <a:solidFill>
                  <a:srgbClr val="3D3D3D"/>
                </a:solidFill>
                <a:latin typeface="Calibri" panose="020F0502020204030204" pitchFamily="34" charset="0"/>
                <a:cs typeface="Calibri" panose="020F0502020204030204" pitchFamily="34" charset="0"/>
              </a:rPr>
              <a:t>GOAL: </a:t>
            </a:r>
            <a:r>
              <a:rPr lang="en-US" sz="1600" dirty="0">
                <a:solidFill>
                  <a:srgbClr val="3D3D3D"/>
                </a:solidFill>
                <a:latin typeface="Calibri" panose="020F0502020204030204" pitchFamily="34" charset="0"/>
                <a:cs typeface="Calibri" panose="020F0502020204030204" pitchFamily="34" charset="0"/>
              </a:rPr>
              <a:t>Our program has been designed to facilitate mentorship and networking; and enhance academic and research agendas.  This initiative specifically targets historically underrepresented minority healthcare professionals with a specific emphasis on faculty in academic health sciences. This program will enhance peer mentoring and sense of community among URM faculty members and learners; develop/enhance leadership and career development skills identified by participants; encourage meaningful discussions about the experience of navigating academic health sciences as a URM faculty members and learners; and contribute to efforts to create a more diverse and inclusive environment. </a:t>
            </a:r>
          </a:p>
          <a:p>
            <a:pPr lvl="0">
              <a:buClr>
                <a:srgbClr val="4590B8"/>
              </a:buClr>
            </a:pPr>
            <a:r>
              <a:rPr lang="en-US" sz="2000" b="1" dirty="0">
                <a:solidFill>
                  <a:srgbClr val="3D3D3D"/>
                </a:solidFill>
                <a:latin typeface="Calibri" panose="020F0502020204030204" pitchFamily="34" charset="0"/>
                <a:cs typeface="Calibri" panose="020F0502020204030204" pitchFamily="34" charset="0"/>
              </a:rPr>
              <a:t>Volunteer Needs: </a:t>
            </a:r>
          </a:p>
          <a:p>
            <a:pPr lvl="1">
              <a:buClr>
                <a:srgbClr val="4590B8"/>
              </a:buClr>
            </a:pPr>
            <a:r>
              <a:rPr lang="en-US" dirty="0">
                <a:solidFill>
                  <a:srgbClr val="3D3D3D"/>
                </a:solidFill>
                <a:latin typeface="Calibri" panose="020F0502020204030204" pitchFamily="34" charset="0"/>
                <a:cs typeface="Calibri" panose="020F0502020204030204" pitchFamily="34" charset="0"/>
              </a:rPr>
              <a:t>TBD; Most of our programming has been postponed due to the unprecedented impact of COVID-19.  </a:t>
            </a:r>
          </a:p>
          <a:p>
            <a:pPr lvl="1">
              <a:buClr>
                <a:srgbClr val="4590B8"/>
              </a:buClr>
            </a:pPr>
            <a:r>
              <a:rPr lang="en-US" dirty="0">
                <a:solidFill>
                  <a:srgbClr val="3D3D3D"/>
                </a:solidFill>
                <a:latin typeface="Calibri" panose="020F0502020204030204" pitchFamily="34" charset="0"/>
                <a:cs typeface="Calibri" panose="020F0502020204030204" pitchFamily="34" charset="0"/>
              </a:rPr>
              <a:t>Upcoming—On-site volunteering at GA-GEAR: Community Health Fair </a:t>
            </a:r>
          </a:p>
          <a:p>
            <a:pPr lvl="0">
              <a:buClr>
                <a:srgbClr val="4590B8"/>
              </a:buClr>
            </a:pPr>
            <a:r>
              <a:rPr lang="en-US" sz="2000" b="1" dirty="0">
                <a:solidFill>
                  <a:srgbClr val="3D3D3D"/>
                </a:solidFill>
                <a:latin typeface="Calibri" panose="020F0502020204030204" pitchFamily="34" charset="0"/>
                <a:cs typeface="Calibri" panose="020F0502020204030204" pitchFamily="34" charset="0"/>
              </a:rPr>
              <a:t>Upcoming Plans: </a:t>
            </a:r>
          </a:p>
          <a:p>
            <a:pPr lvl="1">
              <a:buClr>
                <a:srgbClr val="4590B8"/>
              </a:buClr>
            </a:pPr>
            <a:r>
              <a:rPr lang="en-US" dirty="0">
                <a:solidFill>
                  <a:srgbClr val="3D3D3D"/>
                </a:solidFill>
                <a:latin typeface="Calibri" panose="020F0502020204030204" pitchFamily="34" charset="0"/>
                <a:cs typeface="Calibri" panose="020F0502020204030204" pitchFamily="34" charset="0"/>
              </a:rPr>
              <a:t>Professional Development and Networking Event: Physician Wellness</a:t>
            </a:r>
          </a:p>
          <a:p>
            <a:pPr lvl="1">
              <a:buClr>
                <a:srgbClr val="4590B8"/>
              </a:buClr>
            </a:pPr>
            <a:r>
              <a:rPr lang="en-US" dirty="0">
                <a:solidFill>
                  <a:srgbClr val="3D3D3D"/>
                </a:solidFill>
                <a:latin typeface="Calibri" panose="020F0502020204030204" pitchFamily="34" charset="0"/>
                <a:cs typeface="Calibri" panose="020F0502020204030204" pitchFamily="34" charset="0"/>
              </a:rPr>
              <a:t>GA-GEAR: Community Health Fair </a:t>
            </a:r>
          </a:p>
          <a:p>
            <a:pPr lvl="0">
              <a:buClr>
                <a:srgbClr val="4590B8"/>
              </a:buClr>
            </a:pPr>
            <a:r>
              <a:rPr lang="en-US" sz="2000" b="1" dirty="0">
                <a:solidFill>
                  <a:srgbClr val="3D3D3D"/>
                </a:solidFill>
                <a:latin typeface="Calibri" panose="020F0502020204030204" pitchFamily="34" charset="0"/>
                <a:cs typeface="Calibri" panose="020F0502020204030204" pitchFamily="34" charset="0"/>
              </a:rPr>
              <a:t>Contact: </a:t>
            </a:r>
            <a:r>
              <a:rPr lang="en-US" sz="1600" dirty="0">
                <a:solidFill>
                  <a:srgbClr val="3D3D3D"/>
                </a:solidFill>
                <a:latin typeface="Calibri" panose="020F0502020204030204" pitchFamily="34" charset="0"/>
                <a:cs typeface="Calibri" panose="020F0502020204030204" pitchFamily="34" charset="0"/>
              </a:rPr>
              <a:t>John-Otis Blanding, </a:t>
            </a:r>
            <a:r>
              <a:rPr lang="en-US" sz="1600" dirty="0">
                <a:solidFill>
                  <a:srgbClr val="3D3D3D"/>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jobland@emory.edu</a:t>
            </a:r>
            <a:r>
              <a:rPr lang="en-US" sz="1600" dirty="0">
                <a:solidFill>
                  <a:srgbClr val="3D3D3D"/>
                </a:solidFill>
                <a:latin typeface="Calibri" panose="020F0502020204030204" pitchFamily="34" charset="0"/>
                <a:cs typeface="Calibri" panose="020F0502020204030204" pitchFamily="34" charset="0"/>
              </a:rPr>
              <a:t>, Karastin Hughes, </a:t>
            </a:r>
            <a:r>
              <a:rPr lang="en-US" sz="1600" dirty="0">
                <a:solidFill>
                  <a:srgbClr val="3D3D3D"/>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Karastin.hughes@emory.edu</a:t>
            </a:r>
            <a:endParaRPr lang="en-US" sz="2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4187CE5-7B8D-4BA3-A86B-D7ECE0D8919A}"/>
              </a:ext>
            </a:extLst>
          </p:cNvPr>
          <p:cNvPicPr>
            <a:picLocks noChangeAspect="1"/>
          </p:cNvPicPr>
          <p:nvPr/>
        </p:nvPicPr>
        <p:blipFill>
          <a:blip r:embed="rId4"/>
          <a:stretch>
            <a:fillRect/>
          </a:stretch>
        </p:blipFill>
        <p:spPr>
          <a:xfrm>
            <a:off x="9662061" y="4985311"/>
            <a:ext cx="2286198" cy="1170533"/>
          </a:xfrm>
          <a:prstGeom prst="rect">
            <a:avLst/>
          </a:prstGeom>
        </p:spPr>
      </p:pic>
    </p:spTree>
    <p:extLst>
      <p:ext uri="{BB962C8B-B14F-4D97-AF65-F5344CB8AC3E}">
        <p14:creationId xmlns:p14="http://schemas.microsoft.com/office/powerpoint/2010/main" val="58332290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1712</Words>
  <Application>Microsoft Office PowerPoint</Application>
  <PresentationFormat>Widescreen</PresentationFormat>
  <Paragraphs>175</Paragraphs>
  <Slides>23</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Calibri</vt:lpstr>
      <vt:lpstr>Gill Sans MT</vt:lpstr>
      <vt:lpstr>Wingdings</vt:lpstr>
      <vt:lpstr>Wingdings 2</vt:lpstr>
      <vt:lpstr>Dividend</vt:lpstr>
      <vt:lpstr>Dividend</vt:lpstr>
      <vt:lpstr>Uhi’s plan-Engaging you</vt:lpstr>
      <vt:lpstr>Our Mission</vt:lpstr>
      <vt:lpstr>Learn MORE ABOUT US</vt:lpstr>
      <vt:lpstr>UHI Leaders</vt:lpstr>
      <vt:lpstr>INTERESTED IN JOINING A UHI PROJECT?</vt:lpstr>
      <vt:lpstr>Walk with a doc</vt:lpstr>
      <vt:lpstr>Tobacco use prevention &amp; Cessation</vt:lpstr>
      <vt:lpstr>Health Careers Collaborative </vt:lpstr>
      <vt:lpstr>Program: RYSE (DIVERSITY, Equity, &amp; Inclusion—Department of Medicine)</vt:lpstr>
      <vt:lpstr>minority professional development &amp; NETWORKING EVENT “The Impact of Alzheimer’s Disease on Your Role as a Caregiver and Physician”</vt:lpstr>
      <vt:lpstr>Food Access Programs</vt:lpstr>
      <vt:lpstr>UHI Advocacy Core</vt:lpstr>
      <vt:lpstr>Cancer Detecting dogs</vt:lpstr>
      <vt:lpstr>Dental Diversion </vt:lpstr>
      <vt:lpstr>Healthy Pregnancy Spacing</vt:lpstr>
      <vt:lpstr>Atlanta doula connect</vt:lpstr>
      <vt:lpstr>  Emory safety manual</vt:lpstr>
      <vt:lpstr>Rolling Suitcase Drive</vt:lpstr>
      <vt:lpstr>Operations team</vt:lpstr>
      <vt:lpstr>Questions? Ask in Chat Box</vt:lpstr>
      <vt:lpstr>UHI fellows designation AWARD</vt:lpstr>
      <vt:lpstr>Please complete our Post-Meeting Survey Available at:  https://www.surveymonkey.com/r/55BYWV5</vt:lpstr>
      <vt:lpstr>Breaking bread together to build community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Uhi’s plan-Engaging you</dc:title>
  <dc:creator>Penelope Strid</dc:creator>
  <cp:lastModifiedBy>Aidman, Carolyn</cp:lastModifiedBy>
  <cp:revision>7</cp:revision>
  <dcterms:created xsi:type="dcterms:W3CDTF">2020-04-07T18:55:59Z</dcterms:created>
  <dcterms:modified xsi:type="dcterms:W3CDTF">2020-04-07T20:45:54Z</dcterms:modified>
</cp:coreProperties>
</file>